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02"/>
    <p:sldId id="257" r:id="rId103"/>
    <p:sldId id="258" r:id="rId104"/>
    <p:sldId id="259" r:id="rId105"/>
    <p:sldId id="260"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105" Type="http://schemas.openxmlformats.org/officeDocument/2006/relationships/slide" Target="slides/slide104.xml"/><Relationship Id="rId219" Type="http://schemas.openxmlformats.org/officeDocument/2006/relationships/theme" Target="theme/theme1.xml"/><Relationship Id="rId220" Type="http://schemas.openxmlformats.org/officeDocument/2006/relationships/tableStyles" Target="tableStyles.xml"/><Relationship Id="rId106" Type="http://schemas.openxmlformats.org/officeDocument/2006/relationships/slide" Target="slides/slide105.xml"/><Relationship Id="rId102" Type="http://schemas.openxmlformats.org/officeDocument/2006/relationships/slide" Target="slides/slide101.xml"/><Relationship Id="rId103" Type="http://schemas.openxmlformats.org/officeDocument/2006/relationships/slide" Target="slides/slide102.xml"/><Relationship Id="rId1" Type="http://schemas.openxmlformats.org/officeDocument/2006/relationships/slideMaster" Target="slideMasters/slideMaster1.xml"/><Relationship Id="rId104" Type="http://schemas.openxmlformats.org/officeDocument/2006/relationships/slide" Target="slides/slide10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choose one class responsibility that uses a strength for the common good.</a:t>
            </a:r>
          </a:p>
          <a:p>
            <a:endParaRPr lang="en-AU"/>
          </a:p>
          <a:p>
            <a:r>
              <a:rPr lang="en-AU" b="1"/>
              <a:t>SUCCESS CHECK</a:t>
            </a:r>
          </a:p>
          <a:p>
            <a:r>
              <a:rPr lang="en-AU"/>
              <a:t>•  I can choose one class responsibility that uses a strength for the common good in the fictional case and explain the choice.</a:t>
            </a:r>
          </a:p>
          <a:p>
            <a:endParaRPr lang="en-AU"/>
          </a:p>
          <a:p>
            <a:r>
              <a:rPr lang="en-AU" b="1"/>
              <a:t>KEY QUESTION</a:t>
            </a:r>
          </a:p>
          <a:p>
            <a:r>
              <a:rPr lang="en-AU"/>
              <a:t>•  What important class work is easy to notice only when nobody does it?</a:t>
            </a:r>
          </a:p>
          <a:p>
            <a:endParaRPr lang="en-AU"/>
          </a:p>
          <a:p>
            <a:r>
              <a:rPr lang="en-AU" b="1"/>
              <a:t>NIV CONNECTION</a:t>
            </a:r>
          </a:p>
          <a:p>
            <a:r>
              <a:rPr lang="en-AU"/>
              <a:t>•  Ephesians 2:10; Genesis 1:27–28 – created in Christ for good works; image-bearers entrusted with responsibility.</a:t>
            </a:r>
          </a:p>
          <a:p>
            <a:endParaRPr lang="en-AU"/>
          </a:p>
          <a:p>
            <a:r>
              <a:rPr lang="en-AU" b="1"/>
              <a:t>CHRISTIAN FORMATION</a:t>
            </a:r>
          </a:p>
          <a:p>
            <a:r>
              <a:rPr lang="en-AU"/>
              <a:t>•  Vocation begins before paid employment. God-given dignity is shared by all; particular strengths create opportunities for responsible service. Good works do not purchase grace – they are the fruit of grace and serve the common good.</a:t>
            </a:r>
          </a:p>
          <a:p>
            <a:r>
              <a:rPr lang="en-AU"/>
              <a:t>•  CSA alignment: Formation / Becoming; Serving / Embodying; Spirituality / Expressing.</a:t>
            </a:r>
          </a:p>
          <a:p>
            <a:endParaRPr lang="en-AU"/>
          </a:p>
          <a:p>
            <a:r>
              <a:rPr lang="en-AU" b="1"/>
              <a:t>RETRIEVAL BRIDGE</a:t>
            </a:r>
          </a:p>
          <a:p>
            <a:r>
              <a:rPr lang="en-AU"/>
              <a:t>•  Retrieve Week 2: a strength requires evidence and becomes mature through service. Retrieve Week 8: inclusion offers a genuine role.</a:t>
            </a:r>
          </a:p>
          <a:p>
            <a:endParaRPr lang="en-AU"/>
          </a:p>
          <a:p>
            <a:r>
              <a:rPr lang="en-AU" b="1"/>
              <a:t>PREPARE IN UNDER 5 MINUTES</a:t>
            </a:r>
          </a:p>
          <a:p>
            <a:r>
              <a:rPr lang="en-AU"/>
              <a:t>•  Write three headings: CLASS NEED | USEFUL STRENGTH | REPEATABLE JOB. List no jobs yet; students will generate them.</a:t>
            </a:r>
          </a:p>
          <a:p>
            <a:endParaRPr lang="en-AU"/>
          </a:p>
          <a:p>
            <a:r>
              <a:rPr lang="en-AU" b="1"/>
              <a:t>SAFEGUARDING</a:t>
            </a:r>
          </a:p>
          <a:p>
            <a:r>
              <a:rPr lang="en-AU"/>
              <a:t>•  </a:t>
            </a:r>
            <a:r>
              <a:rPr lang="en-AU" b="1"/>
              <a:t>No forced disclosure. </a:t>
            </a:r>
            <a:r>
              <a:rPr lang="en-AU"/>
              <a:t>Students may pass, write privately or use a fictional example. Never allocate a real classmate a job in front of the room.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public role-play, prayer aloud or disclosure of personal distress.</a:t>
            </a:r>
          </a:p>
          <a:p>
            <a:endParaRPr lang="en-AU"/>
          </a:p>
          <a:p>
            <a:r>
              <a:rPr lang="en-AU" b="1"/>
              <a:t>OFFLINE FALLBACK</a:t>
            </a:r>
          </a:p>
          <a:p>
            <a:r>
              <a:rPr lang="en-AU"/>
              <a:t>•  Three column headings on the board plus six printed commission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EQUIPMENT TUBS</a:t>
            </a:r>
          </a:p>
          <a:p>
            <a:r>
              <a:rPr lang="en-AU"/>
              <a:t>Read this aloud so students respond to the person in the story, not to their own lives. Nobody needs to share anything personal.</a:t>
            </a:r>
          </a:p>
          <a:p>
            <a:r>
              <a:rPr lang="en-AU"/>
              <a:t>The class regularly loses two minutes after practical tasks because equipment is returned to the wrong tubs. Arjun is careful with categories and notices small errors. Arjun dislikes being the centre of attention but wants a useful responsibility that does not mean doing everyone’s work.</a:t>
            </a:r>
          </a:p>
          <a:p>
            <a:r>
              <a:rPr lang="en-AU" b="1"/>
              <a:t>Questions for reflection</a:t>
            </a:r>
          </a:p>
          <a:p>
            <a:r>
              <a:rPr lang="en-AU"/>
              <a:t>•  What is the class need here, written as an outcome rather than as a person’s name?</a:t>
            </a:r>
          </a:p>
          <a:p>
            <a:r>
              <a:rPr lang="en-AU"/>
              <a:t>•  Which of Arjun’s strengths could serve that need without making Arjun the centre of attention?</a:t>
            </a:r>
          </a:p>
          <a:p>
            <a:r>
              <a:rPr lang="en-AU"/>
              <a:t>•  Where should the job stop, so that Arjun is not doing work that belongs to everyone else?</a:t>
            </a:r>
          </a:p>
          <a:p>
            <a:r>
              <a:rPr lang="en-AU" b="1"/>
              <a:t>CONNECT</a:t>
            </a:r>
          </a:p>
          <a:p>
            <a:r>
              <a:rPr lang="en-AU"/>
              <a:t>•  </a:t>
            </a:r>
            <a:r>
              <a:rPr lang="en-AU" b="1"/>
              <a:t>Read it aloud: </a:t>
            </a:r>
            <a:r>
              <a:rPr lang="en-AU"/>
              <a:t>“What important class work is easy to notice only when nobody does it?”</a:t>
            </a:r>
          </a:p>
          <a:p>
            <a:endParaRPr lang="en-AU"/>
          </a:p>
          <a:p>
            <a:r>
              <a:rPr lang="en-AU" b="1"/>
              <a:t>TEACHING SCRIPT</a:t>
            </a:r>
          </a:p>
          <a:p>
            <a:r>
              <a:rPr lang="en-AU"/>
              <a:t>•  Say: ‘Today we are choosing one class responsibility that uses a strength for the common good. By the end you will have designed a job that is useful, fair and small enough to keep.’</a:t>
            </a:r>
          </a:p>
          <a:p>
            <a:r>
              <a:rPr lang="en-AU"/>
              <a:t>•  Ask the opening question and give ten seconds of thinking time before any answers.</a:t>
            </a:r>
          </a:p>
          <a:p>
            <a:endParaRPr lang="en-AU"/>
          </a:p>
          <a:p>
            <a:r>
              <a:rPr lang="en-AU" b="1"/>
              <a:t>TEACHING SCRIPT</a:t>
            </a:r>
          </a:p>
          <a:p>
            <a:r>
              <a:rPr lang="en-AU"/>
              <a:t>•  </a:t>
            </a:r>
            <a:r>
              <a:rPr lang="en-AU" b="1"/>
              <a:t>Collect four needs and write them under CLASS NEED. </a:t>
            </a:r>
            <a:r>
              <a:rPr lang="en-AU"/>
              <a:t>Examples to fish for: welcoming a new or returning student; equipment return; sharing discussion turns; checking lights and windows; summarising instructions for the room.</a:t>
            </a:r>
          </a:p>
          <a:p>
            <a:r>
              <a:rPr lang="en-AU"/>
              <a:t>•  </a:t>
            </a:r>
            <a:r>
              <a:rPr lang="en-AU" b="1"/>
              <a:t>Keep names out of the list. </a:t>
            </a:r>
            <a:r>
              <a:rPr lang="en-AU"/>
              <a:t>Needs are about the room, not about who currently does or does not help.</a:t>
            </a:r>
          </a:p>
          <a:p>
            <a:endParaRPr lang="en-AU"/>
          </a:p>
          <a:p>
            <a:r>
              <a:rPr lang="en-AU" b="1"/>
              <a:t>RETRIEVAL BRIDGE</a:t>
            </a:r>
          </a:p>
          <a:p>
            <a:r>
              <a:rPr lang="en-AU"/>
              <a:t>•  Week 2: a strength requires evidence and becomes mature through service. Week 8: inclusion offers a genuine role.</a:t>
            </a:r>
          </a:p>
          <a:p>
            <a:endParaRPr lang="en-AU"/>
          </a:p>
          <a:p>
            <a:r>
              <a:rPr lang="en-AU" b="1"/>
              <a:t>FORMATIVE LOOK-FOR</a:t>
            </a:r>
          </a:p>
          <a:p>
            <a:r>
              <a:rPr lang="en-AU"/>
              <a:t>•  Needs are named as shared class conditions, not as complaints about individuals.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Ephesians 2:8–10 and Genesis 1:27–28 aloud from the NIV, in context.</a:t>
            </a:r>
          </a:p>
          <a:p>
            <a:endParaRPr lang="en-AU"/>
          </a:p>
          <a:p>
            <a:r>
              <a:rPr lang="en-AU" b="1"/>
              <a:t>TEACHING SCRIPT</a:t>
            </a:r>
          </a:p>
          <a:p>
            <a:r>
              <a:rPr lang="en-AU"/>
              <a:t>•  </a:t>
            </a:r>
            <a:r>
              <a:rPr lang="en-AU" b="1"/>
              <a:t>Teach the difference between a one-off favour and a responsibility. </a:t>
            </a:r>
            <a:r>
              <a:rPr lang="en-AU"/>
              <a:t>A favour happens once when someone asks. A responsibility has a clear cue, a clear action and a check: when does it start, what exactly do I do, how do I know it is done?</a:t>
            </a:r>
          </a:p>
          <a:p>
            <a:endParaRPr lang="en-AU"/>
          </a:p>
          <a:p>
            <a:r>
              <a:rPr lang="en-AU" b="1"/>
              <a:t>TEACHING SCRIPT</a:t>
            </a:r>
          </a:p>
          <a:p>
            <a:r>
              <a:rPr lang="en-AU"/>
              <a:t>•  </a:t>
            </a:r>
            <a:r>
              <a:rPr lang="en-AU" b="1"/>
              <a:t>Explain common good: </a:t>
            </a:r>
            <a:r>
              <a:rPr lang="en-AU"/>
              <a:t>the conditions that help the whole class participate and learn, especially those who are easily missed. A job serves the common good when the benefit is shared, not when it makes one person look impressive.</a:t>
            </a:r>
          </a:p>
          <a:p>
            <a:endParaRPr lang="en-AU"/>
          </a:p>
          <a:p>
            <a:r>
              <a:rPr lang="en-AU" b="1"/>
              <a:t>TEACHING SCRIPT</a:t>
            </a:r>
          </a:p>
          <a:p>
            <a:r>
              <a:rPr lang="en-AU"/>
              <a:t>•  </a:t>
            </a:r>
            <a:r>
              <a:rPr lang="en-AU" b="1"/>
              <a:t>Read Ephesians 2:8–10 and Genesis 1:27–28. </a:t>
            </a:r>
            <a:r>
              <a:rPr lang="en-AU"/>
              <a:t>Connect grace, created dignity and entrusted work: we are saved by grace, not by good works, and we are made for good works God prepared in advance.</a:t>
            </a:r>
          </a:p>
          <a:p>
            <a:r>
              <a:rPr lang="en-AU"/>
              <a:t>•  </a:t>
            </a:r>
            <a:r>
              <a:rPr lang="en-AU" b="1"/>
              <a:t>Land the connection on the slide: </a:t>
            </a:r>
            <a:r>
              <a:rPr lang="en-AU"/>
              <a:t>dignity is shared by everyone; particular strengths simply shape the kind of service each person is entrusted with.</a:t>
            </a:r>
          </a:p>
          <a:p>
            <a:r>
              <a:rPr lang="en-AU"/>
              <a:t>•  </a:t>
            </a:r>
            <a:r>
              <a:rPr lang="en-AU" b="1"/>
              <a:t>Guard against a misreading: </a:t>
            </a:r>
            <a:r>
              <a:rPr lang="en-AU"/>
              <a:t>good works do not purchase grace. Serving more does not make anyone more loved.</a:t>
            </a:r>
          </a:p>
          <a:p>
            <a:endParaRPr lang="en-AU"/>
          </a:p>
          <a:p>
            <a:r>
              <a:rPr lang="en-AU" b="1"/>
              <a:t>CHECK UNDERSTANDING</a:t>
            </a:r>
          </a:p>
          <a:p>
            <a:r>
              <a:rPr lang="en-AU"/>
              <a:t>•  Ask: ‘What makes a job a responsibility rather than a favour?’</a:t>
            </a:r>
          </a:p>
          <a:p>
            <a:r>
              <a:rPr lang="en-AU"/>
              <a:t>•  </a:t>
            </a:r>
            <a:r>
              <a:rPr lang="en-AU" b="1"/>
              <a:t>Looking for: </a:t>
            </a:r>
            <a:r>
              <a:rPr lang="en-AU"/>
              <a:t>it repeats, it has a cue, and there is a way to check it is done.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micro-commission design, using the fictional case only.</a:t>
            </a:r>
          </a:p>
          <a:p>
            <a:endParaRPr lang="en-AU"/>
          </a:p>
          <a:p>
            <a:r>
              <a:rPr lang="en-AU" b="1"/>
              <a:t>SET UP (30 SEC)</a:t>
            </a:r>
          </a:p>
          <a:p>
            <a:r>
              <a:rPr lang="en-AU"/>
              <a:t>•  Groups of 3–4. Each group gets the six cards, printed or read from the screen. Say: “Four of these are ready to use. Two of them have a problem. Your job is to work out which two.”</a:t>
            </a:r>
          </a:p>
          <a:p>
            <a:endParaRPr lang="en-AU"/>
          </a:p>
          <a:p>
            <a:r>
              <a:rPr lang="en-AU" b="1"/>
              <a:t>SORT (2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1. “At the end of a discussion, check that everyone in the group has had one turn.” </a:t>
            </a:r>
            <a:r>
              <a:rPr lang="en-AU"/>
              <a:t>Serves participation; time-limited and shared.</a:t>
            </a:r>
          </a:p>
          <a:p>
            <a:r>
              <a:rPr lang="en-AU"/>
              <a:t>•  </a:t>
            </a:r>
            <a:r>
              <a:rPr lang="en-AU" b="1"/>
              <a:t>3. “Welcome anyone arriving late at the door and show them the page we are on.” </a:t>
            </a:r>
            <a:r>
              <a:rPr lang="en-AU"/>
              <a:t>Offers a genuine role, small and repeatable.</a:t>
            </a:r>
          </a:p>
          <a:p>
            <a:r>
              <a:rPr lang="en-AU"/>
              <a:t>•  </a:t>
            </a:r>
            <a:r>
              <a:rPr lang="en-AU" b="1"/>
              <a:t>5. “Before we pack up, say the instructions back in one sentence so the whole room hears them again.” </a:t>
            </a:r>
            <a:r>
              <a:rPr lang="en-AU"/>
              <a:t>Useful outcome for everyone, especially those easily missed.</a:t>
            </a:r>
          </a:p>
          <a:p>
            <a:r>
              <a:rPr lang="en-AU"/>
              <a:t>•  </a:t>
            </a:r>
            <a:r>
              <a:rPr lang="en-AU" b="1"/>
              <a:t>6. “When the timer sounds, check the three labelled tubs for one minute and report what is missing.” </a:t>
            </a:r>
            <a:r>
              <a:rPr lang="en-AU"/>
              <a:t>Clear cue, bounded action, honest check.</a:t>
            </a:r>
          </a:p>
          <a:p>
            <a:endParaRPr lang="en-AU"/>
          </a:p>
          <a:p>
            <a:r>
              <a:rPr lang="en-AU" b="1"/>
              <a:t>THE TWO THAT NEED EDITING – </a:t>
            </a:r>
            <a:r>
              <a:rPr lang="en-AU"/>
              <a:t>and why</a:t>
            </a:r>
          </a:p>
          <a:p>
            <a:r>
              <a:rPr lang="en-AU"/>
              <a:t>•  </a:t>
            </a:r>
            <a:r>
              <a:rPr lang="en-AU" b="1"/>
              <a:t>2. “Arjun tidies the whole room after every practical lesson.” Problem: </a:t>
            </a:r>
            <a:r>
              <a:rPr lang="en-AU"/>
              <a:t>this is over-functioning. It takes work that belongs to everyone and gives it to one person, with no time limit. Class rewrite might be: “Each student returns their own equipment; Arjun checks the labels for one minute afterwards.”</a:t>
            </a:r>
          </a:p>
          <a:p>
            <a:r>
              <a:rPr lang="en-AU"/>
              <a:t>•  </a:t>
            </a:r>
            <a:r>
              <a:rPr lang="en-AU" b="1"/>
              <a:t>4. “Make sure nobody in the class ever forgets their equipment again.” Problem: </a:t>
            </a:r>
            <a:r>
              <a:rPr lang="en-AU"/>
              <a:t>it makes one person responsible for other people’s choices, and it cannot be checked or completed. Class rewrite might be: “Report which items are still missing so the teacher can follow up.”</a:t>
            </a:r>
          </a:p>
          <a:p>
            <a:endParaRPr lang="en-AU"/>
          </a:p>
          <a:p>
            <a:r>
              <a:rPr lang="en-AU"/>
              <a:t>•  </a:t>
            </a:r>
            <a:r>
              <a:rPr lang="en-AU" b="1"/>
              <a:t>If a group defends card 2 or 4, ask: </a:t>
            </a:r>
            <a:r>
              <a:rPr lang="en-AU"/>
              <a:t>“Where does this job stop?” and “Is this person now being held responsible for someone else’s decision?”</a:t>
            </a:r>
          </a:p>
          <a:p>
            <a:endParaRPr lang="en-AU"/>
          </a:p>
          <a:p>
            <a:r>
              <a:rPr lang="en-AU" b="1"/>
              <a:t>BUILD THE COMMISSION</a:t>
            </a:r>
          </a:p>
          <a:p>
            <a:r>
              <a:rPr lang="en-AU"/>
              <a:t>•  Students name the class need as an outcome: ‘Equipment is findable for the next group,’ not ‘Arjun cleans everything.’</a:t>
            </a:r>
          </a:p>
          <a:p>
            <a:endParaRPr lang="en-AU"/>
          </a:p>
          <a:p>
            <a:r>
              <a:rPr lang="en-AU" b="1"/>
              <a:t>MATCH THE STRENGTH</a:t>
            </a:r>
          </a:p>
          <a:p>
            <a:r>
              <a:rPr lang="en-AU"/>
              <a:t>•  Match Arjun’s evidence-based strength to a bounded role: check labels for sixty seconds after practical work.</a:t>
            </a:r>
          </a:p>
          <a:p>
            <a:endParaRPr lang="en-AU"/>
          </a:p>
          <a:p>
            <a:r>
              <a:rPr lang="en-AU" b="1"/>
              <a:t>CUE–DO–CHECK</a:t>
            </a:r>
          </a:p>
          <a:p>
            <a:r>
              <a:rPr lang="en-AU"/>
              <a:t>•  Write it out: when the timer sounds; check three tubs; tell the teacher only what is still missing.</a:t>
            </a:r>
          </a:p>
          <a:p>
            <a:endParaRPr lang="en-AU"/>
          </a:p>
          <a:p>
            <a:r>
              <a:rPr lang="en-AU" b="1"/>
              <a:t>FAIRNESS TEST</a:t>
            </a:r>
          </a:p>
          <a:p>
            <a:r>
              <a:rPr lang="en-AU"/>
              <a:t>•  </a:t>
            </a:r>
            <a:r>
              <a:rPr lang="en-AU" b="1"/>
              <a:t>Test the commission: </a:t>
            </a:r>
            <a:r>
              <a:rPr lang="en-AU"/>
              <a:t>is it useful, time-limited, supported and not a punishment? Revise it if it makes one person responsible for peers’ choices.</a:t>
            </a:r>
          </a:p>
          <a:p>
            <a:endParaRPr lang="en-AU"/>
          </a:p>
          <a:p>
            <a:r>
              <a:rPr lang="en-AU" b="1"/>
              <a:t>MODEL RESPONSE</a:t>
            </a:r>
          </a:p>
          <a:p>
            <a:r>
              <a:rPr lang="en-AU"/>
              <a:t>•  ‘When practical work ends, Arjun checks the three labelled tubs for one minute and reports missing items. Each student still returns their own equipment. The teacher reviews the role after two weeks.’</a:t>
            </a:r>
          </a:p>
          <a:p>
            <a:endParaRPr lang="en-AU"/>
          </a:p>
          <a:p>
            <a:r>
              <a:rPr lang="en-AU" b="1"/>
              <a:t>FORMATIVE LOOK-FOR</a:t>
            </a:r>
          </a:p>
          <a:p>
            <a:r>
              <a:rPr lang="en-AU"/>
              <a:t>•  Students design a bounded responsibility that serves the class without confusing service with over-functioning.</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commission cards (wording above), one set per group, plus the three board headings.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“When ___, I will ___ so that ___.” Keep it silent and private – no sharing required.</a:t>
            </a:r>
          </a:p>
          <a:p>
            <a:endParaRPr lang="en-AU"/>
          </a:p>
          <a:p>
            <a:r>
              <a:rPr lang="en-AU" b="1"/>
              <a:t>TEACHING SCRIPT</a:t>
            </a:r>
          </a:p>
          <a:p>
            <a:r>
              <a:rPr lang="en-AU"/>
              <a:t>•  Students privately choose a fictional or real class need and match it to one strength. A made-up need is completely acceptable.</a:t>
            </a:r>
          </a:p>
          <a:p>
            <a:endParaRPr lang="en-AU"/>
          </a:p>
          <a:p>
            <a:r>
              <a:rPr lang="en-AU" b="1"/>
              <a:t>TEACHING SCRIPT</a:t>
            </a:r>
          </a:p>
          <a:p>
            <a:r>
              <a:rPr lang="en-AU"/>
              <a:t>•  Write a one-sentence commission beginning ‘When ___, I will ___ so that ___.’</a:t>
            </a:r>
          </a:p>
          <a:p>
            <a:r>
              <a:rPr lang="en-AU"/>
              <a:t>•  </a:t>
            </a:r>
            <a:r>
              <a:rPr lang="en-AU" b="1"/>
              <a:t>Model the size of answer you want: </a:t>
            </a:r>
            <a:r>
              <a:rPr lang="en-AU"/>
              <a:t>‘When the bell goes, I will stack the chairs on my table so that the cleaner can reach the floor.’ Small, bounded and repeatable beats impressive. Sharing is optional; students may say ‘pass’.</a:t>
            </a:r>
          </a:p>
          <a:p>
            <a:endParaRPr lang="en-AU"/>
          </a:p>
          <a:p>
            <a:r>
              <a:rPr lang="en-AU" b="1"/>
              <a:t>TEACHING SCRIPT</a:t>
            </a:r>
          </a:p>
          <a:p>
            <a:r>
              <a:rPr lang="en-AU"/>
              <a:t>•  </a:t>
            </a:r>
            <a:r>
              <a:rPr lang="en-AU" b="1"/>
              <a:t>Close with the takeaway on the slide, then an optional prayer: </a:t>
            </a:r>
            <a:r>
              <a:rPr lang="en-AU"/>
              <a:t>‘God, thank you that grace gives us work worth doing. Make our service useful, humble and just. Amen.’ Never require prayer aloud; a quiet pause is an equal option.</a:t>
            </a:r>
          </a:p>
          <a:p>
            <a:endParaRPr lang="en-AU"/>
          </a:p>
          <a:p>
            <a:r>
              <a:rPr lang="en-AU" b="1"/>
              <a:t>FORMATIVE LOOK-FOR</a:t>
            </a:r>
          </a:p>
          <a:p>
            <a:r>
              <a:rPr lang="en-AU"/>
              <a:t>•  The commission names a cue, a bounded action and a shared benefit – not an open-ended promise to do everything.</a:t>
            </a:r>
          </a:p>
          <a:p>
            <a:endParaRPr lang="en-AU"/>
          </a:p>
          <a:p>
            <a:r>
              <a:rPr lang="en-AU" b="1"/>
              <a:t>SAFEGUARDING</a:t>
            </a:r>
          </a:p>
          <a:p>
            <a:r>
              <a:rPr lang="en-AU"/>
              <a:t>•  Do not read private commissions aloud or allocate real jobs to named students in front of the class.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0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5.xml"/></Relationships>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puzzle pieces and hand tools fitting together into a sturdy bridg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When tools aren’t enough</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Noticing duration, impact and safety clues, and telling a trusted adult.</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#wellbeing</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#helpseeking</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16631492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Three clues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WHEN TOOLS AREN’T ENOUGH · WEEK 9</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When a calming tool stops working, what might that be telling you?</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6010283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WHEN TOOLS AREN’T ENOUGH · WEEK 9</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Psalm 34:18</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 Lord is close to the brokenhearted and saves those who are crushed in spirit.”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Psalm 34:18,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God stays close when a worry is heavy, and God often sends help through people. Asking a trusted adult is not a failure of faith or courage — it is a wise and hopeful step to take.</a:t>
            </a:r>
          </a:p>
        </p:txBody>
      </p:sp>
    </p:spTree>
    <p:extLst>
      <p:ext uri="{BB962C8B-B14F-4D97-AF65-F5344CB8AC3E}">
        <p14:creationId xmlns:p14="http://schemas.microsoft.com/office/powerpoint/2010/main" val="36334023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Duration, impact or safety</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WHEN TOOLS AREN’T ENOUGH · WEEK 9</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needs a trusted adult?</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into TOOLS MAY HELP or TELL AN ADULT.</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each TELL AN ADULT card, name the clue: duration, impact or safety.</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Maya has felt worried every day for three weeks and her tools stop working.</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Someone asks Maya to keep a secret that makes her feel unsafe.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Maya has stopped going to her club and is not sleeping because of the worry.</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Maya feels flat on Monday mornings but still joins in with her class.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Maya’s stomach flutters before she reads aloud, and slow breathing helps.</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Maya feels nervous before a match, then settles once the game begins.</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every card: how long has it lasted, what has it changed — and is anyone unsafe?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084695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WHEN TOOLS AREN’T ENOUGH · WEEK 9</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“If … keeps going, I will tell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Telling a trusted adult is a strong move, never a failure.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328385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