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72"/>
    <p:sldId id="257" r:id="rId73"/>
    <p:sldId id="258" r:id="rId74"/>
    <p:sldId id="259" r:id="rId75"/>
    <p:sldId id="260"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4" Type="http://schemas.openxmlformats.org/officeDocument/2006/relationships/slide" Target="slides/slide73.xml"/><Relationship Id="rId216" Type="http://schemas.openxmlformats.org/officeDocument/2006/relationships/notesMaster" Target="notesMasters/notesMaster1.xml"/><Relationship Id="rId75" Type="http://schemas.openxmlformats.org/officeDocument/2006/relationships/slide" Target="slides/slide74.xml"/><Relationship Id="rId217" Type="http://schemas.openxmlformats.org/officeDocument/2006/relationships/presProps" Target="presProps.xml"/><Relationship Id="rId76" Type="http://schemas.openxmlformats.org/officeDocument/2006/relationships/slide" Target="slides/slide75.xml"/><Relationship Id="rId218" Type="http://schemas.openxmlformats.org/officeDocument/2006/relationships/viewProps" Target="viewProps.xml"/><Relationship Id="rId72" Type="http://schemas.openxmlformats.org/officeDocument/2006/relationships/slide" Target="slides/slide71.xml"/><Relationship Id="rId219" Type="http://schemas.openxmlformats.org/officeDocument/2006/relationships/theme" Target="theme/theme1.xml"/><Relationship Id="rId220" Type="http://schemas.openxmlformats.org/officeDocument/2006/relationships/tableStyles" Target="tableStyles.xml"/><Relationship Id="rId73" Type="http://schemas.openxmlformats.org/officeDocument/2006/relationships/slide" Target="slides/slide7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sort a worry into what we control, influence or let go.</a:t>
            </a:r>
          </a:p>
          <a:p>
            <a:endParaRPr lang="en-AU"/>
          </a:p>
          <a:p>
            <a:r>
              <a:rPr lang="en-AU" b="1"/>
              <a:t>SUCCESS CHECK</a:t>
            </a:r>
          </a:p>
          <a:p>
            <a:r>
              <a:rPr lang="en-AU"/>
              <a:t>•  I can sort a worry into control, influence or let go in the fictional case, and explain the choice.</a:t>
            </a:r>
          </a:p>
          <a:p>
            <a:endParaRPr lang="en-AU"/>
          </a:p>
          <a:p>
            <a:r>
              <a:rPr lang="en-AU" b="1"/>
              <a:t>KEY QUESTION</a:t>
            </a:r>
          </a:p>
          <a:p>
            <a:r>
              <a:rPr lang="en-AU"/>
              <a:t>•  Which parts of a worry are mine to carry, and which are not?</a:t>
            </a:r>
          </a:p>
          <a:p>
            <a:endParaRPr lang="en-AU"/>
          </a:p>
          <a:p>
            <a:r>
              <a:rPr lang="en-AU" b="1"/>
              <a:t>NIV CONNECTION</a:t>
            </a:r>
          </a:p>
          <a:p>
            <a:r>
              <a:rPr lang="en-AU"/>
              <a:t>•  Philippians 4:6 – worry handed to God in prayer. Year 6, Term 2; T2 · STEADY · REGULATION AND RESILIENCE.</a:t>
            </a:r>
          </a:p>
          <a:p>
            <a:endParaRPr lang="en-AU"/>
          </a:p>
          <a:p>
            <a:r>
              <a:rPr lang="en-AU" b="1"/>
              <a:t>CHRISTIAN FORMATION</a:t>
            </a:r>
          </a:p>
          <a:p>
            <a:r>
              <a:rPr lang="en-AU"/>
              <a:t>•  Scripture does not ask us to force calm. Paul names anxiety plainly and points to prayer as the place where what we cannot control is handed over. Christian resilience is honest about worry without letting worry set the agenda.</a:t>
            </a:r>
          </a:p>
          <a:p>
            <a:endParaRPr lang="en-AU"/>
          </a:p>
          <a:p>
            <a:r>
              <a:rPr lang="en-AU" b="1"/>
              <a:t>RETRIEVAL BRIDGE</a:t>
            </a:r>
          </a:p>
          <a:p>
            <a:r>
              <a:rPr lang="en-AU"/>
              <a:t>•  Retrieve one calming strategy from Week 2 and explain how it helps when a worry sits outside your control.</a:t>
            </a:r>
          </a:p>
          <a:p>
            <a:endParaRPr lang="en-AU"/>
          </a:p>
          <a:p>
            <a:r>
              <a:rPr lang="en-AU" b="1"/>
              <a:t>PREPARE IN UNDER 5 MINUTES</a:t>
            </a:r>
          </a:p>
          <a:p>
            <a:r>
              <a:rPr lang="en-AU"/>
              <a:t>•  Draw three empty circles on the board: CONTROL, INFLUENCE, LET GO. Read the six sorting cards in the practise section.</a:t>
            </a:r>
          </a:p>
          <a:p>
            <a:endParaRPr lang="en-AU"/>
          </a:p>
          <a:p>
            <a:r>
              <a:rPr lang="en-AU" b="1"/>
              <a:t>SAFEGUARDING</a:t>
            </a:r>
          </a:p>
          <a:p>
            <a:r>
              <a:rPr lang="en-AU"/>
              <a:t>•  </a:t>
            </a:r>
            <a:r>
              <a:rPr lang="en-AU" b="1"/>
              <a:t>No forced disclosure. </a:t>
            </a:r>
            <a:r>
              <a:rPr lang="en-AU"/>
              <a:t>Talking about worry can surface real distress. Students may pass, write privately or answer as Priya. Follow up any concerns privately using the school support pathway.</a:t>
            </a:r>
          </a:p>
          <a:p>
            <a:endParaRPr lang="en-AU"/>
          </a:p>
          <a:p>
            <a:r>
              <a:rPr lang="en-AU" b="1"/>
              <a:t>ACCESS / LOW-DISCLOSURE</a:t>
            </a:r>
          </a:p>
          <a:p>
            <a:r>
              <a:rPr lang="en-AU"/>
              <a:t>•  </a:t>
            </a:r>
            <a:r>
              <a:rPr lang="en-AU" b="1"/>
              <a:t>Read every prompt aloud and display it. </a:t>
            </a:r>
            <a:r>
              <a:rPr lang="en-AU"/>
              <a:t>Leave the three circle labels on the board. Allow silent pointing, writing or partner response, and give extra processing time. Never require eye contact, public role-play, prayer aloud or disclosure of personal distress.</a:t>
            </a:r>
          </a:p>
          <a:p>
            <a:endParaRPr lang="en-AU"/>
          </a:p>
          <a:p>
            <a:r>
              <a:rPr lang="en-AU" b="1"/>
              <a:t>OFFLINE FALLBACK</a:t>
            </a:r>
          </a:p>
          <a:p>
            <a:r>
              <a:rPr lang="en-AU"/>
              <a:t>•  Printed three-circle control map and the six sorting cards, one set per group; circles drawn on the board.</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PRIYA AND THE RELAY TEAM</a:t>
            </a:r>
          </a:p>
          <a:p>
            <a:r>
              <a:rPr lang="en-AU"/>
              <a:t>Read this aloud so students respond to the person in the story, not to their own lives. Nobody needs to share anything personal.</a:t>
            </a:r>
          </a:p>
          <a:p>
            <a:r>
              <a:rPr lang="en-AU"/>
              <a:t>Priya has been picked for the relay at next week’s swimming carnival, and she keeps lying awake worrying about it. She cannot change the weather, the other teams, or the swimming order the coach chooses. She can choose how often she trains, when she goes to bed, and how she speaks to her teammates. Right now Priya spends most of her energy on the parts she cannot change.</a:t>
            </a:r>
          </a:p>
          <a:p>
            <a:r>
              <a:rPr lang="en-AU" b="1"/>
              <a:t>Questions for reflection</a:t>
            </a:r>
          </a:p>
          <a:p>
            <a:r>
              <a:rPr lang="en-AU"/>
              <a:t>•  Which parts of Priya’s carnival are completely outside her control?</a:t>
            </a:r>
          </a:p>
          <a:p>
            <a:r>
              <a:rPr lang="en-AU"/>
              <a:t>•  Which parts can she influence, even though she cannot decide them?</a:t>
            </a:r>
          </a:p>
          <a:p>
            <a:r>
              <a:rPr lang="en-AU"/>
              <a:t>•  If Priya moved her energy to what she controls, what would change?</a:t>
            </a:r>
          </a:p>
          <a:p>
            <a:r>
              <a:rPr lang="en-AU" b="1"/>
              <a:t>CONNECT</a:t>
            </a:r>
          </a:p>
          <a:p>
            <a:r>
              <a:rPr lang="en-AU"/>
              <a:t>•  </a:t>
            </a:r>
            <a:r>
              <a:rPr lang="en-AU" b="1"/>
              <a:t>Read it aloud: </a:t>
            </a:r>
            <a:r>
              <a:rPr lang="en-AU"/>
              <a:t>“Which worries are yours to carry, and which are not?”</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Name Priya’s worries in the same flat voice: “The weather. My training. The other teams. How I talk to my team.”</a:t>
            </a:r>
          </a:p>
          <a:p>
            <a:r>
              <a:rPr lang="en-AU"/>
              <a:t>•  </a:t>
            </a:r>
            <a:r>
              <a:rPr lang="en-AU" b="1"/>
              <a:t>Then ask: </a:t>
            </a:r>
            <a:r>
              <a:rPr lang="en-AU"/>
              <a:t>“Which of those is Priya’s to carry?” Take two or three quick responses – no hands-up pressure.</a:t>
            </a:r>
          </a:p>
          <a:p>
            <a:r>
              <a:rPr lang="en-AU"/>
              <a:t>•  </a:t>
            </a:r>
            <a:r>
              <a:rPr lang="en-AU" b="1"/>
              <a:t>Looking for: </a:t>
            </a:r>
            <a:r>
              <a:rPr lang="en-AU"/>
              <a:t>students separate the controllable parts from the ones no effort can change.</a:t>
            </a:r>
          </a:p>
          <a:p>
            <a:endParaRPr lang="en-AU"/>
          </a:p>
          <a:p>
            <a:r>
              <a:rPr lang="en-AU" b="1"/>
              <a:t>TEACHING SCRIPT</a:t>
            </a:r>
          </a:p>
          <a:p>
            <a:r>
              <a:rPr lang="en-AU"/>
              <a:t>•  Students think of one thing Priya worries about and silently write which circle it belongs in.</a:t>
            </a:r>
          </a:p>
          <a:p>
            <a:r>
              <a:rPr lang="en-AU"/>
              <a:t>•  </a:t>
            </a:r>
            <a:r>
              <a:rPr lang="en-AU" b="1"/>
              <a:t>Keep it silent and private. </a:t>
            </a:r>
            <a:r>
              <a:rPr lang="en-AU"/>
              <a:t>This is a warm-up, not a share-round. Collect nothing; one or two volunteers may read out a word if they want to.</a:t>
            </a:r>
          </a:p>
          <a:p>
            <a:endParaRPr lang="en-AU"/>
          </a:p>
          <a:p>
            <a:r>
              <a:rPr lang="en-AU" b="1"/>
              <a:t>MODEL RESPONSE</a:t>
            </a:r>
          </a:p>
          <a:p>
            <a:r>
              <a:rPr lang="en-AU"/>
              <a:t>•  Worry: the swimming order. Circle: let go – the coach decides it, so Priya can only prepare for any leg.</a:t>
            </a:r>
          </a:p>
          <a:p>
            <a:endParaRPr lang="en-AU"/>
          </a:p>
          <a:p>
            <a:r>
              <a:rPr lang="en-AU" b="1"/>
              <a:t>FORMATIVE LOOK-FOR</a:t>
            </a:r>
          </a:p>
          <a:p>
            <a:r>
              <a:rPr lang="en-AU"/>
              <a:t>•  Students place a worry in a circle and give a reason, without being handed the answer.</a:t>
            </a:r>
          </a:p>
          <a:p>
            <a:endParaRPr lang="en-AU"/>
          </a:p>
          <a:p>
            <a:r>
              <a:rPr lang="en-AU" b="1"/>
              <a:t>PARTICIPATION</a:t>
            </a:r>
          </a:p>
          <a:p>
            <a:r>
              <a:rPr lang="en-AU"/>
              <a:t>•  </a:t>
            </a:r>
            <a:r>
              <a:rPr lang="en-AU" b="1"/>
              <a:t>Students may pass, write privately or use a fictional example. </a:t>
            </a:r>
            <a:r>
              <a:rPr lang="en-AU"/>
              <a:t>Do not ask for personal disclosure; answering as Priya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the selected lines of Psalm 42 aloud from the screen, in context.</a:t>
            </a:r>
          </a:p>
          <a:p>
            <a:r>
              <a:rPr lang="en-AU"/>
              <a:t>•  </a:t>
            </a:r>
            <a:r>
              <a:rPr lang="en-AU" b="1"/>
              <a:t>Land the connection: </a:t>
            </a:r>
            <a:r>
              <a:rPr lang="en-AU"/>
              <a:t>faith includes lament, self-questioning and hope – not pretending.</a:t>
            </a:r>
          </a:p>
          <a:p>
            <a:endParaRPr lang="en-AU"/>
          </a:p>
          <a:p>
            <a:r>
              <a:rPr lang="en-AU" b="1"/>
              <a:t>TEACHING SCRIPT</a:t>
            </a:r>
          </a:p>
          <a:p>
            <a:r>
              <a:rPr lang="en-AU"/>
              <a:t>•  </a:t>
            </a:r>
            <a:r>
              <a:rPr lang="en-AU" b="1"/>
              <a:t>Teach the why: </a:t>
            </a:r>
            <a:r>
              <a:rPr lang="en-AU"/>
              <a:t>precise emotion words improve choices. Embarrassed may need reassurance; disappointed may need an adjustment; irritated may need a pause.</a:t>
            </a:r>
          </a:p>
          <a:p>
            <a:r>
              <a:rPr lang="en-AU"/>
              <a:t>•  </a:t>
            </a:r>
            <a:r>
              <a:rPr lang="en-AU" b="1"/>
              <a:t>Check understanding: </a:t>
            </a:r>
            <a:r>
              <a:rPr lang="en-AU"/>
              <a:t>“If someone says they are embarrassed rather than just bad, what does that change about how you help?”</a:t>
            </a:r>
          </a:p>
          <a:p>
            <a:endParaRPr lang="en-AU"/>
          </a:p>
          <a:p>
            <a:r>
              <a:rPr lang="en-AU" b="1"/>
              <a:t>TEACHING SCRIPT</a:t>
            </a:r>
          </a:p>
          <a:p>
            <a:r>
              <a:rPr lang="en-AU"/>
              <a:t>•  </a:t>
            </a:r>
            <a:r>
              <a:rPr lang="en-AU" b="1"/>
              <a:t>Separate feeling from verdict. </a:t>
            </a:r>
            <a:r>
              <a:rPr lang="en-AU"/>
              <a:t>“Left out” names an experience. “Nobody will ever want me” predicts a future that has not been proved.</a:t>
            </a:r>
          </a:p>
          <a:p>
            <a:r>
              <a:rPr lang="en-AU"/>
              <a:t>•  </a:t>
            </a:r>
            <a:r>
              <a:rPr lang="en-AU" b="1"/>
              <a:t>Looking for: </a:t>
            </a:r>
            <a:r>
              <a:rPr lang="en-AU"/>
              <a:t>students can tell a feeling apart from an absolute claim about the future.</a:t>
            </a:r>
          </a:p>
          <a:p>
            <a:endParaRPr lang="en-AU"/>
          </a:p>
          <a:p>
            <a:r>
              <a:rPr lang="en-AU" b="1"/>
              <a:t>TEACHING SCRIPT</a:t>
            </a:r>
          </a:p>
          <a:p>
            <a:r>
              <a:rPr lang="en-AU"/>
              <a:t>•  Read selected lines of Psalm 42 from the NIV. Notice that the psalmist names his distress out loud, questions his own soul, and still turns towards God.</a:t>
            </a:r>
          </a:p>
          <a:p>
            <a:r>
              <a:rPr lang="en-AU"/>
              <a:t>•  </a:t>
            </a:r>
            <a:r>
              <a:rPr lang="en-AU" b="1"/>
              <a:t>Say: </a:t>
            </a:r>
            <a:r>
              <a:rPr lang="en-AU"/>
              <a:t>Scripture never asks us to answer “fine”. Honest words are welcome before God, and the feeling is not the whole story.</a:t>
            </a:r>
          </a:p>
          <a:p>
            <a:r>
              <a:rPr lang="en-AU"/>
              <a:t>•  </a:t>
            </a:r>
            <a:r>
              <a:rPr lang="en-AU" b="1"/>
              <a:t>Keep answers general – </a:t>
            </a:r>
            <a:r>
              <a:rPr lang="en-AU"/>
              <a:t>no personal examples are needed here.</a:t>
            </a:r>
          </a:p>
          <a:p>
            <a:endParaRPr lang="en-AU"/>
          </a:p>
          <a:p>
            <a:r>
              <a:rPr lang="en-AU" b="1"/>
              <a:t>FORMATIVE LOOK-FOR</a:t>
            </a:r>
          </a:p>
          <a:p>
            <a:r>
              <a:rPr lang="en-AU"/>
              <a:t>•  Students name a feeling from evidence and avoid turning that feeling into an absolute verdict.</a:t>
            </a:r>
          </a:p>
          <a:p>
            <a:endParaRPr lang="en-AU"/>
          </a:p>
          <a:p>
            <a:r>
              <a:rPr lang="en-AU" b="1"/>
              <a:t>PARTICIPATION</a:t>
            </a:r>
          </a:p>
          <a:p>
            <a:r>
              <a:rPr lang="en-AU"/>
              <a:t>•  </a:t>
            </a:r>
            <a:r>
              <a:rPr lang="en-AU" b="1"/>
              <a:t>Students may pass, write privately or use a fictional example. </a:t>
            </a:r>
            <a:r>
              <a:rPr lang="en-AU"/>
              <a:t>Do not ask for personal disclosure; answering as Kai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SET UP </a:t>
            </a:r>
          </a:p>
          <a:p>
            <a:r>
              <a:rPr lang="en-AU"/>
              <a:t>•  Groups of 3–4. Draw three rungs: broad word → precise word → helpful need. Place “mad” on the first rung. Read the Kai scenario aloud before they start.</a:t>
            </a:r>
          </a:p>
          <a:p>
            <a:endParaRPr lang="en-AU"/>
          </a:p>
          <a:p>
            <a:r>
              <a:rPr lang="en-AU"/>
              <a:t>•  </a:t>
            </a:r>
            <a:r>
              <a:rPr lang="en-AU" b="1"/>
              <a:t>MATCH THE CLUES </a:t>
            </a:r>
          </a:p>
          <a:p>
            <a:r>
              <a:rPr lang="en-AU"/>
              <a:t>•  Read the four clues: “wanted a turn”; “others laughed”; “rule was ignored”; “expected the game to go well”. Students match each clue to a possible emotion. Circulate and listen; do not correct yet.</a:t>
            </a:r>
          </a:p>
          <a:p>
            <a:r>
              <a:rPr lang="en-AU"/>
              <a:t>•  </a:t>
            </a:r>
            <a:r>
              <a:rPr lang="en-AU" b="1"/>
              <a:t>Likely matches: </a:t>
            </a:r>
            <a:r>
              <a:rPr lang="en-AU"/>
              <a:t>wanted a turn → left out; others laughed → embarrassed; rule was ignored → frustrated; expected the game to go well → disappointed.</a:t>
            </a:r>
          </a:p>
          <a:p>
            <a:endParaRPr lang="en-AU"/>
          </a:p>
          <a:p>
            <a:r>
              <a:rPr lang="en-AU"/>
              <a:t>•  </a:t>
            </a:r>
            <a:r>
              <a:rPr lang="en-AU" b="1"/>
              <a:t>CHOOSE AND EXPLAIN </a:t>
            </a:r>
          </a:p>
          <a:p>
            <a:r>
              <a:rPr lang="en-AU"/>
              <a:t>•  Choose two plausible emotions for Kai. For each, complete: “If Kai feels ____, a helpful next move might be ____.”</a:t>
            </a:r>
          </a:p>
          <a:p>
            <a:endParaRPr lang="en-AU"/>
          </a:p>
          <a:p>
            <a:r>
              <a:rPr lang="en-AU"/>
              <a:t>•  </a:t>
            </a:r>
            <a:r>
              <a:rPr lang="en-AU" b="1"/>
              <a:t>SHARE AND LAND </a:t>
            </a:r>
          </a:p>
          <a:p>
            <a:r>
              <a:rPr lang="en-AU"/>
              <a:t>•  </a:t>
            </a:r>
            <a:r>
              <a:rPr lang="en-AU" b="1"/>
              <a:t>Take two answers. </a:t>
            </a:r>
            <a:r>
              <a:rPr lang="en-AU"/>
              <a:t>Emphasise that several emotion labels may fit; the goal is reasoned precision, not mind-reading. Do not award a single “right” emotion.</a:t>
            </a:r>
          </a:p>
          <a:p>
            <a:endParaRPr lang="en-AU"/>
          </a:p>
          <a:p>
            <a:r>
              <a:rPr lang="en-AU" b="1"/>
              <a:t>SORTING CARDS · ANSWERS (teacher only)</a:t>
            </a:r>
          </a:p>
          <a:p>
            <a:r>
              <a:rPr lang="en-AU"/>
              <a:t>•  </a:t>
            </a:r>
            <a:r>
              <a:rPr lang="en-AU" b="1"/>
              <a:t>Precise and usable: </a:t>
            </a:r>
            <a:r>
              <a:rPr lang="en-AU"/>
              <a:t>cards 1, 3, 5 and 6 – each names a specific feeling and ties it to evidence in the story.</a:t>
            </a:r>
          </a:p>
          <a:p>
            <a:r>
              <a:rPr lang="en-AU"/>
              <a:t>•  </a:t>
            </a:r>
            <a:r>
              <a:rPr lang="en-AU" b="1"/>
              <a:t>Card 2, “I was just mad.” Problem: </a:t>
            </a:r>
            <a:r>
              <a:rPr lang="en-AU"/>
              <a:t>a broad word that hides what happened and gives no clue about what would help. Rewrite: “I was frustrated because my suggestion was ignored.”</a:t>
            </a:r>
          </a:p>
          <a:p>
            <a:r>
              <a:rPr lang="en-AU"/>
              <a:t>•  </a:t>
            </a:r>
            <a:r>
              <a:rPr lang="en-AU" b="1"/>
              <a:t>Card 4, “Nobody will ever listen to me.” Problem: </a:t>
            </a:r>
            <a:r>
              <a:rPr lang="en-AU"/>
              <a:t>it turns one moment into a verdict about the future. Rewrite: “I felt ignored during that game.”</a:t>
            </a:r>
          </a:p>
          <a:p>
            <a:endParaRPr lang="en-AU"/>
          </a:p>
          <a:p>
            <a:r>
              <a:rPr lang="en-AU"/>
              <a:t>•  </a:t>
            </a:r>
            <a:r>
              <a:rPr lang="en-AU" b="1"/>
              <a:t>If a group defends card 2 or 4, ask: </a:t>
            </a:r>
            <a:r>
              <a:rPr lang="en-AU"/>
              <a:t>“What would someone helping you actually do with that sentence?” and “Has the ‘never’ part been proved yet?”</a:t>
            </a:r>
          </a:p>
          <a:p>
            <a:endParaRPr lang="en-AU"/>
          </a:p>
          <a:p>
            <a:r>
              <a:rPr lang="en-AU" b="1"/>
              <a:t>MODEL RESPONSE</a:t>
            </a:r>
          </a:p>
          <a:p>
            <a:r>
              <a:rPr lang="en-AU"/>
              <a:t>•  “Kai may feel frustrated because the suggestion was ignored and embarrassed because others talked over it. Kai could first name both feelings, then ask calmly for a turn to explain the rule.”</a:t>
            </a:r>
          </a:p>
          <a:p>
            <a:endParaRPr lang="en-AU"/>
          </a:p>
          <a:p>
            <a:r>
              <a:rPr lang="en-AU" b="1"/>
              <a:t>FORMATIVE LOOK-FOR</a:t>
            </a:r>
          </a:p>
          <a:p>
            <a:r>
              <a:rPr lang="en-AU"/>
              <a:t>•  Students choose an emotion word from evidence and avoid turning a feeling into an absolute verdict.</a:t>
            </a:r>
          </a:p>
          <a:p>
            <a:endParaRPr lang="en-AU"/>
          </a:p>
          <a:p>
            <a:r>
              <a:rPr lang="en-AU" b="1"/>
              <a:t>ACCESS / LOW-DISCLOSURE</a:t>
            </a:r>
          </a:p>
          <a:p>
            <a:r>
              <a:rPr lang="en-AU"/>
              <a:t>•  </a:t>
            </a:r>
            <a:r>
              <a:rPr lang="en-AU" b="1"/>
              <a:t>Read every prompt aloud and display it. </a:t>
            </a:r>
            <a:r>
              <a:rPr lang="en-AU"/>
              <a:t>Offer an emotion-word bank on the board. Allow silent pointing, writing or partner response, and give extra processing time. Never require eye contact, public role-play, prayer aloud or disclosure of personal distress.</a:t>
            </a:r>
          </a:p>
          <a:p>
            <a:endParaRPr lang="en-AU"/>
          </a:p>
          <a:p>
            <a:r>
              <a:rPr lang="en-AU" b="1"/>
              <a:t>OFFLINE FALLBACK</a:t>
            </a:r>
          </a:p>
          <a:p>
            <a:r>
              <a:rPr lang="en-AU"/>
              <a:t>•  Six printed sorting cards plus the four clue strips, one set per group; ladder drawn on the board.</a:t>
            </a:r>
          </a:p>
          <a:p>
            <a:endParaRPr lang="en-AU"/>
          </a:p>
          <a:p>
            <a:r>
              <a:rPr lang="en-AU" b="1"/>
              <a:t>PARTICIPATION</a:t>
            </a:r>
          </a:p>
          <a:p>
            <a:r>
              <a:rPr lang="en-AU"/>
              <a:t>•  </a:t>
            </a:r>
            <a:r>
              <a:rPr lang="en-AU" b="1"/>
              <a:t>Students may pass, write privately or use a fictional example. </a:t>
            </a:r>
            <a:r>
              <a:rPr lang="en-AU"/>
              <a:t>Do not ask for personal disclosure; answering as Kai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“A more precise word than fine is ____; that word gives the clue ____.”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TEACHING SCRIPT</a:t>
            </a:r>
          </a:p>
          <a:p>
            <a:r>
              <a:rPr lang="en-AU"/>
              <a:t>•  </a:t>
            </a:r>
            <a:r>
              <a:rPr lang="en-AU" b="1"/>
              <a:t>Read the stem printed on the slide: </a:t>
            </a:r>
            <a:r>
              <a:rPr lang="en-AU"/>
              <a:t>“A more precise word than fine is ____; that word gives the clue ____.” Students write it privately.</a:t>
            </a:r>
          </a:p>
          <a:p>
            <a:r>
              <a:rPr lang="en-AU"/>
              <a:t>•  </a:t>
            </a:r>
            <a:r>
              <a:rPr lang="en-AU" b="1"/>
              <a:t>Model the size of answer you want: </a:t>
            </a:r>
            <a:r>
              <a:rPr lang="en-AU"/>
              <a:t>“A more precise word than fine is flat; that word gives the clue that I need something to look forward to.”</a:t>
            </a:r>
          </a:p>
          <a:p>
            <a:endParaRPr lang="en-AU"/>
          </a:p>
          <a:p>
            <a:r>
              <a:rPr lang="en-AU" b="1"/>
              <a:t>TEACHING SCRIPT</a:t>
            </a:r>
          </a:p>
          <a:p>
            <a:r>
              <a:rPr lang="en-AU"/>
              <a:t>•  Write one hope-balanced sentence: “I feel ____, and it is not the whole story because ____.” A fictional answer is fine.</a:t>
            </a:r>
          </a:p>
          <a:p>
            <a:r>
              <a:rPr lang="en-AU"/>
              <a:t>•  </a:t>
            </a:r>
            <a:r>
              <a:rPr lang="en-AU" b="1"/>
              <a:t>Looking for: </a:t>
            </a:r>
            <a:r>
              <a:rPr lang="en-AU"/>
              <a:t>an honest feeling held together with a reason it is not the final word – the Psalm 42 move.</a:t>
            </a:r>
          </a:p>
          <a:p>
            <a:endParaRPr lang="en-AU"/>
          </a:p>
          <a:p>
            <a:r>
              <a:rPr lang="en-AU" b="1"/>
              <a:t>TEACHING SCRIPT</a:t>
            </a:r>
          </a:p>
          <a:p>
            <a:r>
              <a:rPr lang="en-AU"/>
              <a:t>•  Hold ten seconds of silence, then say: “God receives truthful words, not polished performances.”</a:t>
            </a:r>
          </a:p>
          <a:p>
            <a:r>
              <a:rPr lang="en-AU"/>
              <a:t>•  </a:t>
            </a:r>
            <a:r>
              <a:rPr lang="en-AU" b="1"/>
              <a:t>Close with the takeaway on the slide: </a:t>
            </a:r>
            <a:r>
              <a:rPr lang="en-AU"/>
              <a:t>a precise word is not the whole story, but it is an honest place to start.</a:t>
            </a:r>
          </a:p>
          <a:p>
            <a:endParaRPr lang="en-AU"/>
          </a:p>
          <a:p>
            <a:r>
              <a:rPr lang="en-AU" b="1"/>
              <a:t>FORMATIVE LOOK-FOR</a:t>
            </a:r>
          </a:p>
          <a:p>
            <a:r>
              <a:rPr lang="en-AU"/>
              <a:t>•  Students choose an emotion word from evidence and avoid turning a feeling into an absolute verdict.</a:t>
            </a:r>
          </a:p>
          <a:p>
            <a:endParaRPr lang="en-AU"/>
          </a:p>
          <a:p>
            <a:r>
              <a:rPr lang="en-AU" b="1"/>
              <a:t>PARTICIPATION</a:t>
            </a:r>
          </a:p>
          <a:p>
            <a:r>
              <a:rPr lang="en-AU"/>
              <a:t>•  </a:t>
            </a:r>
            <a:r>
              <a:rPr lang="en-AU" b="1"/>
              <a:t>Students may pass, write privately or use a fictional example. </a:t>
            </a:r>
            <a:r>
              <a:rPr lang="en-AU"/>
              <a:t>Do not ask for personal disclosure; answering as Kai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7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5.xml"/></Relationships>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ladder rising from a grey blur into distinct coloured shapes"/>
          <p:cNvPicPr>
            <a:picLocks noChangeAspect="1"/>
          </p:cNvPicPr>
          <p:nvPr/>
        </p:nvPicPr>
        <p:blipFill>
          <a:blip r:embed="rId3"/>
          <a:srcRect l="2369" r="2369"/>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What can I control?</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Sort your worries into control, influence, and let go.</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#control</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#steady</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#calm</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#resilience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502920" cy="457200"/>
          </a:xfrm>
          <a:custGeom>
            <a:avLst/>
            <a:gdLst/>
            <a:ahLst/>
            <a:cxnLst/>
            <a:rect l="0" t="0" r="r" b="b"/>
            <a:pathLst>
              <a:path w="1100" h="1000">
                <a:moveTo>
                  <a:pt x="490" y="0"/>
                </a:moveTo>
                <a:lnTo>
                  <a:pt x="420" y="250"/>
                </a:lnTo>
                <a:lnTo>
                  <a:pt x="550" y="450"/>
                </a:lnTo>
                <a:lnTo>
                  <a:pt x="430" y="700"/>
                </a:lnTo>
                <a:lnTo>
                  <a:pt x="490" y="1000"/>
                </a:lnTo>
                <a:arcTo wR="490" hR="500" stAng="5400000" swAng="10800000"/>
                <a:close/>
              </a:path>
              <a:path w="1100" h="1000">
                <a:moveTo>
                  <a:pt x="610" y="0"/>
                </a:moveTo>
                <a:lnTo>
                  <a:pt x="540" y="250"/>
                </a:lnTo>
                <a:lnTo>
                  <a:pt x="670" y="450"/>
                </a:lnTo>
                <a:lnTo>
                  <a:pt x="550" y="700"/>
                </a:lnTo>
                <a:lnTo>
                  <a:pt x="610" y="1000"/>
                </a:lnTo>
                <a:arcTo wR="490" hR="500" stAng="5400000" swAng="-10800000"/>
                <a:close/>
              </a:path>
            </a:pathLst>
          </a:custGeom>
          <a:ln w="22400">
            <a:solidFill>
              <a:srgbClr val="A3AEC0"/>
            </a:solidFill>
            <a:prstDash val="solid"/>
          </a:ln>
        </p:spPr>
        <p:txBody>
          <a:bodyPr/>
          <a:lstStyle/>
          <a:p>
            <a:endParaRPr lang="en-US" sz="1800"/>
          </a:p>
        </p:txBody>
      </p:sp>
      <p:sp>
        <p:nvSpPr>
          <p:cNvPr id="901" name="Flourish move label"/>
          <p:cNvSpPr txBox="1"/>
          <p:nvPr/>
        </p:nvSpPr>
        <p:spPr>
          <a:xfrm>
            <a:off x="1371600" y="617220"/>
            <a:ext cx="3200400" cy="320040"/>
          </a:xfrm>
          <a:prstGeom prst="rect">
            <a:avLst/>
          </a:prstGeom>
          <a:noFill/>
        </p:spPr>
        <p:txBody>
          <a:bodyPr wrap="square" lIns="0" tIns="0" rIns="0" bIns="0" anchor="ctr">
            <a:noAutofit/>
          </a:bodyPr>
          <a:lstStyle/>
          <a:p>
            <a:r>
              <a:rPr lang="en-US" sz="1000" b="1" spc="300">
                <a:solidFill>
                  <a:srgbClr val="A3AEC0"/>
                </a:solidFill>
              </a:rPr>
              <a:t>FLOURISH · FALL</a:t>
            </a:r>
          </a:p>
        </p:txBody>
      </p:sp>
    </p:spTree>
    <p:extLst>
      <p:ext uri="{BB962C8B-B14F-4D97-AF65-F5344CB8AC3E}">
        <p14:creationId xmlns:p14="http://schemas.microsoft.com/office/powerpoint/2010/main" val="646933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Three circles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T2 · WHAT CAN I CONTROL? · WEEK 3</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Which worries are yours to carry, and which are not?</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9169796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WHAT CAN I CONTROL? · WEEK 3</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Philippians 4:6</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“Do not be anxious about anything, but in every situation, by prayer and petition, with thanksgiving, present your requests to God.”</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Philippians 4:6,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Scripture never asks us to fake calm. Paul names worry plainly, then hands the uncontrollable part to God.</a:t>
            </a:r>
          </a:p>
        </p:txBody>
      </p:sp>
    </p:spTree>
    <p:extLst>
      <p:ext uri="{BB962C8B-B14F-4D97-AF65-F5344CB8AC3E}">
        <p14:creationId xmlns:p14="http://schemas.microsoft.com/office/powerpoint/2010/main" val="17450081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Control sort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WHAT CAN I CONTROL? · WEEK 3</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of these can you control, influence, or let go?</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read all six cards and sort them.</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For each let-go card, write one thing you can still do.</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How early I go to bed the night before the carnival.</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The weather on the day.</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Whether my friend keeps turning up to training.</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Which team is in our heat.</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The way I speak to my teammates when we are nervous.</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How much I practise my strokes each week.</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Some cards sit between control and influence – explain your reasoning.</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8013116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WHAT CAN I CONTROL? · WEEK 3</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thing I can control this week is … and one thing I will let go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Steady people spend their energy where it can make a real difference.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1202537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