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6"/>
  </p:notesMasterIdLst>
  <p:sldIdLst>
    <p:sldId id="256" r:id="rId154"/>
    <p:sldId id="257" r:id="rId155"/>
    <p:sldId id="258" r:id="rId156"/>
    <p:sldId id="259" r:id="rId157"/>
    <p:sldId id="260" r:id="rId1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703"/>
    <p:restoredTop sz="69966"/>
  </p:normalViewPr>
  <p:slideViewPr>
    <p:cSldViewPr snapToGrid="0">
      <p:cViewPr varScale="1">
        <p:scale>
          <a:sx n="69" d="100"/>
          <a:sy n="69" d="100"/>
        </p:scale>
        <p:origin x="30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16" Type="http://schemas.openxmlformats.org/officeDocument/2006/relationships/notesMaster" Target="notesMasters/notesMaster1.xml"/><Relationship Id="rId217" Type="http://schemas.openxmlformats.org/officeDocument/2006/relationships/presProps" Target="presProps.xml"/><Relationship Id="rId218" Type="http://schemas.openxmlformats.org/officeDocument/2006/relationships/viewProps" Target="viewProps.xml"/><Relationship Id="rId219" Type="http://schemas.openxmlformats.org/officeDocument/2006/relationships/theme" Target="theme/theme1.xml"/><Relationship Id="rId158" Type="http://schemas.openxmlformats.org/officeDocument/2006/relationships/slide" Target="slides/slide157.xml"/><Relationship Id="rId220" Type="http://schemas.openxmlformats.org/officeDocument/2006/relationships/tableStyles" Target="tableStyles.xml"/><Relationship Id="rId154" Type="http://schemas.openxmlformats.org/officeDocument/2006/relationships/slide" Target="slides/slide153.xml"/><Relationship Id="rId155" Type="http://schemas.openxmlformats.org/officeDocument/2006/relationships/slide" Target="slides/slide154.xml"/><Relationship Id="rId1" Type="http://schemas.openxmlformats.org/officeDocument/2006/relationships/slideMaster" Target="slideMasters/slideMaster1.xml"/><Relationship Id="rId156" Type="http://schemas.openxmlformats.org/officeDocument/2006/relationships/slide" Target="slides/slide155.xml"/><Relationship Id="rId157" Type="http://schemas.openxmlformats.org/officeDocument/2006/relationships/slide" Target="slides/slide1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7F1BE-E41F-624C-9676-FADCFDCD0376}" type="datetimeFigureOut">
              <a:rPr lang="en-US" smtClean="0"/>
              <a:t>9/28/26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94FC1B-F8F7-EF4C-9E3D-0B325D4B7C63}" type="slidenum">
              <a:rPr lang="en-US" smtClean="0"/>
              <a:t>‹#›</a:t>
            </a:fld>
            <a:endParaRPr lang="en-US"/>
          </a:p>
        </p:txBody>
      </p:sp>
    </p:spTree>
    <p:extLst>
      <p:ext uri="{BB962C8B-B14F-4D97-AF65-F5344CB8AC3E}">
        <p14:creationId xmlns:p14="http://schemas.microsoft.com/office/powerpoint/2010/main" val="1138283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46.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LEARNING INTENTION</a:t>
            </a:r>
          </a:p>
          <a:p>
            <a:r>
              <a:rPr lang="en-AU"/>
              <a:t>•  We are learning to use curiosity and one inclusive action to welcome people who are different from us.</a:t>
            </a:r>
          </a:p>
          <a:p>
            <a:endParaRPr lang="en-AU"/>
          </a:p>
          <a:p>
            <a:r>
              <a:rPr lang="en-AU" b="1"/>
              <a:t>SUCCESS CHECK</a:t>
            </a:r>
          </a:p>
          <a:p>
            <a:r>
              <a:rPr lang="en-AU"/>
              <a:t>•  I can choose one inclusive action that welcomes someone across difference in the fictional case and explain the choice.</a:t>
            </a:r>
          </a:p>
          <a:p>
            <a:endParaRPr lang="en-AU"/>
          </a:p>
          <a:p>
            <a:r>
              <a:rPr lang="en-AU" b="1"/>
              <a:t>KEY QUESTION</a:t>
            </a:r>
          </a:p>
          <a:p>
            <a:r>
              <a:rPr lang="en-AU"/>
              <a:t>•  What can make someone feel like a guest in a room they belong in?</a:t>
            </a:r>
          </a:p>
          <a:p>
            <a:endParaRPr lang="en-AU"/>
          </a:p>
          <a:p>
            <a:r>
              <a:rPr lang="en-AU" b="1"/>
              <a:t>NIV CONNECTION</a:t>
            </a:r>
          </a:p>
          <a:p>
            <a:r>
              <a:rPr lang="en-AU"/>
              <a:t>•  Leviticus 19:33–34; Romans 15:7 – treat the foreigner as native-born; accept one another as Christ accepted you.</a:t>
            </a:r>
          </a:p>
          <a:p>
            <a:endParaRPr lang="en-AU"/>
          </a:p>
          <a:p>
            <a:r>
              <a:rPr lang="en-AU" b="1"/>
              <a:t>CHRISTIAN FORMATION</a:t>
            </a:r>
          </a:p>
          <a:p>
            <a:r>
              <a:rPr lang="en-AU"/>
              <a:t>•  Welcome is not a favour granted by the majority. God-given dignity is shared by all, whatever a person’s language, culture or ability. Hospitality is the fruit of grace – it shapes friendship, safety and a kinder digital life.</a:t>
            </a:r>
          </a:p>
          <a:p>
            <a:r>
              <a:rPr lang="en-AU"/>
              <a:t>•  CSA alignment: Formation / Becoming; Relating / Belonging; Serving / Embodying.</a:t>
            </a:r>
          </a:p>
          <a:p>
            <a:endParaRPr lang="en-AU"/>
          </a:p>
          <a:p>
            <a:r>
              <a:rPr lang="en-AU" b="1"/>
              <a:t>RETRIEVAL BRIDGE</a:t>
            </a:r>
          </a:p>
          <a:p>
            <a:r>
              <a:rPr lang="en-AU"/>
              <a:t>•  Retrieve Week 2: friendship needs trust as well as fun. Retrieve Week 8: online groups can include or exclude very quickly.</a:t>
            </a:r>
          </a:p>
          <a:p>
            <a:endParaRPr lang="en-AU"/>
          </a:p>
          <a:p>
            <a:r>
              <a:rPr lang="en-AU" b="1"/>
              <a:t>PREPARE IN UNDER 5 MINUTES</a:t>
            </a:r>
          </a:p>
          <a:p>
            <a:r>
              <a:rPr lang="en-AU"/>
              <a:t>•  Write three headings: BARRIER | CURIOUS QUESTION | WELCOME MOVE. List no moves yet; students will generate them.</a:t>
            </a:r>
          </a:p>
          <a:p>
            <a:endParaRPr lang="en-AU"/>
          </a:p>
          <a:p>
            <a:r>
              <a:rPr lang="en-AU" b="1"/>
              <a:t>SAFEGUARDING</a:t>
            </a:r>
          </a:p>
          <a:p>
            <a:r>
              <a:rPr lang="en-AU"/>
              <a:t>•  </a:t>
            </a:r>
            <a:r>
              <a:rPr lang="en-AU" b="1"/>
              <a:t>No forced disclosure. </a:t>
            </a:r>
            <a:r>
              <a:rPr lang="en-AU"/>
              <a:t>Students may pass, write privately or use a fictional example. Never ask a student to speak for their culture, language or family. Follow up any concerns privately using the school support pathway.</a:t>
            </a:r>
          </a:p>
          <a:p>
            <a:endParaRPr lang="en-AU"/>
          </a:p>
          <a:p>
            <a:r>
              <a:rPr lang="en-AU" b="1"/>
              <a:t>ACCESS / LOW-DISCLOSURE</a:t>
            </a:r>
          </a:p>
          <a:p>
            <a:r>
              <a:rPr lang="en-AU"/>
              <a:t>•  </a:t>
            </a:r>
            <a:r>
              <a:rPr lang="en-AU" b="1"/>
              <a:t>Read instructions aloud and display them. </a:t>
            </a:r>
            <a:r>
              <a:rPr lang="en-AU"/>
              <a:t>Allow silent pointing, writing or partner response. Provide extra processing time. Never require public role-play, prayer aloud or disclosure of personal distress.</a:t>
            </a:r>
          </a:p>
          <a:p>
            <a:endParaRPr lang="en-AU"/>
          </a:p>
          <a:p>
            <a:r>
              <a:rPr lang="en-AU" b="1"/>
              <a:t>OFFLINE FALLBACK</a:t>
            </a:r>
          </a:p>
          <a:p>
            <a:r>
              <a:rPr lang="en-AU"/>
              <a:t>•  Three column headings on the board plus six printed welcome-move cards.</a:t>
            </a:r>
          </a:p>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153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FICTIONAL SCENARIO · TOMAS AND THE LUNCHTIME CHAT</a:t>
            </a:r>
          </a:p>
          <a:p>
            <a:r>
              <a:rPr lang="en-AU"/>
              <a:t>Read this aloud so students respond to the person in the story, not to their own lives. Nobody needs to share anything personal.</a:t>
            </a:r>
          </a:p>
          <a:p>
            <a:r>
              <a:rPr lang="en-AU"/>
              <a:t>Tomas joined 6B three weeks ago and speaks two languages, though English is still new to him. At lunch the others use a group chat to decide where to sit, and Tomas has not been added. Nobody has been unkind, but nobody has asked him a question either. He would like to be included without being made the centre of attention.</a:t>
            </a:r>
          </a:p>
          <a:p>
            <a:r>
              <a:rPr lang="en-AU" b="1"/>
              <a:t>Questions for reflection</a:t>
            </a:r>
          </a:p>
          <a:p>
            <a:r>
              <a:rPr lang="en-AU"/>
              <a:t>•  What is the barrier here, described as a situation rather than as one person’s fault?</a:t>
            </a:r>
          </a:p>
          <a:p>
            <a:r>
              <a:rPr lang="en-AU"/>
              <a:t>•  Which curious question could help Tomas be known without putting him on the spot?</a:t>
            </a:r>
          </a:p>
          <a:p>
            <a:r>
              <a:rPr lang="en-AU"/>
              <a:t>•  What is one small welcome move the class could start this week and actually keep?</a:t>
            </a:r>
          </a:p>
          <a:p>
            <a:r>
              <a:rPr lang="en-AU" b="1"/>
              <a:t>CONNECT</a:t>
            </a:r>
          </a:p>
          <a:p>
            <a:r>
              <a:rPr lang="en-AU"/>
              <a:t>•  </a:t>
            </a:r>
            <a:r>
              <a:rPr lang="en-AU" b="1"/>
              <a:t>Read it aloud: </a:t>
            </a:r>
            <a:r>
              <a:rPr lang="en-AU"/>
              <a:t>“What can make someone feel like a guest in a room they belong in?”</a:t>
            </a:r>
          </a:p>
          <a:p>
            <a:endParaRPr lang="en-AU"/>
          </a:p>
          <a:p>
            <a:r>
              <a:rPr lang="en-AU" b="1"/>
              <a:t>TEACHING SCRIPT</a:t>
            </a:r>
          </a:p>
          <a:p>
            <a:r>
              <a:rPr lang="en-AU"/>
              <a:t>•  Say: ‘Today we are welcoming across difference, using curiosity and one small action. By the end you will have designed a welcome move that is kind, fair and small enough to keep.’</a:t>
            </a:r>
          </a:p>
          <a:p>
            <a:r>
              <a:rPr lang="en-AU"/>
              <a:t>•  Ask the opening question and give ten seconds of thinking time before any answers.</a:t>
            </a:r>
          </a:p>
          <a:p>
            <a:endParaRPr lang="en-AU"/>
          </a:p>
          <a:p>
            <a:r>
              <a:rPr lang="en-AU" b="1"/>
              <a:t>TEACHING SCRIPT</a:t>
            </a:r>
          </a:p>
          <a:p>
            <a:r>
              <a:rPr lang="en-AU"/>
              <a:t>•  </a:t>
            </a:r>
            <a:r>
              <a:rPr lang="en-AU" b="1"/>
              <a:t>Collect four barriers and write them under BARRIER. </a:t>
            </a:r>
            <a:r>
              <a:rPr lang="en-AU"/>
              <a:t>Examples to fish for: a new student left out of a group chat; jokes that rely on shared history; nobody learning how to say a name; being talked about rather than talked to; food or festivals treated as odd.</a:t>
            </a:r>
          </a:p>
          <a:p>
            <a:r>
              <a:rPr lang="en-AU"/>
              <a:t>•  </a:t>
            </a:r>
            <a:r>
              <a:rPr lang="en-AU" b="1"/>
              <a:t>Keep names out of the list. </a:t>
            </a:r>
            <a:r>
              <a:rPr lang="en-AU"/>
              <a:t>Barriers are about the room, not about who currently does or does not include others.</a:t>
            </a:r>
          </a:p>
          <a:p>
            <a:endParaRPr lang="en-AU"/>
          </a:p>
          <a:p>
            <a:r>
              <a:rPr lang="en-AU" b="1"/>
              <a:t>RETRIEVAL BRIDGE</a:t>
            </a:r>
          </a:p>
          <a:p>
            <a:r>
              <a:rPr lang="en-AU"/>
              <a:t>•  Week 2: friendship needs trust as well as fun. Week 8: online groups can include or exclude very quickly.</a:t>
            </a:r>
          </a:p>
          <a:p>
            <a:endParaRPr lang="en-AU"/>
          </a:p>
          <a:p>
            <a:r>
              <a:rPr lang="en-AU" b="1"/>
              <a:t>FORMATIVE LOOK-FOR</a:t>
            </a:r>
          </a:p>
          <a:p>
            <a:r>
              <a:rPr lang="en-AU"/>
              <a:t>•  Barriers are named as shared class conditions, not as complaints about individuals.</a:t>
            </a:r>
          </a:p>
          <a:p>
            <a:endParaRPr lang="en-AU"/>
          </a:p>
          <a:p>
            <a:r>
              <a:rPr lang="en-AU" b="1"/>
              <a:t>PARTICIPATION</a:t>
            </a:r>
          </a:p>
          <a:p>
            <a:r>
              <a:rPr lang="en-AU"/>
              <a:t>•  </a:t>
            </a:r>
            <a:r>
              <a:rPr lang="en-AU" b="1"/>
              <a:t>Students may pass, write privately or use a made-up example. </a:t>
            </a:r>
            <a:r>
              <a:rPr lang="en-AU"/>
              <a:t>Do not ask for personal disclosure; keep the work on the fictional case.</a:t>
            </a:r>
          </a:p>
        </p:txBody>
      </p:sp>
      <p:sp>
        <p:nvSpPr>
          <p:cNvPr id="4" name="Slide Number Placeholder 3"/>
          <p:cNvSpPr>
            <a:spLocks noGrp="1"/>
          </p:cNvSpPr>
          <p:nvPr>
            <p:ph type="sldNum" sz="quarter" idx="10"/>
          </p:nvPr>
        </p:nvSpPr>
        <p:spPr/>
        <p:txBody>
          <a:bodyPr/>
          <a:lstStyle/>
          <a:p>
            <a:fld id="{F7021451-1387-4CA6-816F-3879F97B5CBC}" type="slidenum">
              <a:rPr lang="en-US"/>
              <a:t>154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EXPLORE</a:t>
            </a:r>
          </a:p>
          <a:p>
            <a:r>
              <a:rPr lang="en-AU"/>
              <a:t>•  Read Leviticus 19:33–34 and Romans 15:5–7 aloud from the NIV, in context.</a:t>
            </a:r>
          </a:p>
          <a:p>
            <a:endParaRPr lang="en-AU"/>
          </a:p>
          <a:p>
            <a:r>
              <a:rPr lang="en-AU" b="1"/>
              <a:t>TEACHING SCRIPT</a:t>
            </a:r>
          </a:p>
          <a:p>
            <a:r>
              <a:rPr lang="en-AU"/>
              <a:t>•  </a:t>
            </a:r>
            <a:r>
              <a:rPr lang="en-AU" b="1"/>
              <a:t>Teach the difference between being polite and being welcoming. </a:t>
            </a:r>
            <a:r>
              <a:rPr lang="en-AU"/>
              <a:t>Politeness only avoids rudeness. A welcome move has a clear cue, a clear action and a check: when does it start, what exactly do I do, how do I know the person was included?</a:t>
            </a:r>
          </a:p>
          <a:p>
            <a:endParaRPr lang="en-AU"/>
          </a:p>
          <a:p>
            <a:r>
              <a:rPr lang="en-AU" b="1"/>
              <a:t>TEACHING SCRIPT</a:t>
            </a:r>
          </a:p>
          <a:p>
            <a:r>
              <a:rPr lang="en-AU"/>
              <a:t>•  </a:t>
            </a:r>
            <a:r>
              <a:rPr lang="en-AU" b="1"/>
              <a:t>Explain real curiosity: </a:t>
            </a:r>
            <a:r>
              <a:rPr lang="en-AU"/>
              <a:t>asking about a person instead of assuming, in a way they can answer comfortably. Curiosity builds belonging when it treats someone as a person, not when it turns them into an exhibit to be examined.</a:t>
            </a:r>
          </a:p>
          <a:p>
            <a:endParaRPr lang="en-AU"/>
          </a:p>
          <a:p>
            <a:r>
              <a:rPr lang="en-AU" b="1"/>
              <a:t>TEACHING SCRIPT</a:t>
            </a:r>
          </a:p>
          <a:p>
            <a:r>
              <a:rPr lang="en-AU"/>
              <a:t>•  </a:t>
            </a:r>
            <a:r>
              <a:rPr lang="en-AU" b="1"/>
              <a:t>Read Leviticus 19:33–34 and Romans 15:5–7. </a:t>
            </a:r>
            <a:r>
              <a:rPr lang="en-AU"/>
              <a:t>Connect shared dignity and hospitality: God tells his people to treat the foreigner as native-born, and Christ accepts us long before we have earned it.</a:t>
            </a:r>
          </a:p>
          <a:p>
            <a:r>
              <a:rPr lang="en-AU"/>
              <a:t>•  </a:t>
            </a:r>
            <a:r>
              <a:rPr lang="en-AU" b="1"/>
              <a:t>Land the connection on the slide: </a:t>
            </a:r>
            <a:r>
              <a:rPr lang="en-AU"/>
              <a:t>dignity is shared by everyone; differences of language, culture or ability simply shape how welcome is best offered.</a:t>
            </a:r>
          </a:p>
          <a:p>
            <a:r>
              <a:rPr lang="en-AU"/>
              <a:t>•  </a:t>
            </a:r>
            <a:r>
              <a:rPr lang="en-AU" b="1"/>
              <a:t>Guard against a misreading: </a:t>
            </a:r>
            <a:r>
              <a:rPr lang="en-AU"/>
              <a:t>welcome is not pity, and nobody is a project. Belonging does not depend on becoming the same.</a:t>
            </a:r>
          </a:p>
          <a:p>
            <a:endParaRPr lang="en-AU"/>
          </a:p>
          <a:p>
            <a:r>
              <a:rPr lang="en-AU" b="1"/>
              <a:t>CHECK UNDERSTANDING</a:t>
            </a:r>
          </a:p>
          <a:p>
            <a:r>
              <a:rPr lang="en-AU"/>
              <a:t>•  Ask: ‘What makes a curious question welcoming rather than intrusive?’</a:t>
            </a:r>
          </a:p>
          <a:p>
            <a:r>
              <a:rPr lang="en-AU"/>
              <a:t>•  </a:t>
            </a:r>
            <a:r>
              <a:rPr lang="en-AU" b="1"/>
              <a:t>Looking for: </a:t>
            </a:r>
            <a:r>
              <a:rPr lang="en-AU"/>
              <a:t>it asks about interests, it can be answered briefly, and the person may decline. Keep answers general – no personal examples needed.</a:t>
            </a:r>
          </a:p>
          <a:p>
            <a:endParaRPr lang="en-AU"/>
          </a:p>
          <a:p>
            <a:r>
              <a:rPr lang="en-AU" b="1"/>
              <a:t>PARTICIPATION</a:t>
            </a:r>
          </a:p>
          <a:p>
            <a:r>
              <a:rPr lang="en-AU"/>
              <a:t>•  </a:t>
            </a:r>
            <a:r>
              <a:rPr lang="en-AU" b="1"/>
              <a:t>Students may pass, write privately or use a made-up example. </a:t>
            </a:r>
            <a:r>
              <a:rPr lang="en-AU"/>
              <a:t>Do not ask for personal disclosure; keep the work on the fictional case.</a:t>
            </a:r>
          </a:p>
        </p:txBody>
      </p:sp>
      <p:sp>
        <p:nvSpPr>
          <p:cNvPr id="4" name="Slide Number Placeholder 3"/>
          <p:cNvSpPr>
            <a:spLocks noGrp="1"/>
          </p:cNvSpPr>
          <p:nvPr>
            <p:ph type="sldNum" sz="quarter" idx="10"/>
          </p:nvPr>
        </p:nvSpPr>
        <p:spPr/>
        <p:txBody>
          <a:bodyPr/>
          <a:lstStyle/>
          <a:p>
            <a:fld id="{F7021451-1387-4CA6-816F-3879F97B5CBC}" type="slidenum">
              <a:rPr lang="en-US"/>
              <a:t>155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PRACTISE · RUN SHEET</a:t>
            </a:r>
          </a:p>
          <a:p>
            <a:r>
              <a:rPr lang="en-AU"/>
              <a:t>•  Activity: welcome-move design, using the fictional case only.</a:t>
            </a:r>
          </a:p>
          <a:p>
            <a:endParaRPr lang="en-AU"/>
          </a:p>
          <a:p>
            <a:r>
              <a:rPr lang="en-AU" b="1"/>
              <a:t>SET UP (30 SEC)</a:t>
            </a:r>
          </a:p>
          <a:p>
            <a:r>
              <a:rPr lang="en-AU"/>
              <a:t>•  Groups of 3–4. Each group gets the six cards, printed or read from the screen. Say: “Four of these are ready to use. Two of them have a problem. Your job is to work out which two.”</a:t>
            </a:r>
          </a:p>
          <a:p>
            <a:endParaRPr lang="en-AU"/>
          </a:p>
          <a:p>
            <a:r>
              <a:rPr lang="en-AU" b="1"/>
              <a:t>SORT (2 MIN)</a:t>
            </a:r>
          </a:p>
          <a:p>
            <a:r>
              <a:rPr lang="en-AU"/>
              <a:t>•  </a:t>
            </a:r>
            <a:r>
              <a:rPr lang="en-AU" b="1"/>
              <a:t>Groups sort all six into READY TO USE / NEEDS EDITING. </a:t>
            </a:r>
            <a:r>
              <a:rPr lang="en-AU"/>
              <a:t>Circulate and listen; do not correct yet.</a:t>
            </a:r>
          </a:p>
          <a:p>
            <a:endParaRPr lang="en-AU"/>
          </a:p>
          <a:p>
            <a:r>
              <a:rPr lang="en-AU" b="1"/>
              <a:t>THE FOUR THAT WORK</a:t>
            </a:r>
          </a:p>
          <a:p>
            <a:r>
              <a:rPr lang="en-AU"/>
              <a:t>•  </a:t>
            </a:r>
            <a:r>
              <a:rPr lang="en-AU" b="1"/>
              <a:t>2. “When we choose lunchtime seats, ask the new student to sit with us that day.” </a:t>
            </a:r>
            <a:r>
              <a:rPr lang="en-AU"/>
              <a:t>Clear cue, bounded action, honest check.</a:t>
            </a:r>
          </a:p>
          <a:p>
            <a:r>
              <a:rPr lang="en-AU"/>
              <a:t>•  </a:t>
            </a:r>
            <a:r>
              <a:rPr lang="en-AU" b="1"/>
              <a:t>3. “Welcome anyone new at the door and show them the page we are on.” </a:t>
            </a:r>
            <a:r>
              <a:rPr lang="en-AU"/>
              <a:t>Offers a genuine role, small and repeatable.</a:t>
            </a:r>
          </a:p>
          <a:p>
            <a:r>
              <a:rPr lang="en-AU"/>
              <a:t>•  </a:t>
            </a:r>
            <a:r>
              <a:rPr lang="en-AU" b="1"/>
              <a:t>5. “In group work, ask one curious question about something the person enjoys.” </a:t>
            </a:r>
            <a:r>
              <a:rPr lang="en-AU"/>
              <a:t>Serves belonging; brief and easy to answer.</a:t>
            </a:r>
          </a:p>
          <a:p>
            <a:r>
              <a:rPr lang="en-AU"/>
              <a:t>•  </a:t>
            </a:r>
            <a:r>
              <a:rPr lang="en-AU" b="1"/>
              <a:t>6. “When a class chat is made, add everyone in the group before any plans are shared.” </a:t>
            </a:r>
            <a:r>
              <a:rPr lang="en-AU"/>
              <a:t>Useful outcome for everyone, especially those easily missed.</a:t>
            </a:r>
          </a:p>
          <a:p>
            <a:endParaRPr lang="en-AU"/>
          </a:p>
          <a:p>
            <a:r>
              <a:rPr lang="en-AU" b="1"/>
              <a:t>THE TWO THAT NEED EDITING – </a:t>
            </a:r>
            <a:r>
              <a:rPr lang="en-AU"/>
              <a:t>and why</a:t>
            </a:r>
          </a:p>
          <a:p>
            <a:r>
              <a:rPr lang="en-AU"/>
              <a:t>•  </a:t>
            </a:r>
            <a:r>
              <a:rPr lang="en-AU" b="1"/>
              <a:t>1. “Make sure nobody in this school ever feels lonely or different again.” Problem: </a:t>
            </a:r>
            <a:r>
              <a:rPr lang="en-AU"/>
              <a:t>it makes one person responsible for everyone else’s feelings, and it cannot be checked or completed. Class rewrite might be: “Notice who is alone at lunch and invite one person over.”</a:t>
            </a:r>
          </a:p>
          <a:p>
            <a:r>
              <a:rPr lang="en-AU"/>
              <a:t>•  </a:t>
            </a:r>
            <a:r>
              <a:rPr lang="en-AU" b="1"/>
              <a:t>4. “Tomas can join us once he speaks English like everyone else does.” Problem: </a:t>
            </a:r>
            <a:r>
              <a:rPr lang="en-AU"/>
              <a:t>this makes belonging conditional. It asks one person to change before he is included, and it never says when welcome begins. Class rewrite might be: “Include Tomas in the plan now, and check he has understood it.”</a:t>
            </a:r>
          </a:p>
          <a:p>
            <a:endParaRPr lang="en-AU"/>
          </a:p>
          <a:p>
            <a:r>
              <a:rPr lang="en-AU"/>
              <a:t>•  </a:t>
            </a:r>
            <a:r>
              <a:rPr lang="en-AU" b="1"/>
              <a:t>If a group defends card 1 or 4, ask: </a:t>
            </a:r>
            <a:r>
              <a:rPr lang="en-AU"/>
              <a:t>“Where does this welcome actually begin?” and “Is this person being asked to change before they belong?”</a:t>
            </a:r>
          </a:p>
          <a:p>
            <a:endParaRPr lang="en-AU"/>
          </a:p>
          <a:p>
            <a:r>
              <a:rPr lang="en-AU" b="1"/>
              <a:t>BUILD THE COMMISSION</a:t>
            </a:r>
          </a:p>
          <a:p>
            <a:r>
              <a:rPr lang="en-AU"/>
              <a:t>•  Students name the barrier as a situation: ‘New students miss the lunchtime plan,’ not ‘Tomas is quiet.’</a:t>
            </a:r>
          </a:p>
          <a:p>
            <a:endParaRPr lang="en-AU"/>
          </a:p>
          <a:p>
            <a:r>
              <a:rPr lang="en-AU" b="1"/>
              <a:t>MATCH THE STRENGTH</a:t>
            </a:r>
          </a:p>
          <a:p>
            <a:r>
              <a:rPr lang="en-AU"/>
              <a:t>•  Match one curious question to a bounded action: ask what Tomas likes to play, then invite him to that game.</a:t>
            </a:r>
          </a:p>
          <a:p>
            <a:endParaRPr lang="en-AU"/>
          </a:p>
          <a:p>
            <a:r>
              <a:rPr lang="en-AU" b="1"/>
              <a:t>CUE–DO–CHECK</a:t>
            </a:r>
          </a:p>
          <a:p>
            <a:r>
              <a:rPr lang="en-AU"/>
              <a:t>•  Write it out: when the chat is made; add everyone in the class group; check the plan was understood.</a:t>
            </a:r>
          </a:p>
          <a:p>
            <a:endParaRPr lang="en-AU"/>
          </a:p>
          <a:p>
            <a:r>
              <a:rPr lang="en-AU" b="1"/>
              <a:t>FAIRNESS TEST</a:t>
            </a:r>
          </a:p>
          <a:p>
            <a:r>
              <a:rPr lang="en-AU"/>
              <a:t>•  </a:t>
            </a:r>
            <a:r>
              <a:rPr lang="en-AU" b="1"/>
              <a:t>Test the welcome move: </a:t>
            </a:r>
            <a:r>
              <a:rPr lang="en-AU"/>
              <a:t>is it respectful, small, supported and not a spotlight? Revise it if it asks one person to speak for a whole culture.</a:t>
            </a:r>
          </a:p>
          <a:p>
            <a:endParaRPr lang="en-AU"/>
          </a:p>
          <a:p>
            <a:r>
              <a:rPr lang="en-AU" b="1"/>
              <a:t>MODEL RESPONSE</a:t>
            </a:r>
          </a:p>
          <a:p>
            <a:r>
              <a:rPr lang="en-AU"/>
              <a:t>•  ‘When a lunchtime plan is made, we add everyone to the class group and check Tomas knows where we are sitting. We ask him one question about what he enjoys. The class reviews this after two weeks.’</a:t>
            </a:r>
          </a:p>
          <a:p>
            <a:endParaRPr lang="en-AU"/>
          </a:p>
          <a:p>
            <a:r>
              <a:rPr lang="en-AU" b="1"/>
              <a:t>FORMATIVE LOOK-FOR</a:t>
            </a:r>
          </a:p>
          <a:p>
            <a:r>
              <a:rPr lang="en-AU"/>
              <a:t>•  Students design a bounded welcome move that includes someone across difference without singling them out.</a:t>
            </a:r>
          </a:p>
          <a:p>
            <a:endParaRPr lang="en-AU"/>
          </a:p>
          <a:p>
            <a:r>
              <a:rPr lang="en-AU" b="1"/>
              <a:t>ACCESS</a:t>
            </a:r>
          </a:p>
          <a:p>
            <a:r>
              <a:rPr lang="en-AU"/>
              <a:t>•  </a:t>
            </a:r>
            <a:r>
              <a:rPr lang="en-AU" b="1"/>
              <a:t>Read the cards aloud as well as displaying them. </a:t>
            </a:r>
            <a:r>
              <a:rPr lang="en-AU"/>
              <a:t>Allow silent pointing, writing, or a partner answering on a student’s behalf. Give extra processing time. No public role-play, no forced disclosure.</a:t>
            </a:r>
          </a:p>
          <a:p>
            <a:endParaRPr lang="en-AU"/>
          </a:p>
          <a:p>
            <a:r>
              <a:rPr lang="en-AU" b="1"/>
              <a:t>OFFLINE FALLBACK</a:t>
            </a:r>
          </a:p>
          <a:p>
            <a:r>
              <a:rPr lang="en-AU"/>
              <a:t>•  Six printed welcome-move cards (wording above), one set per group, plus the three board headings.</a:t>
            </a:r>
          </a:p>
          <a:p>
            <a:endParaRPr lang="en-AU"/>
          </a:p>
          <a:p>
            <a:r>
              <a:rPr lang="en-AU" b="1"/>
              <a:t>PARTICIPATION</a:t>
            </a:r>
          </a:p>
          <a:p>
            <a:r>
              <a:rPr lang="en-AU"/>
              <a:t>•  </a:t>
            </a:r>
            <a:r>
              <a:rPr lang="en-AU" b="1"/>
              <a:t>Students may pass, write privately or use a made-up example. </a:t>
            </a:r>
            <a:r>
              <a:rPr lang="en-AU"/>
              <a:t>Do not ask for personal disclosure; keep the work on the fictional case.</a:t>
            </a:r>
          </a:p>
        </p:txBody>
      </p:sp>
      <p:sp>
        <p:nvSpPr>
          <p:cNvPr id="4" name="Slide Number Placeholder 3"/>
          <p:cNvSpPr>
            <a:spLocks noGrp="1"/>
          </p:cNvSpPr>
          <p:nvPr>
            <p:ph type="sldNum" sz="quarter" idx="10"/>
          </p:nvPr>
        </p:nvSpPr>
        <p:spPr/>
        <p:txBody>
          <a:bodyPr/>
          <a:lstStyle/>
          <a:p>
            <a:fld id="{F7021451-1387-4CA6-816F-3879F97B5CBC}" type="slidenum">
              <a:rPr lang="en-US"/>
              <a:t>156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REFLECT</a:t>
            </a:r>
          </a:p>
          <a:p>
            <a:r>
              <a:rPr lang="en-AU"/>
              <a:t>•  </a:t>
            </a:r>
            <a:r>
              <a:rPr lang="en-AU" b="1"/>
              <a:t>Give students the private stem: </a:t>
            </a:r>
            <a:r>
              <a:rPr lang="en-AU"/>
              <a:t>“When ___, I will ___ so that ___.” Keep it silent and private – no sharing required.</a:t>
            </a:r>
          </a:p>
          <a:p>
            <a:endParaRPr lang="en-AU"/>
          </a:p>
          <a:p>
            <a:r>
              <a:rPr lang="en-AU" b="1"/>
              <a:t>TEACHING SCRIPT</a:t>
            </a:r>
          </a:p>
          <a:p>
            <a:r>
              <a:rPr lang="en-AU"/>
              <a:t>•  Students privately choose a fictional or real moment of welcome and match it to one curious action. A made-up example is completely acceptable.</a:t>
            </a:r>
          </a:p>
          <a:p>
            <a:endParaRPr lang="en-AU"/>
          </a:p>
          <a:p>
            <a:r>
              <a:rPr lang="en-AU" b="1"/>
              <a:t>TEACHING SCRIPT</a:t>
            </a:r>
          </a:p>
          <a:p>
            <a:r>
              <a:rPr lang="en-AU"/>
              <a:t>•  Write a one-sentence welcome move beginning ‘When ___, I will ___ so that ___.’</a:t>
            </a:r>
          </a:p>
          <a:p>
            <a:r>
              <a:rPr lang="en-AU"/>
              <a:t>•  </a:t>
            </a:r>
            <a:r>
              <a:rPr lang="en-AU" b="1"/>
              <a:t>Model the size of answer you want: </a:t>
            </a:r>
            <a:r>
              <a:rPr lang="en-AU"/>
              <a:t>‘When someone new joins our table, I will ask what they like to play so that they have people to sit with.’ Small, bounded and repeatable beats impressive. Sharing is optional; students may say ‘pass’.</a:t>
            </a:r>
          </a:p>
          <a:p>
            <a:endParaRPr lang="en-AU"/>
          </a:p>
          <a:p>
            <a:r>
              <a:rPr lang="en-AU" b="1"/>
              <a:t>TEACHING SCRIPT</a:t>
            </a:r>
          </a:p>
          <a:p>
            <a:r>
              <a:rPr lang="en-AU"/>
              <a:t>•  </a:t>
            </a:r>
            <a:r>
              <a:rPr lang="en-AU" b="1"/>
              <a:t>Close with the takeaway on the slide, then an optional prayer: </a:t>
            </a:r>
            <a:r>
              <a:rPr lang="en-AU"/>
              <a:t>‘God, thank you that you welcome us before we earn it. Make our welcome curious, kind and brave. Amen.’ Never require prayer aloud; a quiet pause is an equal option.</a:t>
            </a:r>
          </a:p>
          <a:p>
            <a:endParaRPr lang="en-AU"/>
          </a:p>
          <a:p>
            <a:r>
              <a:rPr lang="en-AU" b="1"/>
              <a:t>FORMATIVE LOOK-FOR</a:t>
            </a:r>
          </a:p>
          <a:p>
            <a:r>
              <a:rPr lang="en-AU"/>
              <a:t>•  The welcome move names a cue, a bounded action and a shared benefit – not an open-ended promise to fix everything.</a:t>
            </a:r>
          </a:p>
          <a:p>
            <a:endParaRPr lang="en-AU"/>
          </a:p>
          <a:p>
            <a:r>
              <a:rPr lang="en-AU" b="1"/>
              <a:t>SAFEGUARDING</a:t>
            </a:r>
          </a:p>
          <a:p>
            <a:r>
              <a:rPr lang="en-AU"/>
              <a:t>•  Do not read private commitments aloud or ask a student to speak for their culture or family in front of the class. Follow up any concerns privately using the school support pathway.</a:t>
            </a:r>
          </a:p>
          <a:p>
            <a:endParaRPr lang="en-AU"/>
          </a:p>
          <a:p>
            <a:r>
              <a:rPr lang="en-AU" b="1"/>
              <a:t>PARTICIPATION</a:t>
            </a:r>
          </a:p>
          <a:p>
            <a:r>
              <a:rPr lang="en-AU"/>
              <a:t>•  </a:t>
            </a:r>
            <a:r>
              <a:rPr lang="en-AU" b="1"/>
              <a:t>Students may pass, write privately or use a made-up example. </a:t>
            </a:r>
            <a:r>
              <a:rPr lang="en-AU"/>
              <a:t>Do not ask for personal disclosure; keep the work on the fictional case.</a:t>
            </a:r>
          </a:p>
        </p:txBody>
      </p:sp>
      <p:sp>
        <p:nvSpPr>
          <p:cNvPr id="4" name="Slide Number Placeholder 3"/>
          <p:cNvSpPr>
            <a:spLocks noGrp="1"/>
          </p:cNvSpPr>
          <p:nvPr>
            <p:ph type="sldNum" sz="quarter" idx="10"/>
          </p:nvPr>
        </p:nvSpPr>
        <p:spPr/>
        <p:txBody>
          <a:bodyPr/>
          <a:lstStyle/>
          <a:p>
            <a:fld id="{F7021451-1387-4CA6-816F-3879F97B5CBC}" type="slidenum">
              <a:rPr lang="en-US"/>
              <a:t>157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CE652-B31A-E4B1-BD17-B73F8EB629B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EA2CB29-C8F0-40E0-2E3F-368619E2BF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96FBEE8-B986-D92A-3922-D7A361532A4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ADCBF57-283F-AF21-3AAF-A4757EF228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8925A6-CCB0-CF73-D113-0CC9E41024D9}"/>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86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60326-1125-B04C-58A6-80163190021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5F67701-1CE6-49E1-9BF6-E39F0D06EB1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9A909AC-E48B-BD43-C098-F670A12CBC74}"/>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E2ED1E9-1915-E2BF-C0CA-C5EA8408FA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18852C-B51A-BFC4-6BFD-8D1084E5FBB0}"/>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50826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69523-DF80-6FC9-6C70-D4A895AF5A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EDA888F-552C-A7EB-1CAA-B44C2288EC5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3B3520A-D9C7-424B-F283-53AC913D4DEC}"/>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45BE6443-2941-73B9-0108-8F1CD535A5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10E721-D6ED-CAC7-5A4D-74B296A0B086}"/>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830265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F6049-D472-4EA9-352B-67108B1C783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3F2EE15-7917-CE5E-7F6D-19E2357EAB9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29805B1-12DC-FD9D-4C5A-E945CF3E71B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C388B49-855A-F87F-CE73-D2B8074BAA6E}"/>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544D4E05-8CA9-FDBC-D1AC-FA1BD428A3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8416B8-4985-DB2A-EB72-4305321A1C61}"/>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002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D2590-5187-E8B4-A7BB-93B248A11E3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3F387B7-04D0-678C-7D35-C69D0CCB02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030CBC6-FE46-68BF-8D4F-AB1210CE4FA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51F2D73-11A0-05DA-1A1E-F6C08BBBD9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EAB698D-500C-8826-0904-9E21B24B1B8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B26A522-D041-9881-1399-A2F6F1222918}"/>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8" name="Footer Placeholder 7">
            <a:extLst>
              <a:ext uri="{FF2B5EF4-FFF2-40B4-BE49-F238E27FC236}">
                <a16:creationId xmlns:a16="http://schemas.microsoft.com/office/drawing/2014/main" id="{AD3264D9-7C3A-19FF-BFEE-0C09ADD02B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4ABF6E-AB81-5754-C2F5-D1858D3296F7}"/>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67847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88B6C-A2A2-2403-2DB3-B3C01F285C0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0424A9B-7100-7324-3B1B-A2B0B84F8DC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4" name="Footer Placeholder 3">
            <a:extLst>
              <a:ext uri="{FF2B5EF4-FFF2-40B4-BE49-F238E27FC236}">
                <a16:creationId xmlns:a16="http://schemas.microsoft.com/office/drawing/2014/main" id="{ACBE6D15-73FA-7384-D8C5-729D8FF404D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045922-96C5-A9DA-5843-2D57B5E4E4A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93651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25E35C-8153-CE82-A1FB-317EDF125B4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3" name="Footer Placeholder 2">
            <a:extLst>
              <a:ext uri="{FF2B5EF4-FFF2-40B4-BE49-F238E27FC236}">
                <a16:creationId xmlns:a16="http://schemas.microsoft.com/office/drawing/2014/main" id="{5AEDCA80-1EBE-C57D-7B1A-36E5CC3ED3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D789DE-FDD9-A9F5-CC70-F5B78123669A}"/>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253779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7E377-B400-A401-B31F-96CB5021DF9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C01EC76-AA6A-23FF-F64C-E0D1CC0E6A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BA84215-28E6-0818-2FA2-41D0472DD1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D643D78-B82B-7836-1629-1698FA6E685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40DD4395-BCF9-0548-098E-611EDFCB34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80A143-E660-C7CC-6C1D-769FF84F0DC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806319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E05D0-D2F9-DBF9-57E4-4F0FC5722DA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12D314C-5B4D-62C6-7708-92606D7EA3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a:extLst>
              <a:ext uri="{FF2B5EF4-FFF2-40B4-BE49-F238E27FC236}">
                <a16:creationId xmlns:a16="http://schemas.microsoft.com/office/drawing/2014/main" id="{170503BA-EFB5-5D83-AAD1-8A154FABA6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25478C9-F55E-6077-D1DA-8FAB693E910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9F4AA50E-8168-E6FE-A3C0-FCB88645C6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BBB3B3-D0CC-04AD-B0BD-3DCDA1C0559F}"/>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066957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FD3DC-E719-023A-AA0B-A96875A7B90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5D51B90-87A6-CAC6-8FED-5AF9B74A547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20078D0-CB61-51C8-6847-521FEEA398B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CEA6E6A9-BB43-1263-CA7C-64027AFC71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DDEDC9-C5D5-5D7F-D956-4BC15956FB6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961412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385449-EE22-DCED-D271-EA0BF619738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F0EDFA2-D0BC-735B-F8D9-575E803BFE8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083F792-06A9-66A2-8B31-1A157AB78621}"/>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DC2C89A8-23F6-E6F2-EFED-5A8267FD00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663BF3-1A62-94B6-806C-D537BAC83648}"/>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099940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IGHT">
    <p:bg>
      <p:bgPr>
        <a:solidFill>
          <a:srgbClr val="F7F8FC"/>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7315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812501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ARK">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2316480"/>
            <a:ext cx="6096000" cy="13411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772191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FEATURE">
    <p:bg>
      <p:bgPr>
        <a:solidFill>
          <a:srgbClr val="4F46E5"/>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975360" y="1950720"/>
            <a:ext cx="10241280" cy="24384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283658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DARK_TOP">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18288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533378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B1ABA3-FD3E-AD0F-179E-2A28494C29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966850A-5043-457C-25EE-99A84CC2F0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BD02CCA-B9AB-33BF-9E4D-83E472A70E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F667BB65-5F20-7858-E514-214740561E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E8DA8C8-4A1E-1A79-4B8B-351230D618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9091E2D-06CB-8D44-97AB-171E75E5529A}" type="slidenum">
              <a:rPr lang="en-US" smtClean="0"/>
              <a:t>‹#›</a:t>
            </a:fld>
            <a:endParaRPr lang="en-US"/>
          </a:p>
        </p:txBody>
      </p:sp>
    </p:spTree>
    <p:extLst>
      <p:ext uri="{BB962C8B-B14F-4D97-AF65-F5344CB8AC3E}">
        <p14:creationId xmlns:p14="http://schemas.microsoft.com/office/powerpoint/2010/main" val="18022881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5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46.xml"/><Relationship Id="rId1" Type="http://schemas.openxmlformats.org/officeDocument/2006/relationships/slideLayout" Target="../slideLayouts/slideLayout13.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14.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1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1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15.xml"/></Relationships>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Flat illustration: puzzle pieces and hand tools fitting together into a sturdy bridge"/>
          <p:cNvPicPr>
            <a:picLocks noChangeAspect="1"/>
          </p:cNvPicPr>
          <p:nvPr/>
        </p:nvPicPr>
        <p:blipFill>
          <a:blip r:embed="rId3"/>
          <a:srcRect t="2327" b="2327"/>
          <a:stretch/>
        </p:blipFill>
        <p:spPr>
          <a:xfrm>
            <a:off x="7010400" y="0"/>
            <a:ext cx="5181600" cy="6858000"/>
          </a:xfrm>
          <a:prstGeom prst="rect">
            <a:avLst/>
          </a:prstGeom>
        </p:spPr>
      </p:pic>
      <p:sp>
        <p:nvSpPr>
          <p:cNvPr id="3" name="Divider">
            <a:extLst>
              <a:ext uri="{C183D7F6-B498-43B3-948B-1728B52AA6E4}">
                <adec:decorative xmlns:adec="http://schemas.microsoft.com/office/drawing/2017/decorative" val="1"/>
              </a:ext>
            </a:extLst>
          </p:cNvPr>
          <p:cNvSpPr/>
          <p:nvPr/>
        </p:nvSpPr>
        <p:spPr>
          <a:xfrm>
            <a:off x="7010400" y="0"/>
            <a:ext cx="73152" cy="6858000"/>
          </a:xfrm>
          <a:prstGeom prst="rect">
            <a:avLst/>
          </a:prstGeom>
          <a:solidFill>
            <a:srgbClr val="0EA5A4"/>
          </a:solidFill>
          <a:ln w="12700">
            <a:solidFill>
              <a:srgbClr val="0EA5A4"/>
            </a:solidFill>
            <a:prstDash val="solid"/>
          </a:ln>
        </p:spPr>
        <p:txBody>
          <a:bodyPr/>
          <a:lstStyle/>
          <a:p>
            <a:endParaRPr lang="en-US" sz="2400"/>
          </a:p>
        </p:txBody>
      </p:sp>
      <p:sp>
        <p:nvSpPr>
          <p:cNvPr id="4" name="Badge">
            <a:extLst>
              <a:ext uri="{C183D7F6-B498-43B3-948B-1728B52AA6E4}">
                <adec:decorative xmlns:adec="http://schemas.microsoft.com/office/drawing/2017/decorative" val="1"/>
              </a:ext>
            </a:extLst>
          </p:cNvPr>
          <p:cNvSpPr/>
          <p:nvPr/>
        </p:nvSpPr>
        <p:spPr>
          <a:xfrm>
            <a:off x="731520" y="1219200"/>
            <a:ext cx="3901440" cy="512064"/>
          </a:xfrm>
          <a:prstGeom prst="roundRect">
            <a:avLst>
              <a:gd name="adj" fmla="val 47619"/>
            </a:avLst>
          </a:prstGeom>
          <a:solidFill>
            <a:srgbClr val="0EA5A4"/>
          </a:solidFill>
          <a:ln w="12700">
            <a:solidFill>
              <a:srgbClr val="0EA5A4"/>
            </a:solidFill>
            <a:prstDash val="solid"/>
          </a:ln>
        </p:spPr>
        <p:txBody>
          <a:bodyPr/>
          <a:lstStyle/>
          <a:p>
            <a:endParaRPr lang="en-US" sz="2400"/>
          </a:p>
        </p:txBody>
      </p:sp>
      <p:sp>
        <p:nvSpPr>
          <p:cNvPr id="5" name="Text 2">
            <a:extLst>
              <a:ext uri="{C183D7F6-B498-43B3-948B-1728B52AA6E4}">
                <adec:decorative xmlns:adec="http://schemas.microsoft.com/office/drawing/2017/decorative" val="0"/>
              </a:ext>
            </a:extLst>
          </p:cNvPr>
          <p:cNvSpPr/>
          <p:nvPr/>
        </p:nvSpPr>
        <p:spPr>
          <a:xfrm>
            <a:off x="731520" y="1219200"/>
            <a:ext cx="3901440" cy="512064"/>
          </a:xfrm>
          <a:prstGeom prst="rect">
            <a:avLst/>
          </a:prstGeom>
          <a:noFill/>
          <a:ln/>
        </p:spPr>
        <p:txBody>
          <a:bodyPr wrap="square" lIns="0" tIns="0" rIns="0" bIns="0" rtlCol="0" anchor="ctr"/>
          <a:lstStyle/>
          <a:p>
            <a:pPr algn="ctr"/>
            <a:r>
              <a:rPr lang="en-US" sz="1467" b="1">
                <a:solidFill>
                  <a:srgbClr val="0F172A"/>
                </a:solidFill>
                <a:latin typeface="Segoe UI" pitchFamily="34" charset="0"/>
                <a:ea typeface="Segoe UI" pitchFamily="34" charset="-122"/>
                <a:cs typeface="Segoe UI" pitchFamily="34" charset="-120"/>
              </a:rPr>
              <a:t>YEAR 6</a:t>
            </a:r>
            <a:endParaRPr lang="en-US" sz="1467"/>
          </a:p>
        </p:txBody>
      </p:sp>
      <p:sp>
        <p:nvSpPr>
          <p:cNvPr id="6" name="Text 0"/>
          <p:cNvSpPr>
            <a:spLocks noGrp="1"/>
          </p:cNvSpPr>
          <p:nvPr>
            <p:ph type="title" idx="100" hasCustomPrompt="1"/>
          </p:nvPr>
        </p:nvSpPr>
        <p:spPr>
          <a:xfrm>
            <a:off x="731520" y="2316480"/>
            <a:ext cx="6096000" cy="1341120"/>
          </a:xfrm>
          <a:prstGeom prst="rect">
            <a:avLst/>
          </a:prstGeom>
          <a:noFill/>
          <a:ln/>
        </p:spPr>
        <p:txBody>
          <a:bodyPr vert="horz" wrap="square" lIns="0" tIns="0" rIns="0" bIns="0" rtlCol="0" anchor="ctr">
            <a:normAutofit fontScale="90000"/>
          </a:bodyPr>
          <a:lstStyle/>
          <a:p>
            <a:r>
              <a:rPr lang="en-US" sz="5867" b="1">
                <a:solidFill>
                  <a:srgbClr val="FFFFFF"/>
                </a:solidFill>
                <a:latin typeface="Segoe UI" pitchFamily="34" charset="0"/>
                <a:ea typeface="Segoe UI" pitchFamily="34" charset="-122"/>
                <a:cs typeface="Segoe UI" pitchFamily="34" charset="-120"/>
              </a:rPr>
              <a:t>Welcome across difference</a:t>
            </a:r>
            <a:endParaRPr lang="en-US" sz="5867"/>
          </a:p>
        </p:txBody>
      </p:sp>
      <p:sp>
        <p:nvSpPr>
          <p:cNvPr id="7" name="Text 4"/>
          <p:cNvSpPr/>
          <p:nvPr/>
        </p:nvSpPr>
        <p:spPr>
          <a:xfrm>
            <a:off x="731520" y="3840480"/>
            <a:ext cx="5974080" cy="914400"/>
          </a:xfrm>
          <a:prstGeom prst="rect">
            <a:avLst/>
          </a:prstGeom>
          <a:noFill/>
          <a:ln/>
        </p:spPr>
        <p:txBody>
          <a:bodyPr wrap="square" lIns="0" tIns="0" rIns="0" bIns="0" rtlCol="0" anchor="ctr"/>
          <a:lstStyle/>
          <a:p>
            <a:pPr>
              <a:lnSpc>
                <a:spcPts val="2933"/>
              </a:lnSpc>
            </a:pPr>
            <a:r>
              <a:rPr lang="en-US" sz="2000">
                <a:solidFill>
                  <a:srgbClr val="C7D2E5"/>
                </a:solidFill>
                <a:latin typeface="Segoe UI" pitchFamily="34" charset="0"/>
                <a:ea typeface="Segoe UI" pitchFamily="34" charset="-122"/>
                <a:cs typeface="Segoe UI" pitchFamily="34" charset="-120"/>
              </a:rPr>
              <a:t>Using curiosity and one small inclusive action to welcome people unlike us.</a:t>
            </a:r>
            <a:endParaRPr lang="en-US" sz="2000"/>
          </a:p>
        </p:txBody>
      </p:sp>
      <p:sp>
        <p:nvSpPr>
          <p:cNvPr id="8" name="Tag">
            <a:extLst>
              <a:ext uri="{C183D7F6-B498-43B3-948B-1728B52AA6E4}">
                <adec:decorative xmlns:adec="http://schemas.microsoft.com/office/drawing/2017/decorative" val="1"/>
              </a:ext>
            </a:extLst>
          </p:cNvPr>
          <p:cNvSpPr/>
          <p:nvPr/>
        </p:nvSpPr>
        <p:spPr>
          <a:xfrm>
            <a:off x="731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9" name="Text 6">
            <a:extLst>
              <a:ext uri="{C183D7F6-B498-43B3-948B-1728B52AA6E4}">
                <adec:decorative xmlns:adec="http://schemas.microsoft.com/office/drawing/2017/decorative" val="0"/>
              </a:ext>
            </a:extLst>
          </p:cNvPr>
          <p:cNvSpPr/>
          <p:nvPr/>
        </p:nvSpPr>
        <p:spPr>
          <a:xfrm>
            <a:off x="731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#belonging</a:t>
            </a:r>
            <a:endParaRPr lang="en-US" sz="1467"/>
          </a:p>
        </p:txBody>
      </p:sp>
      <p:sp>
        <p:nvSpPr>
          <p:cNvPr id="10" name="Tag">
            <a:extLst>
              <a:ext uri="{C183D7F6-B498-43B3-948B-1728B52AA6E4}">
                <adec:decorative xmlns:adec="http://schemas.microsoft.com/office/drawing/2017/decorative" val="1"/>
              </a:ext>
            </a:extLst>
          </p:cNvPr>
          <p:cNvSpPr/>
          <p:nvPr/>
        </p:nvSpPr>
        <p:spPr>
          <a:xfrm>
            <a:off x="3779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1" name="Text 8">
            <a:extLst>
              <a:ext uri="{C183D7F6-B498-43B3-948B-1728B52AA6E4}">
                <adec:decorative xmlns:adec="http://schemas.microsoft.com/office/drawing/2017/decorative" val="0"/>
              </a:ext>
            </a:extLst>
          </p:cNvPr>
          <p:cNvSpPr/>
          <p:nvPr/>
        </p:nvSpPr>
        <p:spPr>
          <a:xfrm>
            <a:off x="3779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#curiosity</a:t>
            </a:r>
            <a:endParaRPr lang="en-US" sz="1467"/>
          </a:p>
        </p:txBody>
      </p:sp>
      <p:sp>
        <p:nvSpPr>
          <p:cNvPr id="12" name="Tag">
            <a:extLst>
              <a:ext uri="{C183D7F6-B498-43B3-948B-1728B52AA6E4}">
                <adec:decorative xmlns:adec="http://schemas.microsoft.com/office/drawing/2017/decorative" val="1"/>
              </a:ext>
            </a:extLst>
          </p:cNvPr>
          <p:cNvSpPr/>
          <p:nvPr/>
        </p:nvSpPr>
        <p:spPr>
          <a:xfrm>
            <a:off x="731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3" name="Text 10">
            <a:extLst>
              <a:ext uri="{C183D7F6-B498-43B3-948B-1728B52AA6E4}">
                <adec:decorative xmlns:adec="http://schemas.microsoft.com/office/drawing/2017/decorative" val="0"/>
              </a:ext>
            </a:extLst>
          </p:cNvPr>
          <p:cNvSpPr/>
          <p:nvPr/>
        </p:nvSpPr>
        <p:spPr>
          <a:xfrm>
            <a:off x="731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#friendship</a:t>
            </a:r>
            <a:endParaRPr lang="en-US" sz="1467"/>
          </a:p>
        </p:txBody>
      </p:sp>
      <p:sp>
        <p:nvSpPr>
          <p:cNvPr id="14" name="Tag">
            <a:extLst>
              <a:ext uri="{C183D7F6-B498-43B3-948B-1728B52AA6E4}">
                <adec:decorative xmlns:adec="http://schemas.microsoft.com/office/drawing/2017/decorative" val="1"/>
              </a:ext>
            </a:extLst>
          </p:cNvPr>
          <p:cNvSpPr/>
          <p:nvPr/>
        </p:nvSpPr>
        <p:spPr>
          <a:xfrm>
            <a:off x="3779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5" name="Text 12">
            <a:extLst>
              <a:ext uri="{C183D7F6-B498-43B3-948B-1728B52AA6E4}">
                <adec:decorative xmlns:adec="http://schemas.microsoft.com/office/drawing/2017/decorative" val="0"/>
              </a:ext>
            </a:extLst>
          </p:cNvPr>
          <p:cNvSpPr/>
          <p:nvPr/>
        </p:nvSpPr>
        <p:spPr>
          <a:xfrm>
            <a:off x="3779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#digitallife</a:t>
            </a:r>
            <a:endParaRPr lang="en-US" sz="1467"/>
          </a:p>
        </p:txBody>
      </p:sp>
      <p:sp>
        <p:nvSpPr>
          <p:cNvPr id="900" name="Flourish move mark">
            <a:extLst>
              <a:ext uri="{C183D7F6-B498-43B3-948B-1728B52AA6E4}">
                <adec:decorative xmlns:adec="http://schemas.microsoft.com/office/drawing/2017/decorative" val="1"/>
              </a:ext>
            </a:extLst>
          </p:cNvPr>
          <p:cNvSpPr/>
          <p:nvPr/>
        </p:nvSpPr>
        <p:spPr>
          <a:xfrm>
            <a:off x="731520" y="548640"/>
            <a:ext cx="457200" cy="457200"/>
          </a:xfrm>
          <a:prstGeom prst="sun">
            <a:avLst/>
          </a:prstGeom>
          <a:ln w="22400">
            <a:solidFill>
              <a:srgbClr val="8DBF3F"/>
            </a:solidFill>
            <a:prstDash val="solid"/>
          </a:ln>
        </p:spPr>
        <p:txBody>
          <a:bodyPr/>
          <a:lstStyle/>
          <a:p>
            <a:endParaRPr lang="en-US" sz="1800"/>
          </a:p>
        </p:txBody>
      </p:sp>
      <p:sp>
        <p:nvSpPr>
          <p:cNvPr id="901" name="Flourish move label"/>
          <p:cNvSpPr txBox="1"/>
          <p:nvPr/>
        </p:nvSpPr>
        <p:spPr>
          <a:xfrm>
            <a:off x="1325880" y="617220"/>
            <a:ext cx="3200400" cy="320040"/>
          </a:xfrm>
          <a:prstGeom prst="rect">
            <a:avLst/>
          </a:prstGeom>
          <a:noFill/>
        </p:spPr>
        <p:txBody>
          <a:bodyPr wrap="square" lIns="0" tIns="0" rIns="0" bIns="0" anchor="ctr">
            <a:noAutofit/>
          </a:bodyPr>
          <a:lstStyle/>
          <a:p>
            <a:r>
              <a:rPr lang="en-US" sz="1000" b="1" spc="300">
                <a:solidFill>
                  <a:srgbClr val="8DBF3F"/>
                </a:solidFill>
              </a:rPr>
              <a:t>FLOURISH · CREATION</a:t>
            </a:r>
          </a:p>
        </p:txBody>
      </p:sp>
    </p:spTree>
    <p:extLst>
      <p:ext uri="{BB962C8B-B14F-4D97-AF65-F5344CB8AC3E}">
        <p14:creationId xmlns:p14="http://schemas.microsoft.com/office/powerpoint/2010/main" val="1718644508"/>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975360" y="487680"/>
            <a:ext cx="609600" cy="609600"/>
          </a:xfrm>
          <a:prstGeom prst="roundRect">
            <a:avLst>
              <a:gd name="adj" fmla="val 28000"/>
            </a:avLst>
          </a:prstGeom>
          <a:solidFill>
            <a:srgbClr val="6366F1"/>
          </a:solidFill>
          <a:ln w="12700">
            <a:solidFill>
              <a:srgbClr val="818CF8"/>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1061705" y="651541"/>
            <a:ext cx="281879" cy="281879"/>
          </a:xfrm>
          <a:prstGeom prst="ellipse">
            <a:avLst/>
          </a:prstGeom>
          <a:ln w="15240">
            <a:solidFill>
              <a:srgbClr val="FFFFFF"/>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216738" y="651541"/>
            <a:ext cx="281879" cy="281879"/>
          </a:xfrm>
          <a:prstGeom prst="ellipse">
            <a:avLst/>
          </a:prstGeom>
          <a:ln w="15240">
            <a:solidFill>
              <a:srgbClr val="FFFFFF"/>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731264" y="487680"/>
            <a:ext cx="4754880" cy="609600"/>
          </a:xfrm>
          <a:prstGeom prst="rect">
            <a:avLst/>
          </a:prstGeom>
          <a:noFill/>
          <a:ln/>
        </p:spPr>
        <p:txBody>
          <a:bodyPr wrap="square" lIns="0" tIns="0" rIns="0" bIns="0" rtlCol="0" anchor="ctr"/>
          <a:lstStyle/>
          <a:p>
            <a:r>
              <a:rPr lang="en-US" sz="1667" b="1" kern="0" spc="133">
                <a:solidFill>
                  <a:srgbClr val="FFFFFF"/>
                </a:solidFill>
                <a:latin typeface="Segoe UI" pitchFamily="34" charset="0"/>
                <a:ea typeface="Segoe UI" pitchFamily="34" charset="-122"/>
                <a:cs typeface="Segoe UI" pitchFamily="34" charset="-120"/>
              </a:rPr>
              <a:t>CONNECT</a:t>
            </a:r>
            <a:r>
              <a:rPr lang="en-US" sz="1667" kern="0" spc="133">
                <a:solidFill>
                  <a:srgbClr val="C7D2FE"/>
                </a:solidFill>
                <a:latin typeface="Segoe UI" pitchFamily="34" charset="0"/>
                <a:ea typeface="Segoe UI" pitchFamily="34" charset="-122"/>
                <a:cs typeface="Segoe UI" pitchFamily="34" charset="-120"/>
              </a:rPr>
              <a:t>  ·  Left out quietly</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C7D2FE"/>
                </a:solidFill>
                <a:latin typeface="Segoe UI" pitchFamily="34" charset="0"/>
                <a:ea typeface="Segoe UI" pitchFamily="34" charset="-122"/>
                <a:cs typeface="Segoe UI" pitchFamily="34" charset="-120"/>
              </a:rPr>
              <a:t>T3 · WELCOME ACROSS DIFFERENCE · WEEK 9</a:t>
            </a:r>
            <a:endParaRPr lang="en-US" sz="1200"/>
          </a:p>
        </p:txBody>
      </p:sp>
      <p:sp>
        <p:nvSpPr>
          <p:cNvPr id="7" name="Text 0"/>
          <p:cNvSpPr>
            <a:spLocks noGrp="1"/>
          </p:cNvSpPr>
          <p:nvPr>
            <p:ph type="title" idx="100" hasCustomPrompt="1"/>
          </p:nvPr>
        </p:nvSpPr>
        <p:spPr>
          <a:xfrm>
            <a:off x="975360" y="1950720"/>
            <a:ext cx="10241280" cy="2438400"/>
          </a:xfrm>
          <a:prstGeom prst="rect">
            <a:avLst/>
          </a:prstGeom>
          <a:noFill/>
          <a:ln/>
        </p:spPr>
        <p:txBody>
          <a:bodyPr vert="horz" wrap="square" lIns="0" tIns="0" rIns="0" bIns="0" rtlCol="0" anchor="ctr">
            <a:normAutofit/>
          </a:bodyPr>
          <a:lstStyle/>
          <a:p>
            <a:r>
              <a:rPr lang="en-US" sz="4267" b="1">
                <a:solidFill>
                  <a:srgbClr val="FFFFFF"/>
                </a:solidFill>
                <a:latin typeface="Segoe UI" pitchFamily="34" charset="0"/>
                <a:ea typeface="Segoe UI" pitchFamily="34" charset="-122"/>
                <a:cs typeface="Segoe UI" pitchFamily="34" charset="-120"/>
              </a:rPr>
              <a:t>What can make someone feel like a guest in a room they belong in?</a:t>
            </a:r>
            <a:endParaRPr lang="en-US" sz="4267"/>
          </a:p>
        </p:txBody>
      </p:sp>
      <p:sp>
        <p:nvSpPr>
          <p:cNvPr id="8" name="Panel">
            <a:extLst>
              <a:ext uri="{C183D7F6-B498-43B3-948B-1728B52AA6E4}">
                <adec:decorative xmlns:adec="http://schemas.microsoft.com/office/drawing/2017/decorative" val="1"/>
              </a:ext>
            </a:extLst>
          </p:cNvPr>
          <p:cNvSpPr/>
          <p:nvPr/>
        </p:nvSpPr>
        <p:spPr>
          <a:xfrm>
            <a:off x="975360" y="4572000"/>
            <a:ext cx="10241280" cy="914400"/>
          </a:xfrm>
          <a:prstGeom prst="roundRect">
            <a:avLst>
              <a:gd name="adj" fmla="val 18667"/>
            </a:avLst>
          </a:prstGeom>
          <a:solidFill>
            <a:srgbClr val="6366F1"/>
          </a:solidFill>
          <a:ln w="12700">
            <a:solidFill>
              <a:srgbClr val="6366F1"/>
            </a:solidFill>
            <a:prstDash val="solid"/>
          </a:ln>
        </p:spPr>
        <p:txBody>
          <a:bodyPr/>
          <a:lstStyle/>
          <a:p>
            <a:endParaRPr lang="en-US" sz="2400"/>
          </a:p>
        </p:txBody>
      </p:sp>
      <p:sp>
        <p:nvSpPr>
          <p:cNvPr id="9" name="Text 7">
            <a:extLst>
              <a:ext uri="{C183D7F6-B498-43B3-948B-1728B52AA6E4}">
                <adec:decorative xmlns:adec="http://schemas.microsoft.com/office/drawing/2017/decorative" val="0"/>
              </a:ext>
            </a:extLst>
          </p:cNvPr>
          <p:cNvSpPr/>
          <p:nvPr/>
        </p:nvSpPr>
        <p:spPr>
          <a:xfrm>
            <a:off x="1341120" y="4572000"/>
            <a:ext cx="9509760" cy="914400"/>
          </a:xfrm>
          <a:prstGeom prst="rect">
            <a:avLst/>
          </a:prstGeom>
          <a:noFill/>
          <a:ln/>
        </p:spPr>
        <p:txBody>
          <a:bodyPr wrap="square" lIns="0" tIns="0" rIns="0" bIns="0" rtlCol="0" anchor="ctr"/>
          <a:lstStyle/>
          <a:p>
            <a:r>
              <a:rPr lang="en-US" sz="1867">
                <a:solidFill>
                  <a:srgbClr val="FFFFFF"/>
                </a:solidFill>
                <a:latin typeface="Segoe UI" pitchFamily="34" charset="0"/>
                <a:ea typeface="Segoe UI" pitchFamily="34" charset="-122"/>
                <a:cs typeface="Segoe UI" pitchFamily="34" charset="-120"/>
              </a:rPr>
              <a:t>You can always pass, write your answer privately, or use a made-up example.</a:t>
            </a:r>
            <a:endParaRPr lang="en-US" sz="1867"/>
          </a:p>
        </p:txBody>
      </p:sp>
      <p:sp>
        <p:nvSpPr>
          <p:cNvPr id="10" name="Rhythm chip">
            <a:extLst>
              <a:ext uri="{C183D7F6-B498-43B3-948B-1728B52AA6E4}">
                <adec:decorative xmlns:adec="http://schemas.microsoft.com/office/drawing/2017/decorative" val="1"/>
              </a:ext>
            </a:extLst>
          </p:cNvPr>
          <p:cNvSpPr/>
          <p:nvPr/>
        </p:nvSpPr>
        <p:spPr>
          <a:xfrm>
            <a:off x="731520" y="5608320"/>
            <a:ext cx="2682240" cy="999744"/>
          </a:xfrm>
          <a:prstGeom prst="roundRect">
            <a:avLst>
              <a:gd name="adj" fmla="val 17073"/>
            </a:avLst>
          </a:prstGeom>
          <a:solidFill>
            <a:srgbClr val="FFFFFF"/>
          </a:solidFill>
          <a:ln w="12700">
            <a:solidFill>
              <a:srgbClr val="FFFFFF"/>
            </a:solidFill>
            <a:prstDash val="solid"/>
          </a:ln>
        </p:spPr>
        <p:txBody>
          <a:bodyPr/>
          <a:lstStyle/>
          <a:p>
            <a:endParaRPr lang="en-US" sz="2400"/>
          </a:p>
        </p:txBody>
      </p:sp>
      <p:sp>
        <p:nvSpPr>
          <p:cNvPr id="11" name="Move logo">
            <a:extLst>
              <a:ext uri="{C183D7F6-B498-43B3-948B-1728B52AA6E4}">
                <adec:decorative xmlns:adec="http://schemas.microsoft.com/office/drawing/2017/decorative" val="1"/>
              </a:ext>
            </a:extLst>
          </p:cNvPr>
          <p:cNvSpPr/>
          <p:nvPr/>
        </p:nvSpPr>
        <p:spPr>
          <a:xfrm>
            <a:off x="927593" y="5967253"/>
            <a:ext cx="281879" cy="281879"/>
          </a:xfrm>
          <a:prstGeom prst="ellipse">
            <a:avLst/>
          </a:prstGeom>
          <a:ln w="15240">
            <a:solidFill>
              <a:srgbClr val="4F46E5"/>
            </a:solidFill>
            <a:prstDash val="solid"/>
          </a:ln>
        </p:spPr>
        <p:txBody>
          <a:bodyPr/>
          <a:lstStyle/>
          <a:p>
            <a:endParaRPr lang="en-US" sz="2400"/>
          </a:p>
        </p:txBody>
      </p:sp>
      <p:sp>
        <p:nvSpPr>
          <p:cNvPr id="12" name="Move logo">
            <a:extLst>
              <a:ext uri="{C183D7F6-B498-43B3-948B-1728B52AA6E4}">
                <adec:decorative xmlns:adec="http://schemas.microsoft.com/office/drawing/2017/decorative" val="1"/>
              </a:ext>
            </a:extLst>
          </p:cNvPr>
          <p:cNvSpPr/>
          <p:nvPr/>
        </p:nvSpPr>
        <p:spPr>
          <a:xfrm>
            <a:off x="1082626" y="5967253"/>
            <a:ext cx="281879" cy="281879"/>
          </a:xfrm>
          <a:prstGeom prst="ellipse">
            <a:avLst/>
          </a:prstGeom>
          <a:ln w="15240">
            <a:solidFill>
              <a:srgbClr val="4F46E5"/>
            </a:solidFill>
            <a:prstDash val="solid"/>
          </a:ln>
        </p:spPr>
        <p:txBody>
          <a:bodyPr/>
          <a:lstStyle/>
          <a:p>
            <a:endParaRPr lang="en-US" sz="2400"/>
          </a:p>
        </p:txBody>
      </p:sp>
      <p:sp>
        <p:nvSpPr>
          <p:cNvPr id="13" name="Text 11">
            <a:extLst>
              <a:ext uri="{C183D7F6-B498-43B3-948B-1728B52AA6E4}">
                <adec:decorative xmlns:adec="http://schemas.microsoft.com/office/drawing/2017/decorative" val="0"/>
              </a:ext>
            </a:extLst>
          </p:cNvPr>
          <p:cNvSpPr/>
          <p:nvPr/>
        </p:nvSpPr>
        <p:spPr>
          <a:xfrm>
            <a:off x="1438656" y="5608320"/>
            <a:ext cx="1828800" cy="999744"/>
          </a:xfrm>
          <a:prstGeom prst="rect">
            <a:avLst/>
          </a:prstGeom>
          <a:noFill/>
          <a:ln/>
        </p:spPr>
        <p:txBody>
          <a:bodyPr wrap="square" lIns="0" tIns="0" rIns="0" bIns="0" rtlCol="0" anchor="ctr"/>
          <a:lstStyle/>
          <a:p>
            <a:r>
              <a:rPr lang="en-US" sz="1733" b="1" kern="0" spc="67">
                <a:solidFill>
                  <a:srgbClr val="4F46E5"/>
                </a:solidFill>
                <a:latin typeface="Segoe UI" pitchFamily="34" charset="0"/>
                <a:ea typeface="Segoe UI" pitchFamily="34" charset="-122"/>
                <a:cs typeface="Segoe UI" pitchFamily="34" charset="-120"/>
              </a:rPr>
              <a:t>CONNECT</a:t>
            </a:r>
            <a:endParaRPr lang="en-US" sz="1733"/>
          </a:p>
        </p:txBody>
      </p:sp>
      <p:sp>
        <p:nvSpPr>
          <p:cNvPr id="14"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A5B4FC"/>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A5B4FC"/>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EXPLORE</a:t>
            </a:r>
            <a:endParaRPr lang="en-US" sz="1400"/>
          </a:p>
        </p:txBody>
      </p:sp>
      <p:sp>
        <p:nvSpPr>
          <p:cNvPr id="18"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A5B4FC"/>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A5B4FC"/>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A5B4FC"/>
            </a:solidFill>
            <a:prstDash val="solid"/>
          </a:ln>
        </p:spPr>
        <p:txBody>
          <a:bodyPr/>
          <a:lstStyle/>
          <a:p>
            <a:endParaRPr lang="en-US" sz="2400"/>
          </a:p>
        </p:txBody>
      </p:sp>
      <p:sp>
        <p:nvSpPr>
          <p:cNvPr id="22" name="Text 20">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PRACTISE</a:t>
            </a:r>
            <a:endParaRPr lang="en-US" sz="1400"/>
          </a:p>
        </p:txBody>
      </p:sp>
      <p:sp>
        <p:nvSpPr>
          <p:cNvPr id="23"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A5B4FC"/>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A5B4FC"/>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A5B4FC"/>
          </a:solidFill>
          <a:ln w="15240">
            <a:solidFill>
              <a:srgbClr val="A5B4FC"/>
            </a:solidFill>
            <a:prstDash val="solid"/>
          </a:ln>
        </p:spPr>
        <p:txBody>
          <a:bodyPr/>
          <a:lstStyle/>
          <a:p>
            <a:endParaRPr lang="en-US" sz="2400"/>
          </a:p>
        </p:txBody>
      </p:sp>
      <p:sp>
        <p:nvSpPr>
          <p:cNvPr id="27" name="Text 25"/>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102884909"/>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E3F8F6"/>
          </a:solidFill>
          <a:ln w="12700">
            <a:solidFill>
              <a:srgbClr val="E3F8F6"/>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34960"/>
            <a:ext cx="248717" cy="248717"/>
          </a:xfrm>
          <a:prstGeom prst="ellipse">
            <a:avLst/>
          </a:prstGeom>
          <a:ln w="15240">
            <a:solidFill>
              <a:srgbClr val="0EA5A4"/>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079846" y="827715"/>
            <a:ext cx="124359" cy="124359"/>
          </a:xfrm>
          <a:prstGeom prst="line">
            <a:avLst/>
          </a:prstGeom>
          <a:ln w="15240">
            <a:solidFill>
              <a:srgbClr val="0EA5A4"/>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0EA5A4"/>
                </a:solidFill>
                <a:latin typeface="Segoe UI" pitchFamily="34" charset="0"/>
                <a:ea typeface="Segoe UI" pitchFamily="34" charset="-122"/>
                <a:cs typeface="Segoe UI" pitchFamily="34" charset="-120"/>
              </a:rPr>
              <a:t>EXPLORE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Christian connection</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T3 · WELCOME ACROSS DIFFERENCE · WEEK 9</a:t>
            </a:r>
            <a:endParaRPr lang="en-US" sz="1200"/>
          </a:p>
        </p:txBody>
      </p:sp>
      <p:sp>
        <p:nvSpPr>
          <p:cNvPr id="7"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Leviticus 19:34</a:t>
            </a:r>
            <a:endParaRPr lang="en-US" sz="3733"/>
          </a:p>
        </p:txBody>
      </p:sp>
      <p:sp>
        <p:nvSpPr>
          <p:cNvPr id="8" name="Card">
            <a:extLst>
              <a:ext uri="{C183D7F6-B498-43B3-948B-1728B52AA6E4}">
                <adec:decorative xmlns:adec="http://schemas.microsoft.com/office/drawing/2017/decorative" val="1"/>
              </a:ext>
            </a:extLst>
          </p:cNvPr>
          <p:cNvSpPr/>
          <p:nvPr/>
        </p:nvSpPr>
        <p:spPr>
          <a:xfrm>
            <a:off x="731520" y="2255520"/>
            <a:ext cx="10728960" cy="2194560"/>
          </a:xfrm>
          <a:prstGeom prst="roundRect">
            <a:avLst>
              <a:gd name="adj" fmla="val 4706"/>
            </a:avLst>
          </a:prstGeom>
          <a:solidFill>
            <a:srgbClr val="FFFFFF"/>
          </a:solidFill>
          <a:ln w="12700">
            <a:solidFill>
              <a:srgbClr val="E6E9F2"/>
            </a:solidFill>
            <a:prstDash val="solid"/>
          </a:ln>
        </p:spPr>
        <p:txBody>
          <a:bodyPr/>
          <a:lstStyle/>
          <a:p>
            <a:endParaRPr lang="en-US" sz="2400"/>
          </a:p>
        </p:txBody>
      </p:sp>
      <p:sp>
        <p:nvSpPr>
          <p:cNvPr id="9" name="Accent">
            <a:extLst>
              <a:ext uri="{C183D7F6-B498-43B3-948B-1728B52AA6E4}">
                <adec:decorative xmlns:adec="http://schemas.microsoft.com/office/drawing/2017/decorative" val="1"/>
              </a:ext>
            </a:extLst>
          </p:cNvPr>
          <p:cNvSpPr/>
          <p:nvPr/>
        </p:nvSpPr>
        <p:spPr>
          <a:xfrm>
            <a:off x="731520" y="2255520"/>
            <a:ext cx="109728" cy="2194560"/>
          </a:xfrm>
          <a:prstGeom prst="rect">
            <a:avLst/>
          </a:prstGeom>
          <a:solidFill>
            <a:srgbClr val="0EA5A4"/>
          </a:solidFill>
          <a:ln w="12700">
            <a:solidFill>
              <a:srgbClr val="0EA5A4"/>
            </a:solidFill>
            <a:prstDash val="solid"/>
          </a:ln>
        </p:spPr>
        <p:txBody>
          <a:bodyPr/>
          <a:lstStyle/>
          <a:p>
            <a:endParaRPr lang="en-US" sz="2400"/>
          </a:p>
        </p:txBody>
      </p:sp>
      <p:sp>
        <p:nvSpPr>
          <p:cNvPr id="10" name="Text 8"/>
          <p:cNvSpPr/>
          <p:nvPr/>
        </p:nvSpPr>
        <p:spPr>
          <a:xfrm>
            <a:off x="1280160" y="2499360"/>
            <a:ext cx="9814560" cy="1584960"/>
          </a:xfrm>
          <a:prstGeom prst="rect">
            <a:avLst/>
          </a:prstGeom>
          <a:noFill/>
          <a:ln/>
        </p:spPr>
        <p:txBody>
          <a:bodyPr wrap="square" lIns="0" tIns="0" rIns="0" bIns="0" rtlCol="0" anchor="ctr"/>
          <a:lstStyle/>
          <a:p>
            <a:pPr>
              <a:lnSpc>
                <a:spcPts val="3467"/>
              </a:lnSpc>
            </a:pPr>
            <a:r>
              <a:rPr lang="en-US" sz="2267">
                <a:solidFill>
                  <a:srgbClr val="0F172A"/>
                </a:solidFill>
                <a:latin typeface="Segoe UI Semibold" pitchFamily="34" charset="0"/>
                <a:ea typeface="Segoe UI Semibold" pitchFamily="34" charset="-122"/>
                <a:cs typeface="Segoe UI Semibold" pitchFamily="34" charset="-120"/>
              </a:rPr>
              <a:t>“The foreigner residing among you must be treated as your native-born. Love them as yourself, for you were foreigners in Egypt.”</a:t>
            </a:r>
            <a:endParaRPr lang="en-US" sz="2267"/>
          </a:p>
        </p:txBody>
      </p:sp>
      <p:sp>
        <p:nvSpPr>
          <p:cNvPr id="11" name="Text 9">
            <a:extLst>
              <a:ext uri="{C183D7F6-B498-43B3-948B-1728B52AA6E4}">
                <adec:decorative xmlns:adec="http://schemas.microsoft.com/office/drawing/2017/decorative" val="0"/>
              </a:ext>
            </a:extLst>
          </p:cNvPr>
          <p:cNvSpPr/>
          <p:nvPr/>
        </p:nvSpPr>
        <p:spPr>
          <a:xfrm>
            <a:off x="1280160" y="4145280"/>
            <a:ext cx="9814560" cy="365760"/>
          </a:xfrm>
          <a:prstGeom prst="rect">
            <a:avLst/>
          </a:prstGeom>
          <a:noFill/>
          <a:ln/>
        </p:spPr>
        <p:txBody>
          <a:bodyPr wrap="square" lIns="0" tIns="0" rIns="0" bIns="0" rtlCol="0" anchor="ctr"/>
          <a:lstStyle/>
          <a:p>
            <a:r>
              <a:rPr lang="en-US" sz="1400">
                <a:solidFill>
                  <a:srgbClr val="475569"/>
                </a:solidFill>
                <a:latin typeface="Segoe UI" pitchFamily="34" charset="0"/>
                <a:ea typeface="Segoe UI" pitchFamily="34" charset="-122"/>
                <a:cs typeface="Segoe UI" pitchFamily="34" charset="-120"/>
              </a:rPr>
              <a:t>Leviticus 19:34, New International Version (NIV)</a:t>
            </a:r>
            <a:endParaRPr lang="en-US" sz="1400"/>
          </a:p>
        </p:txBody>
      </p:sp>
      <p:sp>
        <p:nvSpPr>
          <p:cNvPr id="12"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13"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14"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15" name="Text 13">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16" name="Rhythm chip">
            <a:extLst>
              <a:ext uri="{C183D7F6-B498-43B3-948B-1728B52AA6E4}">
                <adec:decorative xmlns:adec="http://schemas.microsoft.com/office/drawing/2017/decorative" val="1"/>
              </a:ext>
            </a:extLst>
          </p:cNvPr>
          <p:cNvSpPr/>
          <p:nvPr/>
        </p:nvSpPr>
        <p:spPr>
          <a:xfrm>
            <a:off x="3596640" y="5608320"/>
            <a:ext cx="2682240" cy="999744"/>
          </a:xfrm>
          <a:prstGeom prst="roundRect">
            <a:avLst>
              <a:gd name="adj" fmla="val 17073"/>
            </a:avLst>
          </a:prstGeom>
          <a:solidFill>
            <a:srgbClr val="0EA5A4"/>
          </a:solidFill>
          <a:ln w="12700">
            <a:solidFill>
              <a:srgbClr val="0EA5A4"/>
            </a:solidFill>
            <a:prstDash val="solid"/>
          </a:ln>
        </p:spPr>
        <p:txBody>
          <a:bodyPr/>
          <a:lstStyle/>
          <a:p>
            <a:endParaRPr lang="en-US" sz="2400"/>
          </a:p>
        </p:txBody>
      </p:sp>
      <p:sp>
        <p:nvSpPr>
          <p:cNvPr id="17" name="Move logo">
            <a:extLst>
              <a:ext uri="{C183D7F6-B498-43B3-948B-1728B52AA6E4}">
                <adec:decorative xmlns:adec="http://schemas.microsoft.com/office/drawing/2017/decorative" val="1"/>
              </a:ext>
            </a:extLst>
          </p:cNvPr>
          <p:cNvSpPr/>
          <p:nvPr/>
        </p:nvSpPr>
        <p:spPr>
          <a:xfrm>
            <a:off x="3861938" y="5950672"/>
            <a:ext cx="248717" cy="248717"/>
          </a:xfrm>
          <a:prstGeom prst="ellipse">
            <a:avLst/>
          </a:prstGeom>
          <a:ln w="15240">
            <a:solidFill>
              <a:srgbClr val="FFFFFF"/>
            </a:solidFill>
            <a:prstDash val="solid"/>
          </a:ln>
        </p:spPr>
        <p:txBody>
          <a:bodyPr/>
          <a:lstStyle/>
          <a:p>
            <a:endParaRPr lang="en-US" sz="2400"/>
          </a:p>
        </p:txBody>
      </p:sp>
      <p:sp>
        <p:nvSpPr>
          <p:cNvPr id="18" name="Move logo">
            <a:extLst>
              <a:ext uri="{C183D7F6-B498-43B3-948B-1728B52AA6E4}">
                <adec:decorative xmlns:adec="http://schemas.microsoft.com/office/drawing/2017/decorative" val="1"/>
              </a:ext>
            </a:extLst>
          </p:cNvPr>
          <p:cNvSpPr/>
          <p:nvPr/>
        </p:nvSpPr>
        <p:spPr>
          <a:xfrm>
            <a:off x="4054694" y="6143427"/>
            <a:ext cx="124359" cy="124359"/>
          </a:xfrm>
          <a:prstGeom prst="line">
            <a:avLst/>
          </a:prstGeom>
          <a:ln w="15240">
            <a:solidFill>
              <a:srgbClr val="FFFFFF"/>
            </a:solidFill>
            <a:prstDash val="solid"/>
          </a:ln>
        </p:spPr>
        <p:txBody>
          <a:bodyPr/>
          <a:lstStyle/>
          <a:p>
            <a:endParaRPr lang="en-US" sz="2400"/>
          </a:p>
        </p:txBody>
      </p:sp>
      <p:sp>
        <p:nvSpPr>
          <p:cNvPr id="19" name="Text 17">
            <a:extLst>
              <a:ext uri="{C183D7F6-B498-43B3-948B-1728B52AA6E4}">
                <adec:decorative xmlns:adec="http://schemas.microsoft.com/office/drawing/2017/decorative" val="0"/>
              </a:ext>
            </a:extLst>
          </p:cNvPr>
          <p:cNvSpPr/>
          <p:nvPr/>
        </p:nvSpPr>
        <p:spPr>
          <a:xfrm>
            <a:off x="430377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EXPLORE</a:t>
            </a:r>
            <a:endParaRPr lang="en-US" sz="1733"/>
          </a:p>
        </p:txBody>
      </p:sp>
      <p:sp>
        <p:nvSpPr>
          <p:cNvPr id="20"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94A3B8"/>
            </a:solidFill>
            <a:prstDash val="solid"/>
          </a:ln>
        </p:spPr>
        <p:txBody>
          <a:bodyPr/>
          <a:lstStyle/>
          <a:p>
            <a:endParaRPr lang="en-US" sz="2400"/>
          </a:p>
        </p:txBody>
      </p:sp>
      <p:sp>
        <p:nvSpPr>
          <p:cNvPr id="22"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94A3B8"/>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94A3B8"/>
            </a:solidFill>
            <a:prstDash val="solid"/>
          </a:ln>
        </p:spPr>
        <p:txBody>
          <a:bodyPr/>
          <a:lstStyle/>
          <a:p>
            <a:endParaRPr lang="en-US" sz="2400"/>
          </a:p>
        </p:txBody>
      </p:sp>
      <p:sp>
        <p:nvSpPr>
          <p:cNvPr id="24" name="Text 22">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PRACTISE</a:t>
            </a:r>
            <a:endParaRPr lang="en-US" sz="1400"/>
          </a:p>
        </p:txBody>
      </p:sp>
      <p:sp>
        <p:nvSpPr>
          <p:cNvPr id="25"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27"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29" name="Text 27">
            <a:extLst>
              <a:ext uri="{C183D7F6-B498-43B3-948B-1728B52AA6E4}">
                <adec:decorative xmlns:adec="http://schemas.microsoft.com/office/drawing/2017/decorative" val="0"/>
              </a:ext>
            </a:extLst>
          </p:cNvPr>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
        <p:nvSpPr>
          <p:cNvPr id="30" name="Connection card">
            <a:extLst>
              <a:ext uri="{C183D7F6-B498-43B3-948B-1728B52AA6E4}">
                <adec:decorative xmlns:adec="http://schemas.microsoft.com/office/drawing/2017/decorative" val="1"/>
              </a:ext>
            </a:extLst>
          </p:cNvPr>
          <p:cNvSpPr/>
          <p:nvPr/>
        </p:nvSpPr>
        <p:spPr>
          <a:xfrm>
            <a:off x="731520" y="4511040"/>
            <a:ext cx="10728960" cy="1097280"/>
          </a:xfrm>
          <a:prstGeom prst="roundRect">
            <a:avLst>
              <a:gd name="adj" fmla="val 14000"/>
            </a:avLst>
          </a:prstGeom>
          <a:solidFill>
            <a:srgbClr val="E6F6F5"/>
          </a:solidFill>
          <a:ln w="12700">
            <a:solidFill>
              <a:srgbClr val="0EA5A4"/>
            </a:solidFill>
            <a:prstDash val="solid"/>
          </a:ln>
        </p:spPr>
        <p:txBody>
          <a:bodyPr/>
          <a:lstStyle/>
          <a:p>
            <a:endParaRPr lang="en-US" sz="2400"/>
          </a:p>
        </p:txBody>
      </p:sp>
      <p:sp>
        <p:nvSpPr>
          <p:cNvPr id="31" name="Connection label"/>
          <p:cNvSpPr/>
          <p:nvPr/>
        </p:nvSpPr>
        <p:spPr>
          <a:xfrm>
            <a:off x="1280160" y="4632960"/>
            <a:ext cx="9814560" cy="213360"/>
          </a:xfrm>
          <a:prstGeom prst="rect">
            <a:avLst/>
          </a:prstGeom>
          <a:noFill/>
          <a:ln/>
        </p:spPr>
        <p:txBody>
          <a:bodyPr wrap="square" lIns="0" tIns="0" rIns="0" bIns="0" rtlCol="0" anchor="ctr"/>
          <a:lstStyle/>
          <a:p>
            <a:r>
              <a:rPr lang="en-US" sz="1067" b="1" spc="107">
                <a:solidFill>
                  <a:srgbClr val="0EA5A4"/>
                </a:solidFill>
                <a:latin typeface="Segoe UI" pitchFamily="34" charset="0"/>
                <a:ea typeface="Segoe UI" pitchFamily="34" charset="-122"/>
                <a:cs typeface="Segoe UI" pitchFamily="34" charset="-120"/>
              </a:rPr>
              <a:t>CHRISTIAN CONNECTION</a:t>
            </a:r>
          </a:p>
        </p:txBody>
      </p:sp>
      <p:sp>
        <p:nvSpPr>
          <p:cNvPr id="32" name="Connection text"/>
          <p:cNvSpPr/>
          <p:nvPr/>
        </p:nvSpPr>
        <p:spPr>
          <a:xfrm>
            <a:off x="1280160" y="4876800"/>
            <a:ext cx="9814560" cy="670560"/>
          </a:xfrm>
          <a:prstGeom prst="rect">
            <a:avLst/>
          </a:prstGeom>
          <a:noFill/>
          <a:ln/>
        </p:spPr>
        <p:txBody>
          <a:bodyPr wrap="square" lIns="0" tIns="0" rIns="0" bIns="0" rtlCol="0" anchor="ctr"/>
          <a:lstStyle/>
          <a:p>
            <a:r>
              <a:rPr lang="en-US" sz="1600">
                <a:solidFill>
                  <a:srgbClr val="0F172A"/>
                </a:solidFill>
                <a:latin typeface="Segoe UI" pitchFamily="34" charset="0"/>
                <a:ea typeface="Segoe UI" pitchFamily="34" charset="-122"/>
                <a:cs typeface="Segoe UI" pitchFamily="34" charset="-120"/>
              </a:rPr>
              <a:t>Every person shares the same God-given dignity, whatever their language, culture or ability. Welcome is not a favour we hand out — it is how we treat someone already made in God’s image.</a:t>
            </a:r>
          </a:p>
        </p:txBody>
      </p:sp>
    </p:spTree>
    <p:extLst>
      <p:ext uri="{BB962C8B-B14F-4D97-AF65-F5344CB8AC3E}">
        <p14:creationId xmlns:p14="http://schemas.microsoft.com/office/powerpoint/2010/main" val="104078200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FFEDEA"/>
          </a:solidFill>
          <a:ln w="12700">
            <a:solidFill>
              <a:srgbClr val="FFEDEA"/>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43250"/>
            <a:ext cx="298460" cy="298460"/>
          </a:xfrm>
          <a:prstGeom prst="ellipse">
            <a:avLst/>
          </a:prstGeom>
          <a:ln w="15240">
            <a:solidFill>
              <a:srgbClr val="F76C5E"/>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969167" y="795465"/>
            <a:ext cx="62676" cy="67153"/>
          </a:xfrm>
          <a:prstGeom prst="line">
            <a:avLst/>
          </a:prstGeom>
          <a:ln w="15240">
            <a:solidFill>
              <a:srgbClr val="F76C5E"/>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flipV="1">
            <a:off x="1031843" y="725327"/>
            <a:ext cx="82076" cy="137292"/>
          </a:xfrm>
          <a:prstGeom prst="line">
            <a:avLst/>
          </a:prstGeom>
          <a:ln w="15240">
            <a:solidFill>
              <a:srgbClr val="F76C5E"/>
            </a:solidFill>
            <a:prstDash val="solid"/>
          </a:ln>
        </p:spPr>
        <p:txBody>
          <a:bodyPr/>
          <a:lstStyle/>
          <a:p>
            <a:endParaRPr lang="en-US" sz="2400"/>
          </a:p>
        </p:txBody>
      </p:sp>
      <p:sp>
        <p:nvSpPr>
          <p:cNvPr id="6" name="Text 4">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76C5E"/>
                </a:solidFill>
                <a:latin typeface="Segoe UI" pitchFamily="34" charset="0"/>
                <a:ea typeface="Segoe UI" pitchFamily="34" charset="-122"/>
                <a:cs typeface="Segoe UI" pitchFamily="34" charset="-120"/>
              </a:rPr>
              <a:t>PRACTISE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Design a welcome move</a:t>
            </a:r>
            <a:endParaRPr lang="en-US" sz="1667"/>
          </a:p>
        </p:txBody>
      </p:sp>
      <p:sp>
        <p:nvSpPr>
          <p:cNvPr id="7" name="Text 5"/>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T3 · WELCOME ACROSS DIFFERENCE · WEEK 9</a:t>
            </a:r>
            <a:endParaRPr lang="en-US" sz="1200"/>
          </a:p>
        </p:txBody>
      </p:sp>
      <p:sp>
        <p:nvSpPr>
          <p:cNvPr id="8"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fontScale="90000"/>
          </a:bodyPr>
          <a:lstStyle/>
          <a:p>
            <a:r>
              <a:rPr lang="en-US" sz="3733" b="1">
                <a:solidFill>
                  <a:srgbClr val="0F172A"/>
                </a:solidFill>
                <a:latin typeface="Segoe UI" pitchFamily="34" charset="0"/>
                <a:ea typeface="Segoe UI" pitchFamily="34" charset="-122"/>
                <a:cs typeface="Segoe UI" pitchFamily="34" charset="-120"/>
              </a:rPr>
              <a:t>Which of these welcome moves are ready to use?</a:t>
            </a:r>
            <a:endParaRPr lang="en-US" sz="3733"/>
          </a:p>
        </p:txBody>
      </p:sp>
      <p:sp>
        <p:nvSpPr>
          <p:cNvPr id="9" name="Card">
            <a:extLst>
              <a:ext uri="{C183D7F6-B498-43B3-948B-1728B52AA6E4}">
                <adec:decorative xmlns:adec="http://schemas.microsoft.com/office/drawing/2017/decorative" val="1"/>
              </a:ext>
            </a:extLst>
          </p:cNvPr>
          <p:cNvSpPr/>
          <p:nvPr/>
        </p:nvSpPr>
        <p:spPr>
          <a:xfrm>
            <a:off x="731520" y="2255520"/>
            <a:ext cx="5242560" cy="1036320"/>
          </a:xfrm>
          <a:prstGeom prst="roundRect">
            <a:avLst>
              <a:gd name="adj" fmla="val 14118"/>
            </a:avLst>
          </a:prstGeom>
          <a:solidFill>
            <a:srgbClr val="FFEDEA"/>
          </a:solidFill>
          <a:ln w="12700">
            <a:solidFill>
              <a:srgbClr val="FFEDEA"/>
            </a:solidFill>
            <a:prstDash val="solid"/>
          </a:ln>
        </p:spPr>
        <p:txBody>
          <a:bodyPr/>
          <a:lstStyle/>
          <a:p>
            <a:endParaRPr lang="en-US" sz="2400"/>
          </a:p>
        </p:txBody>
      </p:sp>
      <p:sp>
        <p:nvSpPr>
          <p:cNvPr id="10" name="Text 8">
            <a:extLst>
              <a:ext uri="{C183D7F6-B498-43B3-948B-1728B52AA6E4}">
                <adec:decorative xmlns:adec="http://schemas.microsoft.com/office/drawing/2017/decorative" val="0"/>
              </a:ext>
            </a:extLst>
          </p:cNvPr>
          <p:cNvSpPr/>
          <p:nvPr/>
        </p:nvSpPr>
        <p:spPr>
          <a:xfrm>
            <a:off x="10972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In groups, sort the six cards into READY TO USE or NEEDS EDITING.</a:t>
            </a:r>
            <a:endParaRPr lang="en-US" sz="1667"/>
          </a:p>
        </p:txBody>
      </p:sp>
      <p:sp>
        <p:nvSpPr>
          <p:cNvPr id="11" name="Card">
            <a:extLst>
              <a:ext uri="{C183D7F6-B498-43B3-948B-1728B52AA6E4}">
                <adec:decorative xmlns:adec="http://schemas.microsoft.com/office/drawing/2017/decorative" val="1"/>
              </a:ext>
            </a:extLst>
          </p:cNvPr>
          <p:cNvSpPr/>
          <p:nvPr/>
        </p:nvSpPr>
        <p:spPr>
          <a:xfrm>
            <a:off x="6217920" y="2255520"/>
            <a:ext cx="5242560" cy="1036320"/>
          </a:xfrm>
          <a:prstGeom prst="roundRect">
            <a:avLst>
              <a:gd name="adj" fmla="val 14118"/>
            </a:avLst>
          </a:prstGeom>
          <a:solidFill>
            <a:srgbClr val="EEF0FF"/>
          </a:solidFill>
          <a:ln w="12700">
            <a:solidFill>
              <a:srgbClr val="EEF0FF"/>
            </a:solidFill>
            <a:prstDash val="solid"/>
          </a:ln>
        </p:spPr>
        <p:txBody>
          <a:bodyPr/>
          <a:lstStyle/>
          <a:p>
            <a:endParaRPr lang="en-US" sz="2400"/>
          </a:p>
        </p:txBody>
      </p:sp>
      <p:sp>
        <p:nvSpPr>
          <p:cNvPr id="12" name="Text 10">
            <a:extLst>
              <a:ext uri="{C183D7F6-B498-43B3-948B-1728B52AA6E4}">
                <adec:decorative xmlns:adec="http://schemas.microsoft.com/office/drawing/2017/decorative" val="0"/>
              </a:ext>
            </a:extLst>
          </p:cNvPr>
          <p:cNvSpPr/>
          <p:nvPr/>
        </p:nvSpPr>
        <p:spPr>
          <a:xfrm>
            <a:off x="65836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For any card you would edit, rewrite it so it names a cue, an action and a check.</a:t>
            </a:r>
            <a:endParaRPr lang="en-US" sz="1667"/>
          </a:p>
        </p:txBody>
      </p:sp>
      <p:sp>
        <p:nvSpPr>
          <p:cNvPr id="100" name="Card">
            <a:extLst>
              <a:ext uri="{C183D7F6-B498-43B3-948B-1728B52AA6E4}">
                <adec:decorative xmlns:adec="http://schemas.microsoft.com/office/drawing/2017/decorative" val="1"/>
              </a:ext>
            </a:extLst>
          </p:cNvPr>
          <p:cNvSpPr/>
          <p:nvPr/>
        </p:nvSpPr>
        <p:spPr>
          <a:xfrm>
            <a:off x="7315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1" name="Number badge">
            <a:extLst>
              <a:ext uri="{C183D7F6-B498-43B3-948B-1728B52AA6E4}">
                <adec:decorative xmlns:adec="http://schemas.microsoft.com/office/drawing/2017/decorative" val="1"/>
              </a:ext>
            </a:extLst>
          </p:cNvPr>
          <p:cNvSpPr/>
          <p:nvPr/>
        </p:nvSpPr>
        <p:spPr>
          <a:xfrm>
            <a:off x="9753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2" name="Text 102"/>
          <p:cNvSpPr/>
          <p:nvPr/>
        </p:nvSpPr>
        <p:spPr>
          <a:xfrm>
            <a:off x="9753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1</a:t>
            </a:r>
            <a:endParaRPr lang="en-US" sz="1467"/>
          </a:p>
        </p:txBody>
      </p:sp>
      <p:sp>
        <p:nvSpPr>
          <p:cNvPr id="103" name="Text 103"/>
          <p:cNvSpPr/>
          <p:nvPr/>
        </p:nvSpPr>
        <p:spPr>
          <a:xfrm>
            <a:off x="14630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Make sure nobody in this school ever feels lonely or different again.</a:t>
            </a:r>
            <a:endParaRPr lang="en-US" sz="1467"/>
          </a:p>
        </p:txBody>
      </p:sp>
      <p:sp>
        <p:nvSpPr>
          <p:cNvPr id="104" name="Card">
            <a:extLst>
              <a:ext uri="{C183D7F6-B498-43B3-948B-1728B52AA6E4}">
                <adec:decorative xmlns:adec="http://schemas.microsoft.com/office/drawing/2017/decorative" val="1"/>
              </a:ext>
            </a:extLst>
          </p:cNvPr>
          <p:cNvSpPr/>
          <p:nvPr/>
        </p:nvSpPr>
        <p:spPr>
          <a:xfrm>
            <a:off x="62179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5" name="Number badge">
            <a:extLst>
              <a:ext uri="{C183D7F6-B498-43B3-948B-1728B52AA6E4}">
                <adec:decorative xmlns:adec="http://schemas.microsoft.com/office/drawing/2017/decorative" val="1"/>
              </a:ext>
            </a:extLst>
          </p:cNvPr>
          <p:cNvSpPr/>
          <p:nvPr/>
        </p:nvSpPr>
        <p:spPr>
          <a:xfrm>
            <a:off x="64617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6" name="Text 106"/>
          <p:cNvSpPr/>
          <p:nvPr/>
        </p:nvSpPr>
        <p:spPr>
          <a:xfrm>
            <a:off x="64617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2</a:t>
            </a:r>
            <a:endParaRPr lang="en-US" sz="1467"/>
          </a:p>
        </p:txBody>
      </p:sp>
      <p:sp>
        <p:nvSpPr>
          <p:cNvPr id="107" name="Text 107"/>
          <p:cNvSpPr/>
          <p:nvPr/>
        </p:nvSpPr>
        <p:spPr>
          <a:xfrm>
            <a:off x="69494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When we choose lunchtime seats, ask the new student to sit with us that day.</a:t>
            </a:r>
            <a:endParaRPr lang="en-US" sz="1467"/>
          </a:p>
        </p:txBody>
      </p:sp>
      <p:sp>
        <p:nvSpPr>
          <p:cNvPr id="108" name="Card">
            <a:extLst>
              <a:ext uri="{C183D7F6-B498-43B3-948B-1728B52AA6E4}">
                <adec:decorative xmlns:adec="http://schemas.microsoft.com/office/drawing/2017/decorative" val="1"/>
              </a:ext>
            </a:extLst>
          </p:cNvPr>
          <p:cNvSpPr/>
          <p:nvPr/>
        </p:nvSpPr>
        <p:spPr>
          <a:xfrm>
            <a:off x="7315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9" name="Number badge">
            <a:extLst>
              <a:ext uri="{C183D7F6-B498-43B3-948B-1728B52AA6E4}">
                <adec:decorative xmlns:adec="http://schemas.microsoft.com/office/drawing/2017/decorative" val="1"/>
              </a:ext>
            </a:extLst>
          </p:cNvPr>
          <p:cNvSpPr/>
          <p:nvPr/>
        </p:nvSpPr>
        <p:spPr>
          <a:xfrm>
            <a:off x="9753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0" name="Text 110"/>
          <p:cNvSpPr/>
          <p:nvPr/>
        </p:nvSpPr>
        <p:spPr>
          <a:xfrm>
            <a:off x="9753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3</a:t>
            </a:r>
            <a:endParaRPr lang="en-US" sz="1467"/>
          </a:p>
        </p:txBody>
      </p:sp>
      <p:sp>
        <p:nvSpPr>
          <p:cNvPr id="111" name="Text 111"/>
          <p:cNvSpPr/>
          <p:nvPr/>
        </p:nvSpPr>
        <p:spPr>
          <a:xfrm>
            <a:off x="14630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Welcome anyone new at the door and show them the page we are on.</a:t>
            </a:r>
            <a:endParaRPr lang="en-US" sz="1467"/>
          </a:p>
        </p:txBody>
      </p:sp>
      <p:sp>
        <p:nvSpPr>
          <p:cNvPr id="112" name="Card">
            <a:extLst>
              <a:ext uri="{C183D7F6-B498-43B3-948B-1728B52AA6E4}">
                <adec:decorative xmlns:adec="http://schemas.microsoft.com/office/drawing/2017/decorative" val="1"/>
              </a:ext>
            </a:extLst>
          </p:cNvPr>
          <p:cNvSpPr/>
          <p:nvPr/>
        </p:nvSpPr>
        <p:spPr>
          <a:xfrm>
            <a:off x="62179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3" name="Number badge">
            <a:extLst>
              <a:ext uri="{C183D7F6-B498-43B3-948B-1728B52AA6E4}">
                <adec:decorative xmlns:adec="http://schemas.microsoft.com/office/drawing/2017/decorative" val="1"/>
              </a:ext>
            </a:extLst>
          </p:cNvPr>
          <p:cNvSpPr/>
          <p:nvPr/>
        </p:nvSpPr>
        <p:spPr>
          <a:xfrm>
            <a:off x="64617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4" name="Text 114"/>
          <p:cNvSpPr/>
          <p:nvPr/>
        </p:nvSpPr>
        <p:spPr>
          <a:xfrm>
            <a:off x="64617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4</a:t>
            </a:r>
            <a:endParaRPr lang="en-US" sz="1467"/>
          </a:p>
        </p:txBody>
      </p:sp>
      <p:sp>
        <p:nvSpPr>
          <p:cNvPr id="115" name="Text 115"/>
          <p:cNvSpPr/>
          <p:nvPr/>
        </p:nvSpPr>
        <p:spPr>
          <a:xfrm>
            <a:off x="69494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Tomas can join us once he speaks English like everyone else does.</a:t>
            </a:r>
            <a:endParaRPr lang="en-US" sz="1467"/>
          </a:p>
        </p:txBody>
      </p:sp>
      <p:sp>
        <p:nvSpPr>
          <p:cNvPr id="116" name="Card">
            <a:extLst>
              <a:ext uri="{C183D7F6-B498-43B3-948B-1728B52AA6E4}">
                <adec:decorative xmlns:adec="http://schemas.microsoft.com/office/drawing/2017/decorative" val="1"/>
              </a:ext>
            </a:extLst>
          </p:cNvPr>
          <p:cNvSpPr/>
          <p:nvPr/>
        </p:nvSpPr>
        <p:spPr>
          <a:xfrm>
            <a:off x="7315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7" name="Number badge">
            <a:extLst>
              <a:ext uri="{C183D7F6-B498-43B3-948B-1728B52AA6E4}">
                <adec:decorative xmlns:adec="http://schemas.microsoft.com/office/drawing/2017/decorative" val="1"/>
              </a:ext>
            </a:extLst>
          </p:cNvPr>
          <p:cNvSpPr/>
          <p:nvPr/>
        </p:nvSpPr>
        <p:spPr>
          <a:xfrm>
            <a:off x="9753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8" name="Text 118"/>
          <p:cNvSpPr/>
          <p:nvPr/>
        </p:nvSpPr>
        <p:spPr>
          <a:xfrm>
            <a:off x="9753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5</a:t>
            </a:r>
            <a:endParaRPr lang="en-US" sz="1467"/>
          </a:p>
        </p:txBody>
      </p:sp>
      <p:sp>
        <p:nvSpPr>
          <p:cNvPr id="119" name="Text 119"/>
          <p:cNvSpPr/>
          <p:nvPr/>
        </p:nvSpPr>
        <p:spPr>
          <a:xfrm>
            <a:off x="14630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In group work, ask one curious question about something the person enjoys.</a:t>
            </a:r>
            <a:endParaRPr lang="en-US" sz="1467"/>
          </a:p>
        </p:txBody>
      </p:sp>
      <p:sp>
        <p:nvSpPr>
          <p:cNvPr id="120" name="Card">
            <a:extLst>
              <a:ext uri="{C183D7F6-B498-43B3-948B-1728B52AA6E4}">
                <adec:decorative xmlns:adec="http://schemas.microsoft.com/office/drawing/2017/decorative" val="1"/>
              </a:ext>
            </a:extLst>
          </p:cNvPr>
          <p:cNvSpPr/>
          <p:nvPr/>
        </p:nvSpPr>
        <p:spPr>
          <a:xfrm>
            <a:off x="62179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21" name="Number badge">
            <a:extLst>
              <a:ext uri="{C183D7F6-B498-43B3-948B-1728B52AA6E4}">
                <adec:decorative xmlns:adec="http://schemas.microsoft.com/office/drawing/2017/decorative" val="1"/>
              </a:ext>
            </a:extLst>
          </p:cNvPr>
          <p:cNvSpPr/>
          <p:nvPr/>
        </p:nvSpPr>
        <p:spPr>
          <a:xfrm>
            <a:off x="64617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22" name="Text 122"/>
          <p:cNvSpPr/>
          <p:nvPr/>
        </p:nvSpPr>
        <p:spPr>
          <a:xfrm>
            <a:off x="64617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6</a:t>
            </a:r>
            <a:endParaRPr lang="en-US" sz="1467"/>
          </a:p>
        </p:txBody>
      </p:sp>
      <p:sp>
        <p:nvSpPr>
          <p:cNvPr id="123" name="Text 123"/>
          <p:cNvSpPr/>
          <p:nvPr/>
        </p:nvSpPr>
        <p:spPr>
          <a:xfrm>
            <a:off x="69494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When a class chat is made, add everyone in the group before plans are shared.</a:t>
            </a:r>
            <a:endParaRPr lang="en-US" sz="1467"/>
          </a:p>
        </p:txBody>
      </p:sp>
      <p:sp>
        <p:nvSpPr>
          <p:cNvPr id="124" name="Text 124"/>
          <p:cNvSpPr/>
          <p:nvPr/>
        </p:nvSpPr>
        <p:spPr>
          <a:xfrm>
            <a:off x="731520" y="5364480"/>
            <a:ext cx="10728960" cy="219456"/>
          </a:xfrm>
          <a:prstGeom prst="rect">
            <a:avLst/>
          </a:prstGeom>
          <a:noFill/>
          <a:ln/>
        </p:spPr>
        <p:txBody>
          <a:bodyPr wrap="square" lIns="0" tIns="0" rIns="0" bIns="0" rtlCol="0" anchor="ctr"/>
          <a:lstStyle/>
          <a:p>
            <a:r>
              <a:rPr lang="en-US" sz="1200">
                <a:solidFill>
                  <a:srgbClr val="475569"/>
                </a:solidFill>
                <a:latin typeface="Segoe UI" pitchFamily="34" charset="0"/>
                <a:ea typeface="Segoe UI" pitchFamily="34" charset="-122"/>
                <a:cs typeface="Segoe UI" pitchFamily="34" charset="-120"/>
              </a:rPr>
              <a:t>Ask of every card: is it respectful, doable, welcoming — and does it spotlight anyone?</a:t>
            </a:r>
            <a:endParaRPr lang="en-US" sz="1467"/>
          </a:p>
        </p:txBody>
      </p:sp>
      <p:sp>
        <p:nvSpPr>
          <p:cNvPr id="29"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31"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32" name="Text 30"/>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33"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4"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94A3B8"/>
            </a:solidFill>
            <a:prstDash val="solid"/>
          </a:ln>
        </p:spPr>
        <p:txBody>
          <a:bodyPr/>
          <a:lstStyle/>
          <a:p>
            <a:endParaRPr lang="en-US" sz="2400"/>
          </a:p>
        </p:txBody>
      </p:sp>
      <p:sp>
        <p:nvSpPr>
          <p:cNvPr id="35"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94A3B8"/>
            </a:solidFill>
            <a:prstDash val="solid"/>
          </a:ln>
        </p:spPr>
        <p:txBody>
          <a:bodyPr/>
          <a:lstStyle/>
          <a:p>
            <a:endParaRPr lang="en-US" sz="2400"/>
          </a:p>
        </p:txBody>
      </p:sp>
      <p:sp>
        <p:nvSpPr>
          <p:cNvPr id="36" name="Text 34"/>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EXPLORE</a:t>
            </a:r>
            <a:endParaRPr lang="en-US" sz="1400"/>
          </a:p>
        </p:txBody>
      </p:sp>
      <p:sp>
        <p:nvSpPr>
          <p:cNvPr id="37" name="Rhythm chip">
            <a:extLst>
              <a:ext uri="{C183D7F6-B498-43B3-948B-1728B52AA6E4}">
                <adec:decorative xmlns:adec="http://schemas.microsoft.com/office/drawing/2017/decorative" val="1"/>
              </a:ext>
            </a:extLst>
          </p:cNvPr>
          <p:cNvSpPr/>
          <p:nvPr/>
        </p:nvSpPr>
        <p:spPr>
          <a:xfrm>
            <a:off x="6461760" y="5608320"/>
            <a:ext cx="2682240" cy="999744"/>
          </a:xfrm>
          <a:prstGeom prst="roundRect">
            <a:avLst>
              <a:gd name="adj" fmla="val 17073"/>
            </a:avLst>
          </a:prstGeom>
          <a:solidFill>
            <a:srgbClr val="F76C5E"/>
          </a:solidFill>
          <a:ln w="12700">
            <a:solidFill>
              <a:srgbClr val="F76C5E"/>
            </a:solidFill>
            <a:prstDash val="solid"/>
          </a:ln>
        </p:spPr>
        <p:txBody>
          <a:bodyPr/>
          <a:lstStyle/>
          <a:p>
            <a:endParaRPr lang="en-US" sz="2400"/>
          </a:p>
        </p:txBody>
      </p:sp>
      <p:sp>
        <p:nvSpPr>
          <p:cNvPr id="38" name="Move logo">
            <a:extLst>
              <a:ext uri="{C183D7F6-B498-43B3-948B-1728B52AA6E4}">
                <adec:decorative xmlns:adec="http://schemas.microsoft.com/office/drawing/2017/decorative" val="1"/>
              </a:ext>
            </a:extLst>
          </p:cNvPr>
          <p:cNvSpPr/>
          <p:nvPr/>
        </p:nvSpPr>
        <p:spPr>
          <a:xfrm>
            <a:off x="6727058" y="5958962"/>
            <a:ext cx="298460" cy="298460"/>
          </a:xfrm>
          <a:prstGeom prst="ellipse">
            <a:avLst/>
          </a:prstGeom>
          <a:ln w="15240">
            <a:solidFill>
              <a:srgbClr val="FFFFFF"/>
            </a:solidFill>
            <a:prstDash val="solid"/>
          </a:ln>
        </p:spPr>
        <p:txBody>
          <a:bodyPr/>
          <a:lstStyle/>
          <a:p>
            <a:endParaRPr lang="en-US" sz="2400"/>
          </a:p>
        </p:txBody>
      </p:sp>
      <p:sp>
        <p:nvSpPr>
          <p:cNvPr id="39" name="Move logo">
            <a:extLst>
              <a:ext uri="{C183D7F6-B498-43B3-948B-1728B52AA6E4}">
                <adec:decorative xmlns:adec="http://schemas.microsoft.com/office/drawing/2017/decorative" val="1"/>
              </a:ext>
            </a:extLst>
          </p:cNvPr>
          <p:cNvSpPr/>
          <p:nvPr/>
        </p:nvSpPr>
        <p:spPr>
          <a:xfrm>
            <a:off x="6809135" y="6111177"/>
            <a:ext cx="62676" cy="67153"/>
          </a:xfrm>
          <a:prstGeom prst="line">
            <a:avLst/>
          </a:prstGeom>
          <a:ln w="15240">
            <a:solidFill>
              <a:srgbClr val="FFFFFF"/>
            </a:solidFill>
            <a:prstDash val="solid"/>
          </a:ln>
        </p:spPr>
        <p:txBody>
          <a:bodyPr/>
          <a:lstStyle/>
          <a:p>
            <a:endParaRPr lang="en-US" sz="2400"/>
          </a:p>
        </p:txBody>
      </p:sp>
      <p:sp>
        <p:nvSpPr>
          <p:cNvPr id="40" name="Move logo">
            <a:extLst>
              <a:ext uri="{C183D7F6-B498-43B3-948B-1728B52AA6E4}">
                <adec:decorative xmlns:adec="http://schemas.microsoft.com/office/drawing/2017/decorative" val="1"/>
              </a:ext>
            </a:extLst>
          </p:cNvPr>
          <p:cNvSpPr/>
          <p:nvPr/>
        </p:nvSpPr>
        <p:spPr>
          <a:xfrm flipV="1">
            <a:off x="6871811" y="6041039"/>
            <a:ext cx="82076" cy="137292"/>
          </a:xfrm>
          <a:prstGeom prst="line">
            <a:avLst/>
          </a:prstGeom>
          <a:ln w="15240">
            <a:solidFill>
              <a:srgbClr val="FFFFFF"/>
            </a:solidFill>
            <a:prstDash val="solid"/>
          </a:ln>
        </p:spPr>
        <p:txBody>
          <a:bodyPr/>
          <a:lstStyle/>
          <a:p>
            <a:endParaRPr lang="en-US" sz="2400"/>
          </a:p>
        </p:txBody>
      </p:sp>
      <p:sp>
        <p:nvSpPr>
          <p:cNvPr id="41" name="Text 39"/>
          <p:cNvSpPr/>
          <p:nvPr/>
        </p:nvSpPr>
        <p:spPr>
          <a:xfrm>
            <a:off x="716889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PRACTISE</a:t>
            </a:r>
            <a:endParaRPr lang="en-US" sz="1733"/>
          </a:p>
        </p:txBody>
      </p:sp>
      <p:sp>
        <p:nvSpPr>
          <p:cNvPr id="42"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43"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44"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45"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46" name="Text 44"/>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1700817135"/>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op bar">
            <a:extLst>
              <a:ext uri="{C183D7F6-B498-43B3-948B-1728B52AA6E4}">
                <adec:decorative xmlns:adec="http://schemas.microsoft.com/office/drawing/2017/decorative" val="1"/>
              </a:ext>
            </a:extLst>
          </p:cNvPr>
          <p:cNvSpPr/>
          <p:nvPr/>
        </p:nvSpPr>
        <p:spPr>
          <a:xfrm>
            <a:off x="0" y="0"/>
            <a:ext cx="12192000" cy="146304"/>
          </a:xfrm>
          <a:prstGeom prst="rect">
            <a:avLst/>
          </a:prstGeom>
          <a:solidFill>
            <a:srgbClr val="F59E0B"/>
          </a:solidFill>
          <a:ln w="12700">
            <a:solidFill>
              <a:srgbClr val="F59E0B"/>
            </a:solidFill>
            <a:prstDash val="solid"/>
          </a:ln>
        </p:spPr>
        <p:txBody>
          <a:bodyPr/>
          <a:lstStyle/>
          <a:p>
            <a:endParaRPr lang="en-US" sz="2400"/>
          </a:p>
        </p:txBody>
      </p:sp>
      <p:sp>
        <p:nvSpPr>
          <p:cNvPr id="3"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1E293B"/>
          </a:solidFill>
          <a:ln w="12700">
            <a:solidFill>
              <a:srgbClr val="334155"/>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878801" y="634961"/>
            <a:ext cx="315041" cy="315041"/>
          </a:xfrm>
          <a:prstGeom prst="ellipse">
            <a:avLst/>
          </a:prstGeom>
          <a:ln w="15240">
            <a:solidFill>
              <a:srgbClr val="F59E0B"/>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a:off x="960711" y="716871"/>
            <a:ext cx="151220" cy="151220"/>
          </a:xfrm>
          <a:prstGeom prst="ellipse">
            <a:avLst/>
          </a:prstGeom>
          <a:ln w="15240">
            <a:solidFill>
              <a:srgbClr val="F59E0B"/>
            </a:solidFill>
            <a:prstDash val="solid"/>
          </a:ln>
        </p:spPr>
        <p:txBody>
          <a:bodyPr/>
          <a:lstStyle/>
          <a:p>
            <a:endParaRPr lang="en-US" sz="2400"/>
          </a:p>
        </p:txBody>
      </p:sp>
      <p:sp>
        <p:nvSpPr>
          <p:cNvPr id="6" name="Move logo">
            <a:extLst>
              <a:ext uri="{C183D7F6-B498-43B3-948B-1728B52AA6E4}">
                <adec:decorative xmlns:adec="http://schemas.microsoft.com/office/drawing/2017/decorative" val="1"/>
              </a:ext>
            </a:extLst>
          </p:cNvPr>
          <p:cNvSpPr/>
          <p:nvPr/>
        </p:nvSpPr>
        <p:spPr>
          <a:xfrm>
            <a:off x="1015843" y="772003"/>
            <a:ext cx="40956" cy="40956"/>
          </a:xfrm>
          <a:prstGeom prst="ellipse">
            <a:avLst/>
          </a:prstGeom>
          <a:solidFill>
            <a:srgbClr val="F59E0B"/>
          </a:solidFill>
          <a:ln w="15240">
            <a:solidFill>
              <a:srgbClr val="F59E0B"/>
            </a:solidFill>
            <a:prstDash val="solid"/>
          </a:ln>
        </p:spPr>
        <p:txBody>
          <a:bodyPr/>
          <a:lstStyle/>
          <a:p>
            <a:endParaRPr lang="en-US" sz="2400"/>
          </a:p>
        </p:txBody>
      </p:sp>
      <p:sp>
        <p:nvSpPr>
          <p:cNvPr id="7" name="Text 5"/>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59E0B"/>
                </a:solidFill>
                <a:latin typeface="Segoe UI" pitchFamily="34" charset="0"/>
                <a:ea typeface="Segoe UI" pitchFamily="34" charset="-122"/>
                <a:cs typeface="Segoe UI" pitchFamily="34" charset="-120"/>
              </a:rPr>
              <a:t>REFLECT</a:t>
            </a:r>
            <a:r>
              <a:rPr lang="en-US" sz="1667" kern="0" spc="133">
                <a:solidFill>
                  <a:srgbClr val="475569"/>
                </a:solidFill>
                <a:latin typeface="Segoe UI" pitchFamily="34" charset="0"/>
                <a:ea typeface="Segoe UI" pitchFamily="34" charset="-122"/>
                <a:cs typeface="Segoe UI" pitchFamily="34" charset="-120"/>
              </a:rPr>
              <a:t>  ·  </a:t>
            </a:r>
            <a:r>
              <a:rPr lang="en-US" sz="1667" kern="0" spc="133">
                <a:solidFill>
                  <a:srgbClr val="94A3B8"/>
                </a:solidFill>
                <a:latin typeface="Segoe UI" pitchFamily="34" charset="0"/>
                <a:ea typeface="Segoe UI" pitchFamily="34" charset="-122"/>
                <a:cs typeface="Segoe UI" pitchFamily="34" charset="-120"/>
              </a:rPr>
              <a:t>Reflection and action</a:t>
            </a:r>
            <a:endParaRPr lang="en-US" sz="1667"/>
          </a:p>
        </p:txBody>
      </p:sp>
      <p:sp>
        <p:nvSpPr>
          <p:cNvPr id="8" name="Text 6"/>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T3 · WELCOME ACROSS DIFFERENCE · WEEK 9</a:t>
            </a:r>
            <a:endParaRPr lang="en-US" sz="1200"/>
          </a:p>
        </p:txBody>
      </p:sp>
      <p:sp>
        <p:nvSpPr>
          <p:cNvPr id="9" name="Text 0"/>
          <p:cNvSpPr>
            <a:spLocks noGrp="1"/>
          </p:cNvSpPr>
          <p:nvPr>
            <p:ph type="title" idx="100" hasCustomPrompt="1"/>
          </p:nvPr>
        </p:nvSpPr>
        <p:spPr>
          <a:xfrm>
            <a:off x="731520" y="1402080"/>
            <a:ext cx="10728960" cy="1828800"/>
          </a:xfrm>
          <a:prstGeom prst="rect">
            <a:avLst/>
          </a:prstGeom>
          <a:noFill/>
          <a:ln/>
        </p:spPr>
        <p:txBody>
          <a:bodyPr vert="horz" wrap="square" lIns="0" tIns="0" rIns="0" bIns="0" rtlCol="0" anchor="ctr">
            <a:normAutofit/>
          </a:bodyPr>
          <a:lstStyle/>
          <a:p>
            <a:r>
              <a:rPr lang="en-US" sz="3600" b="1">
                <a:solidFill>
                  <a:srgbClr val="FFFFFF"/>
                </a:solidFill>
                <a:latin typeface="Segoe UI" pitchFamily="34" charset="0"/>
                <a:ea typeface="Segoe UI" pitchFamily="34" charset="-122"/>
                <a:cs typeface="Segoe UI" pitchFamily="34" charset="-120"/>
              </a:rPr>
              <a:t>“When … I will … so that …”</a:t>
            </a:r>
            <a:endParaRPr lang="en-US" sz="3600"/>
          </a:p>
        </p:txBody>
      </p:sp>
      <p:sp>
        <p:nvSpPr>
          <p:cNvPr id="10" name="Text 8"/>
          <p:cNvSpPr/>
          <p:nvPr/>
        </p:nvSpPr>
        <p:spPr>
          <a:xfrm>
            <a:off x="731520" y="3352800"/>
            <a:ext cx="10728960" cy="426720"/>
          </a:xfrm>
          <a:prstGeom prst="rect">
            <a:avLst/>
          </a:prstGeom>
          <a:noFill/>
          <a:ln/>
        </p:spPr>
        <p:txBody>
          <a:bodyPr wrap="square" lIns="0" tIns="0" rIns="0" bIns="0" rtlCol="0" anchor="ctr"/>
          <a:lstStyle/>
          <a:p>
            <a:r>
              <a:rPr lang="en-US">
                <a:solidFill>
                  <a:srgbClr val="C7D2E5"/>
                </a:solidFill>
                <a:latin typeface="Segoe UI" pitchFamily="34" charset="0"/>
                <a:ea typeface="Segoe UI" pitchFamily="34" charset="-122"/>
                <a:cs typeface="Segoe UI" pitchFamily="34" charset="-120"/>
              </a:rPr>
              <a:t>Write this one privately — you don't have to share it.</a:t>
            </a:r>
            <a:endParaRPr lang="en-US"/>
          </a:p>
        </p:txBody>
      </p:sp>
      <p:sp>
        <p:nvSpPr>
          <p:cNvPr id="11" name="Takeaway panel">
            <a:extLst>
              <a:ext uri="{C183D7F6-B498-43B3-948B-1728B52AA6E4}">
                <adec:decorative xmlns:adec="http://schemas.microsoft.com/office/drawing/2017/decorative" val="1"/>
              </a:ext>
            </a:extLst>
          </p:cNvPr>
          <p:cNvSpPr/>
          <p:nvPr/>
        </p:nvSpPr>
        <p:spPr>
          <a:xfrm>
            <a:off x="731520" y="4084320"/>
            <a:ext cx="10728960" cy="1280160"/>
          </a:xfrm>
          <a:prstGeom prst="roundRect">
            <a:avLst>
              <a:gd name="adj" fmla="val 13333"/>
            </a:avLst>
          </a:prstGeom>
          <a:solidFill>
            <a:srgbClr val="1E293B"/>
          </a:solidFill>
          <a:ln w="12700">
            <a:solidFill>
              <a:srgbClr val="334155"/>
            </a:solidFill>
            <a:prstDash val="solid"/>
          </a:ln>
        </p:spPr>
        <p:txBody>
          <a:bodyPr/>
          <a:lstStyle/>
          <a:p>
            <a:endParaRPr lang="en-US" sz="2400"/>
          </a:p>
        </p:txBody>
      </p:sp>
      <p:sp>
        <p:nvSpPr>
          <p:cNvPr id="12" name="Text 10"/>
          <p:cNvSpPr/>
          <p:nvPr/>
        </p:nvSpPr>
        <p:spPr>
          <a:xfrm>
            <a:off x="1158240" y="4328160"/>
            <a:ext cx="9875520" cy="316992"/>
          </a:xfrm>
          <a:prstGeom prst="rect">
            <a:avLst/>
          </a:prstGeom>
          <a:noFill/>
          <a:ln/>
        </p:spPr>
        <p:txBody>
          <a:bodyPr wrap="square" lIns="0" tIns="0" rIns="0" bIns="0" rtlCol="0" anchor="ctr"/>
          <a:lstStyle/>
          <a:p>
            <a:r>
              <a:rPr lang="en-US" sz="1333" b="1" kern="0" spc="267">
                <a:solidFill>
                  <a:srgbClr val="F59E0B"/>
                </a:solidFill>
                <a:latin typeface="Segoe UI" pitchFamily="34" charset="0"/>
                <a:ea typeface="Segoe UI" pitchFamily="34" charset="-122"/>
                <a:cs typeface="Segoe UI" pitchFamily="34" charset="-120"/>
              </a:rPr>
              <a:t>TAKEAWAY</a:t>
            </a:r>
            <a:endParaRPr lang="en-US" sz="1333"/>
          </a:p>
        </p:txBody>
      </p:sp>
      <p:sp>
        <p:nvSpPr>
          <p:cNvPr id="13" name="Text 11">
            <a:extLst>
              <a:ext uri="{C183D7F6-B498-43B3-948B-1728B52AA6E4}">
                <adec:decorative xmlns:adec="http://schemas.microsoft.com/office/drawing/2017/decorative" val="0"/>
              </a:ext>
            </a:extLst>
          </p:cNvPr>
          <p:cNvSpPr/>
          <p:nvPr/>
        </p:nvSpPr>
        <p:spPr>
          <a:xfrm>
            <a:off x="1158240" y="4693920"/>
            <a:ext cx="9875520" cy="548640"/>
          </a:xfrm>
          <a:prstGeom prst="rect">
            <a:avLst/>
          </a:prstGeom>
          <a:noFill/>
          <a:ln/>
        </p:spPr>
        <p:txBody>
          <a:bodyPr wrap="square" lIns="0" tIns="0" rIns="0" bIns="0" rtlCol="0" anchor="ctr"/>
          <a:lstStyle/>
          <a:p>
            <a:r>
              <a:rPr lang="en-US" sz="2000" b="1">
                <a:solidFill>
                  <a:srgbClr val="FFFFFF"/>
                </a:solidFill>
                <a:latin typeface="Segoe UI" pitchFamily="34" charset="0"/>
                <a:ea typeface="Segoe UI" pitchFamily="34" charset="-122"/>
                <a:cs typeface="Segoe UI" pitchFamily="34" charset="-120"/>
              </a:rPr>
              <a:t>The best welcome is curious, respectful and small enough to keep.</a:t>
            </a:r>
            <a:endParaRPr lang="en-US" sz="2000"/>
          </a:p>
        </p:txBody>
      </p:sp>
      <p:sp>
        <p:nvSpPr>
          <p:cNvPr id="14"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64748B"/>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64748B"/>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CONNECT</a:t>
            </a:r>
            <a:endParaRPr lang="en-US" sz="1400"/>
          </a:p>
        </p:txBody>
      </p:sp>
      <p:sp>
        <p:nvSpPr>
          <p:cNvPr id="18"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64748B"/>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64748B"/>
            </a:solidFill>
            <a:prstDash val="solid"/>
          </a:ln>
        </p:spPr>
        <p:txBody>
          <a:bodyPr/>
          <a:lstStyle/>
          <a:p>
            <a:endParaRPr lang="en-US" sz="2400"/>
          </a:p>
        </p:txBody>
      </p:sp>
      <p:sp>
        <p:nvSpPr>
          <p:cNvPr id="21" name="Text 19"/>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EXPLORE</a:t>
            </a:r>
            <a:endParaRPr lang="en-US" sz="1400"/>
          </a:p>
        </p:txBody>
      </p:sp>
      <p:sp>
        <p:nvSpPr>
          <p:cNvPr id="22"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64748B"/>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64748B"/>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64748B"/>
            </a:solidFill>
            <a:prstDash val="solid"/>
          </a:ln>
        </p:spPr>
        <p:txBody>
          <a:bodyPr/>
          <a:lstStyle/>
          <a:p>
            <a:endParaRPr lang="en-US" sz="2400"/>
          </a:p>
        </p:txBody>
      </p:sp>
      <p:sp>
        <p:nvSpPr>
          <p:cNvPr id="26" name="Text 24">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PRACTISE</a:t>
            </a:r>
            <a:endParaRPr lang="en-US" sz="1400"/>
          </a:p>
        </p:txBody>
      </p:sp>
      <p:sp>
        <p:nvSpPr>
          <p:cNvPr id="27" name="Rhythm chip">
            <a:extLst>
              <a:ext uri="{C183D7F6-B498-43B3-948B-1728B52AA6E4}">
                <adec:decorative xmlns:adec="http://schemas.microsoft.com/office/drawing/2017/decorative" val="1"/>
              </a:ext>
            </a:extLst>
          </p:cNvPr>
          <p:cNvSpPr/>
          <p:nvPr/>
        </p:nvSpPr>
        <p:spPr>
          <a:xfrm>
            <a:off x="9326880" y="5608320"/>
            <a:ext cx="2682240" cy="999744"/>
          </a:xfrm>
          <a:prstGeom prst="roundRect">
            <a:avLst>
              <a:gd name="adj" fmla="val 17073"/>
            </a:avLst>
          </a:prstGeom>
          <a:solidFill>
            <a:srgbClr val="F59E0B"/>
          </a:solidFill>
          <a:ln w="12700">
            <a:solidFill>
              <a:srgbClr val="F59E0B"/>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583889" y="5950673"/>
            <a:ext cx="315041" cy="315041"/>
          </a:xfrm>
          <a:prstGeom prst="ellipse">
            <a:avLst/>
          </a:prstGeom>
          <a:ln w="15240">
            <a:solidFill>
              <a:srgbClr val="FFFFFF"/>
            </a:solidFill>
            <a:prstDash val="solid"/>
          </a:ln>
        </p:spPr>
        <p:txBody>
          <a:bodyPr/>
          <a:lstStyle/>
          <a:p>
            <a:endParaRPr lang="en-US" sz="2400"/>
          </a:p>
        </p:txBody>
      </p:sp>
      <p:sp>
        <p:nvSpPr>
          <p:cNvPr id="29" name="Move logo">
            <a:extLst>
              <a:ext uri="{C183D7F6-B498-43B3-948B-1728B52AA6E4}">
                <adec:decorative xmlns:adec="http://schemas.microsoft.com/office/drawing/2017/decorative" val="1"/>
              </a:ext>
            </a:extLst>
          </p:cNvPr>
          <p:cNvSpPr/>
          <p:nvPr/>
        </p:nvSpPr>
        <p:spPr>
          <a:xfrm>
            <a:off x="9665799" y="6032583"/>
            <a:ext cx="151220" cy="151220"/>
          </a:xfrm>
          <a:prstGeom prst="ellipse">
            <a:avLst/>
          </a:prstGeom>
          <a:ln w="15240">
            <a:solidFill>
              <a:srgbClr val="FFFFF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20931" y="6087715"/>
            <a:ext cx="40956" cy="40956"/>
          </a:xfrm>
          <a:prstGeom prst="ellipse">
            <a:avLst/>
          </a:prstGeom>
          <a:solidFill>
            <a:srgbClr val="FFFFFF"/>
          </a:solidFill>
          <a:ln w="15240">
            <a:solidFill>
              <a:srgbClr val="FFFFFF"/>
            </a:solidFill>
            <a:prstDash val="solid"/>
          </a:ln>
        </p:spPr>
        <p:txBody>
          <a:bodyPr/>
          <a:lstStyle/>
          <a:p>
            <a:endParaRPr lang="en-US" sz="2400"/>
          </a:p>
        </p:txBody>
      </p:sp>
      <p:sp>
        <p:nvSpPr>
          <p:cNvPr id="31" name="Text 29">
            <a:extLst>
              <a:ext uri="{C183D7F6-B498-43B3-948B-1728B52AA6E4}">
                <adec:decorative xmlns:adec="http://schemas.microsoft.com/office/drawing/2017/decorative" val="0"/>
              </a:ext>
            </a:extLst>
          </p:cNvPr>
          <p:cNvSpPr/>
          <p:nvPr/>
        </p:nvSpPr>
        <p:spPr>
          <a:xfrm>
            <a:off x="1003401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REFLECT</a:t>
            </a:r>
            <a:endParaRPr lang="en-US" sz="1733"/>
          </a:p>
        </p:txBody>
      </p:sp>
    </p:spTree>
    <p:extLst>
      <p:ext uri="{BB962C8B-B14F-4D97-AF65-F5344CB8AC3E}">
        <p14:creationId xmlns:p14="http://schemas.microsoft.com/office/powerpoint/2010/main" val="3874919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684D170B-EDE2-DD46-87C9-6306CA7C69ED}" vid="{C78AA4A2-DEBB-534F-A1C1-635B8E56AF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2720</TotalTime>
  <Words>91547</Words>
  <Application>Microsoft Macintosh PowerPoint</Application>
  <PresentationFormat>Widescreen</PresentationFormat>
  <Paragraphs>8528</Paragraphs>
  <Slides>214</Slides>
  <Notes>206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214</vt:i4>
      </vt:variant>
    </vt:vector>
  </HeadingPairs>
  <TitlesOfParts>
    <vt:vector size="220" baseType="lpstr">
      <vt:lpstr>Aptos</vt:lpstr>
      <vt:lpstr>Aptos Display</vt:lpstr>
      <vt:lpstr>Arial</vt:lpstr>
      <vt:lpstr>Segoe UI</vt:lpstr>
      <vt:lpstr>Segoe UI Semibold</vt:lpstr>
      <vt:lpstr>Office Theme</vt:lpstr>
      <vt:lpstr>Year 6 - Term 1 at a glance</vt:lpstr>
      <vt:lpstr>Year 6 · Term 2 at a glance</vt:lpstr>
      <vt:lpstr>Year 6 · Term 3 at a glance</vt:lpstr>
      <vt:lpstr>Year 6 · Term 4 at a glance</vt:lpstr>
      <vt:lpstr>The four-move rhythm</vt:lpstr>
      <vt:lpstr>The Flourish framework</vt:lpstr>
      <vt:lpstr>Term 1 · The ten lessons</vt:lpstr>
      <vt:lpstr>Flourish begins</vt:lpstr>
      <vt:lpstr>What helps a group become safe enough for people to learn, practise and grow?</vt:lpstr>
      <vt:lpstr>Psalm 139:13–14</vt:lpstr>
      <vt:lpstr>Image of God</vt:lpstr>
      <vt:lpstr>Which norms help us flourish?</vt:lpstr>
      <vt:lpstr>“One action I can take to make this group safer for learning is …”</vt:lpstr>
      <vt:lpstr>Strengths are gifts</vt:lpstr>
      <vt:lpstr>What counts as a strength if nobody gives out an award for it?</vt:lpstr>
      <vt:lpstr>Romans 12:4–8</vt:lpstr>
      <vt:lpstr>What can we actually see Morgan do?</vt:lpstr>
      <vt:lpstr>“This week this strength could serve …”</vt:lpstr>
      <vt:lpstr>Name the feeling</vt:lpstr>
      <vt:lpstr>Which version gives the best clue about what might help?</vt:lpstr>
      <vt:lpstr>Psalm 42:5</vt:lpstr>
      <vt:lpstr>Which sentences give a useful clue about what would help?</vt:lpstr>
      <vt:lpstr>“A more precise word than fine is … and that word gives the clue …”</vt:lpstr>
      <vt:lpstr>Body clues</vt:lpstr>
      <vt:lpstr>Which hand gives an earlier warning that stress may be rising?</vt:lpstr>
      <vt:lpstr>1 Kings 19:5–6</vt:lpstr>
      <vt:lpstr>Where does each body clue belong: early, building or strong?</vt:lpstr>
      <vt:lpstr>“One body clue I could notice earlier is …”</vt:lpstr>
      <vt:lpstr>The Shalom compass</vt:lpstr>
      <vt:lpstr>A group leaves one member out and wastes the materials. Which relationships does that damage?</vt:lpstr>
      <vt:lpstr>Mark 12:30–31</vt:lpstr>
      <vt:lpstr>Which actions would truly restore shalom in this group?</vt:lpstr>
      <vt:lpstr>“Shalom is strengthened when … because it repairs the relationship with …”</vt:lpstr>
      <vt:lpstr>The power of ‘not yet’</vt:lpstr>
      <vt:lpstr>“I can’t do fractions.” Now add: yet. What has changed — and what has not?</vt:lpstr>
      <vt:lpstr>Philippians 1:6</vt:lpstr>
      <vt:lpstr>Which of these sentences would actually help someone improve?</vt:lpstr>
      <vt:lpstr>“I am not yet … and my next step is …”</vt:lpstr>
      <vt:lpstr>Belonging, not fitting in</vt:lpstr>
      <vt:lpstr>One door says “You can enter and grow.” The other says “Change who you are so we approve.” Which is belonging?</vt:lpstr>
      <vt:lpstr>Romans 12:5</vt:lpstr>
      <vt:lpstr>Belonging or fitting in?</vt:lpstr>
      <vt:lpstr>“Belonging lets a person … fitting in pressures a person to …”</vt:lpstr>
      <vt:lpstr>Notice the overlooked</vt:lpstr>
      <vt:lpstr>What makes a space technically open but socially hard to enter?</vt:lpstr>
      <vt:lpstr>Luke 19:5</vt:lpstr>
      <vt:lpstr>Which of these actually open a way in?</vt:lpstr>
      <vt:lpstr>“One inclusion move I will make at school this week is …”</vt:lpstr>
      <vt:lpstr>Created to contribute</vt:lpstr>
      <vt:lpstr>What important class work is easy to notice only when nobody does it?</vt:lpstr>
      <vt:lpstr>Ephesians 2:10</vt:lpstr>
      <vt:lpstr>Which of these class jobs are ready to use?</vt:lpstr>
      <vt:lpstr>“When … I will … so that …”</vt:lpstr>
      <vt:lpstr>My support team</vt:lpstr>
      <vt:lpstr>Who would you go to first – and who is your back-up?</vt:lpstr>
      <vt:lpstr>Ecclesiastes 4:9–10</vt:lpstr>
      <vt:lpstr>What should Pat say, and who should they go to?</vt:lpstr>
      <vt:lpstr>“If my first person is unavailable, I can …”</vt:lpstr>
      <vt:lpstr>Term 2 · The ten lessons</vt:lpstr>
      <vt:lpstr>The brain alarm</vt:lpstr>
      <vt:lpstr>Why does your body sometimes react before your thinking has caught up?</vt:lpstr>
      <vt:lpstr>Psalm 56:3–4</vt:lpstr>
      <vt:lpstr>The brain alarm</vt:lpstr>
      <vt:lpstr>Which norms help us flourish?</vt:lpstr>
      <vt:lpstr>“One action I can take to make this group safer for learning is …”</vt:lpstr>
      <vt:lpstr>Pause, breathe, choose</vt:lpstr>
      <vt:lpstr>What happens in the gap between feeling it and doing something?</vt:lpstr>
      <vt:lpstr>James 1:19–20</vt:lpstr>
      <vt:lpstr>What can we actually see Rowan do?</vt:lpstr>
      <vt:lpstr>“Next time I feel that heat, I will …”</vt:lpstr>
      <vt:lpstr>What can I control?</vt:lpstr>
      <vt:lpstr>Which worries are yours to carry, and which are not?</vt:lpstr>
      <vt:lpstr>Philippians 4:6</vt:lpstr>
      <vt:lpstr>Which of these can you control, influence, or let go?</vt:lpstr>
      <vt:lpstr>“One thing I can control this week is … and one thing I will let go is …”</vt:lpstr>
      <vt:lpstr>Helpful self-talk</vt:lpstr>
      <vt:lpstr>Which sentence is truthful and still useful after a mistake?</vt:lpstr>
      <vt:lpstr>Philippians 4:8</vt:lpstr>
      <vt:lpstr>Where does each body clue belong: early, building or strong?</vt:lpstr>
      <vt:lpstr>“One body clue I could notice earlier is …”</vt:lpstr>
      <vt:lpstr>Rest is a gift</vt:lpstr>
      <vt:lpstr>Someone says yes to everything and runs out of energy. What is that costing them?</vt:lpstr>
      <vt:lpstr>Mark 6:31</vt:lpstr>
      <vt:lpstr>Which choices would truly help Priya rest and recover?</vt:lpstr>
      <vt:lpstr>“I rest well when … because it protects my energy for …”</vt:lpstr>
      <vt:lpstr>Mistakes and repair</vt:lpstr>
      <vt:lpstr>“It was an accident.” True — and it is still broken. So what has to happen next?</vt:lpstr>
      <vt:lpstr>Philippians 1:6</vt:lpstr>
      <vt:lpstr>Which of these sentences would actually help someone improve?</vt:lpstr>
      <vt:lpstr>“I am not yet … and my next step is …”</vt:lpstr>
      <vt:lpstr>One more step</vt:lpstr>
      <vt:lpstr>A task feels far too big to start. What is the smallest useful thing you could do about it in the next five minutes?</vt:lpstr>
      <vt:lpstr>Romans 12:5</vt:lpstr>
      <vt:lpstr>Belonging or fitting in?</vt:lpstr>
      <vt:lpstr>“Belonging lets a person … fitting in pressures a person to …”</vt:lpstr>
      <vt:lpstr>My coping toolbox</vt:lpstr>
      <vt:lpstr>What does worry do to your body before it reaches your thoughts?</vt:lpstr>
      <vt:lpstr>Psalm 94:19</vt:lpstr>
      <vt:lpstr>Which of these actually open a way in?</vt:lpstr>
      <vt:lpstr>“One inclusion move I will make at school this week is …”</vt:lpstr>
      <vt:lpstr>When tools aren’t enough</vt:lpstr>
      <vt:lpstr>When a calming tool stops working, what might that be telling you?</vt:lpstr>
      <vt:lpstr>Psalm 34:18</vt:lpstr>
      <vt:lpstr>Which of these needs a trusted adult?</vt:lpstr>
      <vt:lpstr>“If … keeps going, I will tell …”</vt:lpstr>
      <vt:lpstr>My support team</vt:lpstr>
      <vt:lpstr>Who would you go to first – and who is your back-up?</vt:lpstr>
      <vt:lpstr>Ecclesiastes 4:9–10</vt:lpstr>
      <vt:lpstr>What should Pat say, and who should they go to?</vt:lpstr>
      <vt:lpstr>“If my first person is unavailable, I can …”</vt:lpstr>
      <vt:lpstr>Term 3 · The ten lessons</vt:lpstr>
      <vt:lpstr>A trustworthy friend</vt:lpstr>
      <vt:lpstr>What does someone do, again and again, that makes them a trustworthy friend?</vt:lpstr>
      <vt:lpstr>Colossians 3:12–13</vt:lpstr>
      <vt:lpstr>Image of God</vt:lpstr>
      <vt:lpstr>Which actions build trust?</vt:lpstr>
      <vt:lpstr>“One action I can take this week to be a more trustworthy friend is …”</vt:lpstr>
      <vt:lpstr>Walk in their shoes</vt:lpstr>
      <vt:lpstr>How can one short message mean two completely different things?</vt:lpstr>
      <vt:lpstr>Philippians 2:3–4</vt:lpstr>
      <vt:lpstr>What can we actually see in the chat?</vt:lpstr>
      <vt:lpstr>“Before I decide what they meant, I will …”</vt:lpstr>
      <vt:lpstr>Listening that helps</vt:lpstr>
      <vt:lpstr>Which reply shows the friend was really listening?</vt:lpstr>
      <vt:lpstr>James 1:19</vt:lpstr>
      <vt:lpstr>Which replies show listening, and which shut the talking down?</vt:lpstr>
      <vt:lpstr>“One way I can listen better is … and it would help because …”</vt:lpstr>
      <vt:lpstr>Speak clearly and kindly</vt:lpstr>
      <vt:lpstr>Which message is easier to hear without wanting to argue back?</vt:lpstr>
      <vt:lpstr>Ephesians 4:29</vt:lpstr>
      <vt:lpstr>Where does each line belong: the fact, the feeling or the ask?</vt:lpstr>
      <vt:lpstr>“One thing I could say without blame is …”</vt:lpstr>
      <vt:lpstr>Fair is not always equal</vt:lpstr>
      <vt:lpstr>Everyone in a group chat gets exactly the same message, but one person cannot use it. Is that fair?</vt:lpstr>
      <vt:lpstr>1 Corinthians 12:22–25</vt:lpstr>
      <vt:lpstr>Which changes would truly protect dignity in this group?</vt:lpstr>
      <vt:lpstr>“Fair is not always equal when … because dignity means …”</vt:lpstr>
      <vt:lpstr>Repair a disagreement</vt:lpstr>
      <vt:lpstr>“It was only a joke.” Now pause. What did the other person actually feel?</vt:lpstr>
      <vt:lpstr>Matthew 5:23–24</vt:lpstr>
      <vt:lpstr>Which of these sentences would actually help repair things?</vt:lpstr>
      <vt:lpstr>“I will own … and my next move is …”</vt:lpstr>
      <vt:lpstr>Bystander to upstander</vt:lpstr>
      <vt:lpstr>A group chat turns cruel about a classmate. Direct, distract, delegate or delay – which move helps and keeps you safe?</vt:lpstr>
      <vt:lpstr>Proverbs 31:8</vt:lpstr>
      <vt:lpstr>Which upstander move?</vt:lpstr>
      <vt:lpstr>“A bystander stays silent … an upstander chooses to …”</vt:lpstr>
      <vt:lpstr>Kind and safe online</vt:lpstr>
      <vt:lpstr>What makes a message feel harmless to send but hard to take back?</vt:lpstr>
      <vt:lpstr>Ephesians 4:29</vt:lpstr>
      <vt:lpstr>Which of these actually keep people safe?</vt:lpstr>
      <vt:lpstr>“One kind and safe online move I will make this week is …”</vt:lpstr>
      <vt:lpstr>Welcome across difference</vt:lpstr>
      <vt:lpstr>What can make someone feel like a guest in a room they belong in?</vt:lpstr>
      <vt:lpstr>Leviticus 19:34</vt:lpstr>
      <vt:lpstr>Which of these welcome moves are ready to use?</vt:lpstr>
      <vt:lpstr>“When … I will … so that …”</vt:lpstr>
      <vt:lpstr>Boundaries and permission</vt:lpstr>
      <vt:lpstr>What does it sound like when someone really asks first?</vt:lpstr>
      <vt:lpstr>Philippians 2:3–4</vt:lpstr>
      <vt:lpstr>What should Ali say, and what should Ali do next?</vt:lpstr>
      <vt:lpstr>“If someone changes their mind, I will …”</vt:lpstr>
      <vt:lpstr>Term 4 · The ten lessons</vt:lpstr>
      <vt:lpstr>Build a workable routine</vt:lpstr>
      <vt:lpstr>What makes a routine one you actually keep, and not just one that looks good on paper?</vt:lpstr>
      <vt:lpstr>Proverbs 21:5</vt:lpstr>
      <vt:lpstr>Get ready on purpose</vt:lpstr>
      <vt:lpstr>Which routine steps actually work?</vt:lpstr>
      <vt:lpstr>“One step I can take this week to make my school mornings work is …”</vt:lpstr>
      <vt:lpstr>Ready the night before</vt:lpstr>
      <vt:lpstr>What makes a morning feel calm before it has even started?</vt:lpstr>
      <vt:lpstr>Proverbs 21:5</vt:lpstr>
      <vt:lpstr>What can we actually do the night before?</vt:lpstr>
      <vt:lpstr>“Tonight my two minutes will be …”</vt:lpstr>
      <vt:lpstr>Sleep, move, fuel</vt:lpstr>
      <vt:lpstr>Sleep, movement, food: which one changes your school day the most?</vt:lpstr>
      <vt:lpstr>1 Corinthians 6:19–20</vt:lpstr>
      <vt:lpstr>Which sentences give a useful clue about what would actually help?</vt:lpstr>
      <vt:lpstr>“One small habit I will keep this week is … and I will know it helped when …”</vt:lpstr>
      <vt:lpstr>Needs, wants and choices</vt:lpstr>
      <vt:lpstr>Nia has £10 saved. What should she pay for first, and why?</vt:lpstr>
      <vt:lpstr>1 Timothy 6:6–8</vt:lpstr>
      <vt:lpstr>Where does each item belong: need, want or in between?</vt:lpstr>
      <vt:lpstr>“One thing I will check before I spend is …”</vt:lpstr>
      <vt:lpstr>Care for shared places</vt:lpstr>
      <vt:lpstr>A shared place is left messy for whoever comes next. What does that cost them?</vt:lpstr>
      <vt:lpstr>Genesis 2:15</vt:lpstr>
      <vt:lpstr>Which actions would really care for this shared place?</vt:lpstr>
      <vt:lpstr>“My one stewardship action is … and it will still help the next class because …”</vt:lpstr>
      <vt:lpstr>Emergency: get help</vt:lpstr>
      <vt:lpstr>Someone is hurt and no adult is nearby. How do you know it is a 000 emergency — and what do you say first?</vt:lpstr>
      <vt:lpstr>Psalm 46:1</vt:lpstr>
      <vt:lpstr>Which of these needs a 000 call right now?</vt:lpstr>
      <vt:lpstr>“If I saw an emergency, my first three steps would be …”</vt:lpstr>
      <vt:lpstr>Stop, think, try, review</vt:lpstr>
      <vt:lpstr>Something goes wrong and no adult is standing next to you. What is your very first move – and what does it cost you to skip it?</vt:lpstr>
      <vt:lpstr>James 1:5</vt:lpstr>
      <vt:lpstr>Which step is this?</vt:lpstr>
      <vt:lpstr>“The step I skip most is … so next time I will …”</vt:lpstr>
      <vt:lpstr>Courage for transition</vt:lpstr>
      <vt:lpstr>What makes a new place feel harder than it actually is?</vt:lpstr>
      <vt:lpstr>Joshua 1:9</vt:lpstr>
      <vt:lpstr>Which of these are real first steps?</vt:lpstr>
      <vt:lpstr>“One support I will use and one first step I will take is …”</vt:lpstr>
      <vt:lpstr>Home responsibilities</vt:lpstr>
      <vt:lpstr>Which jobs at home only happen when somebody remembers to remind you?</vt:lpstr>
      <vt:lpstr>Colossians 3:23</vt:lpstr>
      <vt:lpstr>Which of these home jobs are ready to use?</vt:lpstr>
      <vt:lpstr>“When … I will … so that …”</vt:lpstr>
      <vt:lpstr>Remember and give thanks</vt:lpstr>
      <vt:lpstr>What can you do now that you could not do at the start of this year?</vt:lpstr>
      <vt:lpstr>1 Thessalonians 5:16–18</vt:lpstr>
      <vt:lpstr>What could Ari say, and who has earned it?</vt:lpstr>
      <vt:lpstr>“I’m thankful for … and next year I hope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 Dinale</dc:creator>
  <cp:lastModifiedBy>Josh Dinale</cp:lastModifiedBy>
  <cp:revision>2</cp:revision>
  <dcterms:created xsi:type="dcterms:W3CDTF">2026-09-05T08:55:02Z</dcterms:created>
  <dcterms:modified xsi:type="dcterms:W3CDTF">2026-09-29T00:45:57Z</dcterms:modified>
</cp:coreProperties>
</file>