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19"/>
    <p:sldId id="257" r:id="rId120"/>
    <p:sldId id="258" r:id="rId121"/>
    <p:sldId id="259" r:id="rId122"/>
    <p:sldId id="260" r:id="rId1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119" Type="http://schemas.openxmlformats.org/officeDocument/2006/relationships/slide" Target="slides/slide118.xml"/><Relationship Id="rId120" Type="http://schemas.openxmlformats.org/officeDocument/2006/relationships/slide" Target="slides/slide119.xml"/><Relationship Id="rId218" Type="http://schemas.openxmlformats.org/officeDocument/2006/relationships/viewProps" Target="viewProps.xml"/><Relationship Id="rId121" Type="http://schemas.openxmlformats.org/officeDocument/2006/relationships/slide" Target="slides/slide120.xml"/><Relationship Id="rId219" Type="http://schemas.openxmlformats.org/officeDocument/2006/relationships/theme" Target="theme/theme1.xml"/><Relationship Id="rId220" Type="http://schemas.openxmlformats.org/officeDocument/2006/relationships/tableStyles" Target="tableStyles.xml"/><Relationship Id="rId122" Type="http://schemas.openxmlformats.org/officeDocument/2006/relationships/slide" Target="slides/slide121.xml"/><Relationship Id="rId123" Type="http://schemas.openxmlformats.org/officeDocument/2006/relationships/slide" Target="slides/slide122.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WEEK 2 · WALK IN THEIR SHOES</a:t>
            </a:r>
          </a:p>
          <a:p>
            <a:endParaRPr lang="en-AU"/>
          </a:p>
          <a:p>
            <a:r>
              <a:rPr lang="en-AU" b="1"/>
              <a:t>LEARNING INTENTION</a:t>
            </a:r>
          </a:p>
          <a:p>
            <a:r>
              <a:rPr lang="en-AU"/>
              <a:t>•  We are learning to find a second possible viewpoint before deciding what someone meant.</a:t>
            </a:r>
          </a:p>
          <a:p>
            <a:endParaRPr lang="en-AU"/>
          </a:p>
          <a:p>
            <a:r>
              <a:rPr lang="en-AU" b="1"/>
              <a:t>SUCCESS CHECK</a:t>
            </a:r>
          </a:p>
          <a:p>
            <a:r>
              <a:rPr lang="en-AU"/>
              <a:t>•  I can give a second possible viewpoint in the fictional case and one respectful way to check it.</a:t>
            </a:r>
          </a:p>
          <a:p>
            <a:endParaRPr lang="en-AU"/>
          </a:p>
          <a:p>
            <a:r>
              <a:rPr lang="en-AU" b="1"/>
              <a:t>NIV CONNECTION</a:t>
            </a:r>
          </a:p>
          <a:p>
            <a:r>
              <a:rPr lang="en-AU"/>
              <a:t>•  Philippians 2:3–4 – value others and look to their interests.</a:t>
            </a:r>
          </a:p>
          <a:p>
            <a:endParaRPr lang="en-AU"/>
          </a:p>
          <a:p>
            <a:r>
              <a:rPr lang="en-AU" b="1"/>
              <a:t>CHRISTIAN FORMATION</a:t>
            </a:r>
          </a:p>
          <a:p>
            <a:r>
              <a:rPr lang="en-AU"/>
              <a:t>•  Creation: every person is made in God’s image and sees from one place only. Redemption frees us from assuming the worst about a neighbour. Protestant teaching on loving the neighbour includes putting the kindest reasonable reading on what someone says.</a:t>
            </a:r>
          </a:p>
          <a:p>
            <a:r>
              <a:rPr lang="en-AU"/>
              <a:t>•  CSA alignment: Formation / Becoming; Relationships / Connecting.</a:t>
            </a:r>
          </a:p>
          <a:p>
            <a:endParaRPr lang="en-AU"/>
          </a:p>
          <a:p>
            <a:r>
              <a:rPr lang="en-AU" b="1"/>
              <a:t>RETRIEVAL BRIDGE</a:t>
            </a:r>
          </a:p>
          <a:p>
            <a:r>
              <a:rPr lang="en-AU"/>
              <a:t>•  </a:t>
            </a:r>
            <a:r>
              <a:rPr lang="en-AU" b="1"/>
              <a:t>Ask: </a:t>
            </a:r>
            <a:r>
              <a:rPr lang="en-AU"/>
              <a:t>“Which Flourish norm lets a person participate without talking about themselves?” Expected: private, pass or fictional.</a:t>
            </a:r>
          </a:p>
          <a:p>
            <a:endParaRPr lang="en-AU"/>
          </a:p>
          <a:p>
            <a:r>
              <a:rPr lang="en-AU" b="1"/>
              <a:t>PREPARE IN UNDER 5 MINUTES</a:t>
            </a:r>
          </a:p>
          <a:p>
            <a:r>
              <a:rPr lang="en-AU"/>
              <a:t>•  Draw a two-column board chart: WHAT WE SAW | POSSIBLE VIEWPOINTS. Have paper ready for a private check-in note.</a:t>
            </a:r>
          </a:p>
          <a:p>
            <a:endParaRPr lang="en-AU"/>
          </a:p>
          <a:p>
            <a:r>
              <a:rPr lang="en-AU" b="1"/>
              <a:t>SAFEGUARDING</a:t>
            </a:r>
          </a:p>
          <a:p>
            <a:r>
              <a:rPr lang="en-AU"/>
              <a:t>•  </a:t>
            </a:r>
            <a:r>
              <a:rPr lang="en-AU" b="1"/>
              <a:t>No forced disclosure. </a:t>
            </a:r>
            <a:r>
              <a:rPr lang="en-AU"/>
              <a:t>Students may pass, write privately or use a fictional example. Watch for talk about real classmates or real chats and redirect to the story.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Offer the viewpoint sentence stems as cards so students can choose rather than generate. Provide extra processing time. Never require eye contact, public role-play, prayer aloud or disclosure of personal distress.</a:t>
            </a:r>
          </a:p>
          <a:p>
            <a:endParaRPr lang="en-AU"/>
          </a:p>
          <a:p>
            <a:r>
              <a:rPr lang="en-AU" b="1"/>
              <a:t>OFFLINE FALLBACK</a:t>
            </a:r>
          </a:p>
          <a:p>
            <a:r>
              <a:rPr lang="en-AU"/>
              <a:t>•  Board chart plus printed viewpoint stem cards and the scenario read aloud; no screen required.</a:t>
            </a:r>
          </a:p>
          <a:p>
            <a:endParaRPr lang="en-AU"/>
          </a:p>
          <a:p>
            <a:r>
              <a:rPr lang="en-AU" b="1"/>
              <a:t>PARTICIPATION</a:t>
            </a:r>
          </a:p>
          <a:p>
            <a:r>
              <a:rPr lang="en-AU"/>
              <a:t>•  </a:t>
            </a:r>
            <a:r>
              <a:rPr lang="en-AU" b="1"/>
              <a:t>Students may pass, write privately or use a fictional example. </a:t>
            </a:r>
            <a:r>
              <a:rPr lang="en-AU"/>
              <a:t>No forced disclosure. Do not ask students to discuss their own group chats; the fictional case carries the thinking.</a:t>
            </a:r>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PRIYA AND THE GROUP CHAT</a:t>
            </a:r>
          </a:p>
          <a:p>
            <a:r>
              <a:rPr lang="en-AU"/>
              <a:t>Read this aloud so students respond to the person in the story, not to their own lives. Nobody needs to share anything personal.</a:t>
            </a:r>
          </a:p>
          <a:p>
            <a:r>
              <a:rPr lang="en-AU"/>
              <a:t>Priya posts a photo of her science model in the class group chat and one friend replies with a single word, “Interesting.” Priya reads it as a put-down and almost leaves the chat. Dan typed it in a hurry on the bus and meant it as real praise. Neither of them can see the other’s face or hear their tone.</a:t>
            </a:r>
          </a:p>
          <a:p>
            <a:r>
              <a:rPr lang="en-AU" b="1"/>
              <a:t>Questions for reflection</a:t>
            </a:r>
          </a:p>
          <a:p>
            <a:r>
              <a:rPr lang="en-AU"/>
              <a:t>•  What actually happened in the chat – and what are we adding as a guess?</a:t>
            </a:r>
          </a:p>
          <a:p>
            <a:r>
              <a:rPr lang="en-AU"/>
              <a:t>•  Which second reading of that reply is also possible?</a:t>
            </a:r>
          </a:p>
          <a:p>
            <a:r>
              <a:rPr lang="en-AU"/>
              <a:t>•  Does checking a viewpoint stop mattering if it feels awkward?</a:t>
            </a:r>
          </a:p>
          <a:p>
            <a:r>
              <a:rPr lang="en-AU" b="1"/>
              <a:t>CONNECT</a:t>
            </a:r>
          </a:p>
          <a:p>
            <a:r>
              <a:rPr lang="en-AU"/>
              <a:t>•  </a:t>
            </a:r>
            <a:r>
              <a:rPr lang="en-AU" b="1"/>
              <a:t>Read it aloud: </a:t>
            </a:r>
            <a:r>
              <a:rPr lang="en-AU"/>
              <a:t>“How can one short message mean two completely different things?”</a:t>
            </a:r>
          </a:p>
          <a:p>
            <a:endParaRPr lang="en-AU"/>
          </a:p>
          <a:p>
            <a:r>
              <a:rPr lang="en-AU" b="1"/>
              <a:t>TEACHING SCRIPT</a:t>
            </a:r>
          </a:p>
          <a:p>
            <a:r>
              <a:rPr lang="en-AU"/>
              <a:t>•  </a:t>
            </a:r>
            <a:r>
              <a:rPr lang="en-AU" b="1"/>
              <a:t>Name a two-way message: </a:t>
            </a:r>
            <a:r>
              <a:rPr lang="en-AU"/>
              <a:t>“A one-word reply can land as praise or as a put-down, and the sender may not know which one arrived.”</a:t>
            </a:r>
          </a:p>
          <a:p>
            <a:r>
              <a:rPr lang="en-AU"/>
              <a:t>•  Say: “Today we are learning to find a second possible viewpoint before we decide what someone meant.”</a:t>
            </a:r>
          </a:p>
          <a:p>
            <a:endParaRPr lang="en-AU"/>
          </a:p>
          <a:p>
            <a:r>
              <a:rPr lang="en-AU" b="1"/>
              <a:t>TEACHING SCRIPT</a:t>
            </a:r>
          </a:p>
          <a:p>
            <a:r>
              <a:rPr lang="en-AU"/>
              <a:t>•  Students silently think of one short online message – a reply, an emoji, a read receipt, a late answer, a leaving-the-chat – that could be read two ways.</a:t>
            </a:r>
          </a:p>
          <a:p>
            <a:r>
              <a:rPr lang="en-AU"/>
              <a:t>•  </a:t>
            </a:r>
            <a:r>
              <a:rPr lang="en-AU" b="1"/>
              <a:t>Prompt if the room is quiet: </a:t>
            </a:r>
            <a:r>
              <a:rPr lang="en-AU"/>
              <a:t>“Think of a short message in a story or a film that was taken the wrong way. What else could it have meant?” Take two or three quick responses – no hands-up pressure.</a:t>
            </a:r>
          </a:p>
          <a:p>
            <a:endParaRPr lang="en-AU"/>
          </a:p>
          <a:p>
            <a:r>
              <a:rPr lang="en-AU" b="1"/>
              <a:t>MODEL RESPONSE</a:t>
            </a:r>
          </a:p>
          <a:p>
            <a:r>
              <a:rPr lang="en-AU"/>
              <a:t>•  Message: “Interesting.” Reading one: a polite brush-off. Reading two: quick, genuine praise.</a:t>
            </a:r>
          </a:p>
          <a:p>
            <a:endParaRPr lang="en-AU"/>
          </a:p>
          <a:p>
            <a:r>
              <a:rPr lang="en-AU" b="1"/>
              <a:t>FORMATIVE LOOK-FOR</a:t>
            </a:r>
          </a:p>
          <a:p>
            <a:r>
              <a:rPr lang="en-AU"/>
              <a:t>•  Students offer what was seen first and the meaning second, rather than a confident guess with no evidence.</a:t>
            </a:r>
          </a:p>
          <a:p>
            <a:endParaRPr lang="en-AU"/>
          </a:p>
          <a:p>
            <a:r>
              <a:rPr lang="en-AU" b="1"/>
              <a:t>PARTICIPATION</a:t>
            </a:r>
          </a:p>
          <a:p>
            <a:r>
              <a:rPr lang="en-AU"/>
              <a:t>•  </a:t>
            </a:r>
            <a:r>
              <a:rPr lang="en-AU" b="1"/>
              <a:t>Students may pass, write privately or use a fictional example. </a:t>
            </a:r>
            <a:r>
              <a:rPr lang="en-AU"/>
              <a:t>No forced disclosure. Do not ask students to discuss their own group chats; the fictional case carries the thinking.</a:t>
            </a:r>
          </a:p>
          <a:p>
            <a:endParaRPr lang="en-AU"/>
          </a:p>
          <a:p>
            <a:r>
              <a:rPr lang="en-AU" b="1"/>
              <a:t>ACCESS</a:t>
            </a:r>
          </a:p>
          <a:p>
            <a:r>
              <a:rPr lang="en-AU"/>
              <a:t>•  Display the five short message types in writing; allow students to point or write instead of speaking.</a:t>
            </a:r>
          </a:p>
          <a:p>
            <a:endParaRPr lang="en-AU"/>
          </a:p>
          <a:p>
            <a:r>
              <a:rPr lang="en-AU" b="1"/>
              <a:t>OFFLINE FALLBACK</a:t>
            </a:r>
          </a:p>
          <a:p>
            <a:r>
              <a:rPr lang="en-AU"/>
              <a:t>•  Write the five short message types on the board and take responses on paper.</a:t>
            </a:r>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endParaRPr lang="en-AU"/>
          </a:p>
          <a:p>
            <a:r>
              <a:rPr lang="en-AU" b="1"/>
              <a:t>TEACHING SCRIPT</a:t>
            </a:r>
          </a:p>
          <a:p>
            <a:r>
              <a:rPr lang="en-AU"/>
              <a:t>•  </a:t>
            </a:r>
            <a:r>
              <a:rPr lang="en-AU" b="1"/>
              <a:t>Explain: </a:t>
            </a:r>
            <a:r>
              <a:rPr lang="en-AU"/>
              <a:t>a viewpoint is how something looks from where one person stands. Two people can see the same message and honestly read it differently.</a:t>
            </a:r>
          </a:p>
          <a:p>
            <a:endParaRPr lang="en-AU"/>
          </a:p>
          <a:p>
            <a:r>
              <a:rPr lang="en-AU" b="1"/>
              <a:t>TEACHING SCRIPT</a:t>
            </a:r>
          </a:p>
          <a:p>
            <a:r>
              <a:rPr lang="en-AU"/>
              <a:t>•  </a:t>
            </a:r>
            <a:r>
              <a:rPr lang="en-AU" b="1"/>
              <a:t>Correct two errors: </a:t>
            </a:r>
            <a:r>
              <a:rPr lang="en-AU"/>
              <a:t>“My reading must be the true one” and “If it hurt, they meant it.” A second possible viewpoint makes both claims unsafe.</a:t>
            </a:r>
          </a:p>
          <a:p>
            <a:r>
              <a:rPr lang="en-AU"/>
              <a:t>•  Keep this brisk and impersonal – name the two errors as ideas, not as anyone in the room.</a:t>
            </a:r>
          </a:p>
          <a:p>
            <a:endParaRPr lang="en-AU"/>
          </a:p>
          <a:p>
            <a:r>
              <a:rPr lang="en-AU" b="1"/>
              <a:t>TEACHING SCRIPT</a:t>
            </a:r>
          </a:p>
          <a:p>
            <a:r>
              <a:rPr lang="en-AU"/>
              <a:t>•  Read Philippians 2:3–4 from the NIV. Ask students to listen for humility and the interests of others.</a:t>
            </a:r>
          </a:p>
          <a:p>
            <a:r>
              <a:rPr lang="en-AU"/>
              <a:t>•  </a:t>
            </a:r>
            <a:r>
              <a:rPr lang="en-AU" b="1"/>
              <a:t>State: </a:t>
            </a:r>
            <a:r>
              <a:rPr lang="en-AU"/>
              <a:t>checking a viewpoint is one way of valuing another person.</a:t>
            </a:r>
          </a:p>
          <a:p>
            <a:endParaRPr lang="en-AU"/>
          </a:p>
          <a:p>
            <a:r>
              <a:rPr lang="en-AU" b="1"/>
              <a:t>CHRISTIAN FORMATION</a:t>
            </a:r>
          </a:p>
          <a:p>
            <a:r>
              <a:rPr lang="en-AU"/>
              <a:t>•  Creation: every person is made in God’s image and sees from one place only. Redemption frees us from assuming the worst about a neighbour. Protestant teaching on loving the neighbour includes putting the kindest reasonable reading on what someone says.</a:t>
            </a:r>
          </a:p>
          <a:p>
            <a:endParaRPr lang="en-AU"/>
          </a:p>
          <a:p>
            <a:r>
              <a:rPr lang="en-AU" b="1"/>
              <a:t>MODEL RESPONSE</a:t>
            </a:r>
          </a:p>
          <a:p>
            <a:r>
              <a:rPr lang="en-AU"/>
              <a:t>•  “The passage says look to the interests of others – so I have to ask what it was like for them, not only what it felt like for me.”</a:t>
            </a:r>
          </a:p>
          <a:p>
            <a:endParaRPr lang="en-AU"/>
          </a:p>
          <a:p>
            <a:r>
              <a:rPr lang="en-AU" b="1"/>
              <a:t>FORMATIVE LOOK-FOR</a:t>
            </a:r>
          </a:p>
          <a:p>
            <a:r>
              <a:rPr lang="en-AU"/>
              <a:t>•  Students describe a second viewpoint as genuinely possible rather than as an excuse.</a:t>
            </a:r>
          </a:p>
          <a:p>
            <a:endParaRPr lang="en-AU"/>
          </a:p>
          <a:p>
            <a:r>
              <a:rPr lang="en-AU" b="1"/>
              <a:t>PARTICIPATION</a:t>
            </a:r>
          </a:p>
          <a:p>
            <a:r>
              <a:rPr lang="en-AU"/>
              <a:t>•  </a:t>
            </a:r>
            <a:r>
              <a:rPr lang="en-AU" b="1"/>
              <a:t>Students may pass, write privately or use a fictional example. </a:t>
            </a:r>
            <a:r>
              <a:rPr lang="en-AU"/>
              <a:t>No forced disclosure. Do not ask students to discuss their own group chats; the fictional case carries the thinking.</a:t>
            </a:r>
          </a:p>
          <a:p>
            <a:endParaRPr lang="en-AU"/>
          </a:p>
          <a:p>
            <a:r>
              <a:rPr lang="en-AU" b="1"/>
              <a:t>ACCESS</a:t>
            </a:r>
          </a:p>
          <a:p>
            <a:r>
              <a:rPr lang="en-AU"/>
              <a:t>•  Display the verse as well as reading it. Reading aloud is invited, never required. No prayer aloud is required.</a:t>
            </a:r>
          </a:p>
          <a:p>
            <a:endParaRPr lang="en-AU"/>
          </a:p>
          <a:p>
            <a:r>
              <a:rPr lang="en-AU" b="1"/>
              <a:t>OFFLINE FALLBACK</a:t>
            </a:r>
          </a:p>
          <a:p>
            <a:r>
              <a:rPr lang="en-AU"/>
              <a:t>•  Read Philippians 2:3–4 from a printed Bible or handout.</a:t>
            </a:r>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r>
              <a:rPr lang="en-AU"/>
              <a:t>•  </a:t>
            </a:r>
            <a:r>
              <a:rPr lang="en-AU" b="1"/>
              <a:t>Activity: </a:t>
            </a:r>
            <a:r>
              <a:rPr lang="en-AU"/>
              <a:t>Two-viewpoint check. Use the board chart: WHAT WE SAW | POSSIBLE VIEWPOINTS.</a:t>
            </a:r>
          </a:p>
          <a:p>
            <a:endParaRPr lang="en-AU"/>
          </a:p>
          <a:p>
            <a:r>
              <a:rPr lang="en-AU"/>
              <a:t>•  Students list two things that actually happened in the chat – not guesses about feelings.</a:t>
            </a:r>
          </a:p>
          <a:p>
            <a:endParaRPr lang="en-AU"/>
          </a:p>
          <a:p>
            <a:r>
              <a:rPr lang="en-AU"/>
              <a:t>•  Beside each one, write Priya’s likely viewpoint and then Dan’s likely viewpoint, using neutral wording.</a:t>
            </a:r>
          </a:p>
          <a:p>
            <a:endParaRPr lang="en-AU"/>
          </a:p>
          <a:p>
            <a:r>
              <a:rPr lang="en-AU"/>
              <a:t>•  </a:t>
            </a:r>
            <a:r>
              <a:rPr lang="en-AU" b="1"/>
              <a:t>Add a respectful way to check. </a:t>
            </a:r>
            <a:r>
              <a:rPr lang="en-AU"/>
              <a:t>Example stem: “When you wrote that, did you mean …?” Students write a 10-second check-in.</a:t>
            </a:r>
          </a:p>
          <a:p>
            <a:endParaRPr lang="en-AU"/>
          </a:p>
          <a:p>
            <a:r>
              <a:rPr lang="en-AU"/>
              <a:t>•  </a:t>
            </a:r>
            <a:r>
              <a:rPr lang="en-AU" b="1"/>
              <a:t>Pairs compare one check-in and test it: </a:t>
            </a:r>
            <a:r>
              <a:rPr lang="en-AU"/>
              <a:t>Does it ask rather than accuse? Is it short enough to send calmly?</a:t>
            </a:r>
          </a:p>
          <a:p>
            <a:endParaRPr lang="en-AU"/>
          </a:p>
          <a:p>
            <a:r>
              <a:rPr lang="en-AU" b="1"/>
              <a:t>MODEL RESPONSE</a:t>
            </a:r>
          </a:p>
          <a:p>
            <a:r>
              <a:rPr lang="en-AU"/>
              <a:t>•  </a:t>
            </a:r>
            <a:r>
              <a:rPr lang="en-AU" b="1"/>
              <a:t>What we saw: </a:t>
            </a:r>
            <a:r>
              <a:rPr lang="en-AU"/>
              <a:t>Dan sent one word; Priya stopped posting after reading it.</a:t>
            </a:r>
          </a:p>
          <a:p>
            <a:r>
              <a:rPr lang="en-AU"/>
              <a:t>•  </a:t>
            </a:r>
            <a:r>
              <a:rPr lang="en-AU" b="1"/>
              <a:t>Viewpoints: </a:t>
            </a:r>
            <a:r>
              <a:rPr lang="en-AU"/>
              <a:t>a brush-off, or rushed praise.</a:t>
            </a:r>
          </a:p>
          <a:p>
            <a:r>
              <a:rPr lang="en-AU"/>
              <a:t>•  </a:t>
            </a:r>
            <a:r>
              <a:rPr lang="en-AU" b="1"/>
              <a:t>Check-in: </a:t>
            </a:r>
            <a:r>
              <a:rPr lang="en-AU"/>
              <a:t>“Hey, when you wrote interesting, did you like the model? I read it the wrong way.”</a:t>
            </a:r>
          </a:p>
          <a:p>
            <a:endParaRPr lang="en-AU"/>
          </a:p>
          <a:p>
            <a:r>
              <a:rPr lang="en-AU" b="1"/>
              <a:t>SORTING THE CARDS – TEACHER ANSWERS</a:t>
            </a:r>
          </a:p>
          <a:p>
            <a:r>
              <a:rPr lang="en-AU"/>
              <a:t>•  What happened: Dan sent the single word reply; Priya read it and stopped posting; Dan typed it on a moving bus.</a:t>
            </a:r>
          </a:p>
          <a:p>
            <a:r>
              <a:rPr lang="en-AU"/>
              <a:t>•  Guesses, not evidence: “Dan meant to put Priya down”; “Priya is too sensitive about this”; “Nobody in the chat likes Priya.”</a:t>
            </a:r>
          </a:p>
          <a:p>
            <a:r>
              <a:rPr lang="en-AU"/>
              <a:t>•  Do not reveal the sort before students attempt it.</a:t>
            </a:r>
          </a:p>
          <a:p>
            <a:endParaRPr lang="en-AU"/>
          </a:p>
          <a:p>
            <a:r>
              <a:rPr lang="en-AU" b="1"/>
              <a:t>FORMATIVE LOOK-FOR</a:t>
            </a:r>
          </a:p>
          <a:p>
            <a:r>
              <a:rPr lang="en-AU"/>
              <a:t>•  Students separate what happened from what was assumed, and offer a check-in that asks rather than accuses.</a:t>
            </a:r>
          </a:p>
          <a:p>
            <a:endParaRPr lang="en-AU"/>
          </a:p>
          <a:p>
            <a:r>
              <a:rPr lang="en-AU" b="1"/>
              <a:t>PARTICIPATION</a:t>
            </a:r>
          </a:p>
          <a:p>
            <a:r>
              <a:rPr lang="en-AU"/>
              <a:t>•  </a:t>
            </a:r>
            <a:r>
              <a:rPr lang="en-AU" b="1"/>
              <a:t>Students may pass, write privately or use a fictional example. </a:t>
            </a:r>
            <a:r>
              <a:rPr lang="en-AU"/>
              <a:t>No forced disclosure. Do not ask students to discuss their own group chats; the fictional case carries the thinking.</a:t>
            </a:r>
          </a:p>
          <a:p>
            <a:endParaRPr lang="en-AU"/>
          </a:p>
          <a:p>
            <a:r>
              <a:rPr lang="en-AU" b="1"/>
              <a:t>ACCESS</a:t>
            </a:r>
          </a:p>
          <a:p>
            <a:r>
              <a:rPr lang="en-AU"/>
              <a:t>•  Provide the check-in sentence stems on cards. Allow pointing, writing or partner response. Pairs may be silent and written.</a:t>
            </a:r>
          </a:p>
          <a:p>
            <a:endParaRPr lang="en-AU"/>
          </a:p>
          <a:p>
            <a:r>
              <a:rPr lang="en-AU" b="1"/>
              <a:t>OFFLINE FALLBACK</a:t>
            </a:r>
          </a:p>
          <a:p>
            <a:r>
              <a:rPr lang="en-AU"/>
              <a:t>•  Printed scenario card, six sorting cards and the two-column board chart.</a:t>
            </a:r>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endParaRPr lang="en-AU"/>
          </a:p>
          <a:p>
            <a:r>
              <a:rPr lang="en-AU"/>
              <a:t>•  </a:t>
            </a:r>
            <a:r>
              <a:rPr lang="en-AU" b="1"/>
              <a:t>Private reflection: </a:t>
            </a:r>
            <a:r>
              <a:rPr lang="en-AU"/>
              <a:t>write two possible viewpoints on the same fictional message, each in one calm sentence.</a:t>
            </a:r>
          </a:p>
          <a:p>
            <a:endParaRPr lang="en-AU"/>
          </a:p>
          <a:p>
            <a:r>
              <a:rPr lang="en-AU"/>
              <a:t>•  </a:t>
            </a:r>
            <a:r>
              <a:rPr lang="en-AU" b="1"/>
              <a:t>Add one sentence: </a:t>
            </a:r>
            <a:r>
              <a:rPr lang="en-AU"/>
              <a:t>“Before I decide what they meant, I will ____.” Students need not share.</a:t>
            </a:r>
          </a:p>
          <a:p>
            <a:endParaRPr lang="en-AU"/>
          </a:p>
          <a:p>
            <a:r>
              <a:rPr lang="en-AU"/>
              <a:t>•  </a:t>
            </a:r>
            <a:r>
              <a:rPr lang="en-AU" b="1"/>
              <a:t>Optional prayer: </a:t>
            </a:r>
            <a:r>
              <a:rPr lang="en-AU"/>
              <a:t>“God of peace, slow us down before we assume the worst, and help us value others. Amen.” Joining in is invited, never required.</a:t>
            </a:r>
          </a:p>
          <a:p>
            <a:endParaRPr lang="en-AU"/>
          </a:p>
          <a:p>
            <a:r>
              <a:rPr lang="en-AU" b="1"/>
              <a:t>MODEL RESPONSE</a:t>
            </a:r>
          </a:p>
          <a:p>
            <a:r>
              <a:rPr lang="en-AU"/>
              <a:t>•  “It could be a brush-off, or it could be rushed praise. Before I decide what they meant, I will ask one calm question instead of replying angrily.”</a:t>
            </a:r>
          </a:p>
          <a:p>
            <a:endParaRPr lang="en-AU"/>
          </a:p>
          <a:p>
            <a:r>
              <a:rPr lang="en-AU" b="1"/>
              <a:t>FORMATIVE LOOK-FOR</a:t>
            </a:r>
          </a:p>
          <a:p>
            <a:r>
              <a:rPr lang="en-AU"/>
              <a:t>•  Students hold two possible viewpoints at once and choose a check rather than a verdict.</a:t>
            </a:r>
          </a:p>
          <a:p>
            <a:endParaRPr lang="en-AU"/>
          </a:p>
          <a:p>
            <a:r>
              <a:rPr lang="en-AU" b="1"/>
              <a:t>SUCCESS CHECK</a:t>
            </a:r>
          </a:p>
          <a:p>
            <a:r>
              <a:rPr lang="en-AU"/>
              <a:t>•  I can give a second possible viewpoint in the fictional case and one respectful way to check it.</a:t>
            </a:r>
          </a:p>
          <a:p>
            <a:endParaRPr lang="en-AU"/>
          </a:p>
          <a:p>
            <a:r>
              <a:rPr lang="en-AU" b="1"/>
              <a:t>PARTICIPATION</a:t>
            </a:r>
          </a:p>
          <a:p>
            <a:r>
              <a:rPr lang="en-AU"/>
              <a:t>•  </a:t>
            </a:r>
            <a:r>
              <a:rPr lang="en-AU" b="1"/>
              <a:t>Students may pass, write privately or use a fictional example. </a:t>
            </a:r>
            <a:r>
              <a:rPr lang="en-AU"/>
              <a:t>No forced disclosure. Do not ask students to discuss their own group chats; the fictional case carries the thinking.</a:t>
            </a:r>
          </a:p>
          <a:p>
            <a:endParaRPr lang="en-AU"/>
          </a:p>
          <a:p>
            <a:r>
              <a:rPr lang="en-AU" b="1"/>
              <a:t>SAFEGUARDING</a:t>
            </a:r>
          </a:p>
          <a:p>
            <a:r>
              <a:rPr lang="en-AU"/>
              <a:t>•  </a:t>
            </a:r>
            <a:r>
              <a:rPr lang="en-AU" b="1"/>
              <a:t>Do not collect or read these reflections aloud. </a:t>
            </a:r>
            <a:r>
              <a:rPr lang="en-AU"/>
              <a:t>If a student writes something concerning, follow up privately using the school support pathway.</a:t>
            </a:r>
          </a:p>
          <a:p>
            <a:endParaRPr lang="en-AU"/>
          </a:p>
          <a:p>
            <a:r>
              <a:rPr lang="en-AU" b="1"/>
              <a:t>ACCESS</a:t>
            </a:r>
          </a:p>
          <a:p>
            <a:r>
              <a:rPr lang="en-AU"/>
              <a:t>•  Display the sentence stem. Allow drawing, dictation or extra processing time.</a:t>
            </a:r>
          </a:p>
          <a:p>
            <a:endParaRPr lang="en-AU"/>
          </a:p>
          <a:p>
            <a:r>
              <a:rPr lang="en-AU" b="1"/>
              <a:t>OFFLINE FALLBACK</a:t>
            </a:r>
          </a:p>
          <a:p>
            <a:r>
              <a:rPr lang="en-AU"/>
              <a:t>•  Sentence stem written on the board; students write on paper.</a:t>
            </a:r>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1.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5.xml"/></Relationships>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many different puzzle pieces of equal size fitting into one glowing circle"/>
          <p:cNvPicPr>
            <a:picLocks noChangeAspect="1"/>
          </p:cNvPicPr>
          <p:nvPr/>
        </p:nvPicPr>
        <p:blipFill>
          <a:blip r:embed="rId3"/>
          <a:srcRect l="1968" r="1968"/>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Walk in their shoes</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Finding more than one possible viewpoint before we decide.</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#friendship</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#wisdom</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#empathy</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#safety</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8DBF3F"/>
                </a:solidFill>
              </a:rPr>
              <a:t>FLOURISH · CREATION</a:t>
            </a:r>
          </a:p>
        </p:txBody>
      </p:sp>
    </p:spTree>
    <p:extLst>
      <p:ext uri="{BB962C8B-B14F-4D97-AF65-F5344CB8AC3E}">
        <p14:creationId xmlns:p14="http://schemas.microsoft.com/office/powerpoint/2010/main" val="12689160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Two readings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T3 · WALK IN THEIR SHOES · WEEK 2</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How can one short message mean two completely different things?</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47176429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WALK IN THEIR SHOES · WEEK 2</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Philippians 2:3–4</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“Do nothing out of selfish ambition or vain conceit. Rather, in humility value others above yourselves, not looking to your own interests but each of you to the interests of the others.”</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Philippians 2:3–4,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Every person sees from one place only. Looking to the interests of others means checking what they might have meant before we decide against them.</a:t>
            </a:r>
          </a:p>
        </p:txBody>
      </p:sp>
    </p:spTree>
    <p:extLst>
      <p:ext uri="{BB962C8B-B14F-4D97-AF65-F5344CB8AC3E}">
        <p14:creationId xmlns:p14="http://schemas.microsoft.com/office/powerpoint/2010/main" val="26517117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Two-viewpoint check</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WALK IN THEIR SHOES · WEEK 2</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What can we actually see in the chat?</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 cards into what happened and what we are guessing.</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Write a second possible viewpoint, then one 10-second check-in.</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Nobody in the chat likes Priya</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Priya is too sensitive about this</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Dan meant to put Priya down</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Dan typed the reply on a moving bus</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Dan replied with the single word “Interesting”</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Priya read the reply and stopped posting</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Test each card: could a screenshot have shown it?</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84040952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WALK IN THEIR SHOES · WEEK 2</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“Before I decide what they meant, I will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One message can carry two viewpoints — check before you decide.</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27147027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