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35"/>
    <p:sldId id="257" r:id="rId36"/>
    <p:sldId id="258" r:id="rId37"/>
    <p:sldId id="259" r:id="rId38"/>
    <p:sldId id="26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35" Type="http://schemas.openxmlformats.org/officeDocument/2006/relationships/slide" Target="slides/slide34.xml"/><Relationship Id="rId219" Type="http://schemas.openxmlformats.org/officeDocument/2006/relationships/theme" Target="theme/theme1.xml"/><Relationship Id="rId220" Type="http://schemas.openxmlformats.org/officeDocument/2006/relationships/tableStyles" Target="tableStyles.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1" Type="http://schemas.openxmlformats.org/officeDocument/2006/relationships/slideMaster" Target="slideMasters/slideMaster1.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reframe a current difficulty as a skill still being learned.</a:t>
            </a:r>
          </a:p>
          <a:p>
            <a:endParaRPr lang="en-AU"/>
          </a:p>
          <a:p>
            <a:r>
              <a:rPr lang="en-AU" b="1"/>
              <a:t>SUCCESS CHECK</a:t>
            </a:r>
          </a:p>
          <a:p>
            <a:r>
              <a:rPr lang="en-AU"/>
              <a:t>•  I can reframe a current difficulty as a skill still being learned in the fictional case, and explain the choice.</a:t>
            </a:r>
          </a:p>
          <a:p>
            <a:endParaRPr lang="en-AU"/>
          </a:p>
          <a:p>
            <a:r>
              <a:rPr lang="en-AU" b="1"/>
              <a:t>KEY QUESTION</a:t>
            </a:r>
          </a:p>
          <a:p>
            <a:r>
              <a:rPr lang="en-AU"/>
              <a:t>•  What changes when we add the word ‘yet’ – and what still has to change after that?</a:t>
            </a:r>
          </a:p>
          <a:p>
            <a:endParaRPr lang="en-AU"/>
          </a:p>
          <a:p>
            <a:r>
              <a:rPr lang="en-AU" b="1"/>
              <a:t>NIV CONNECTION</a:t>
            </a:r>
          </a:p>
          <a:p>
            <a:r>
              <a:rPr lang="en-AU"/>
              <a:t>•  Philippians 1:6 – God continues his good work. Read Philippians 1:3–6 from the NIV in the Explore section.</a:t>
            </a:r>
          </a:p>
          <a:p>
            <a:endParaRPr lang="en-AU"/>
          </a:p>
          <a:p>
            <a:r>
              <a:rPr lang="en-AU" b="1"/>
              <a:t>CHRISTIAN FORMATION</a:t>
            </a:r>
          </a:p>
          <a:p>
            <a:r>
              <a:rPr lang="en-AU"/>
              <a:t>•  Christian growth is neither instant perfection nor passive waiting. Grace receives us before achievement and also forms perseverance. ‘Not yet’ is truthful only when it is joined to evidence, help and a next practice step.</a:t>
            </a:r>
          </a:p>
          <a:p>
            <a:endParaRPr lang="en-AU"/>
          </a:p>
          <a:p>
            <a:r>
              <a:rPr lang="en-AU" b="1"/>
              <a:t>PREPARE IN UNDER 5 MINUTES</a:t>
            </a:r>
          </a:p>
          <a:p>
            <a:r>
              <a:rPr lang="en-AU"/>
              <a:t>•  Write three columns on the board: VERDICT | NOT YET | NEXT PRACTICE. Have the four practice statements ready.</a:t>
            </a:r>
          </a:p>
          <a:p>
            <a:endParaRPr lang="en-AU"/>
          </a:p>
          <a:p>
            <a:r>
              <a:rPr lang="en-AU" b="1"/>
              <a:t>RETRIEVAL BRIDGE</a:t>
            </a:r>
          </a:p>
          <a:p>
            <a:r>
              <a:rPr lang="en-AU"/>
              <a:t>•  Retrieve the Shalom compass. Ask: which direction includes caring truthfully for your own limits? </a:t>
            </a:r>
            <a:r>
              <a:rPr lang="en-AU" b="1"/>
              <a:t>Expected: </a:t>
            </a:r>
            <a:r>
              <a:rPr lang="en-AU"/>
              <a:t>self, connected with God and others.</a:t>
            </a:r>
          </a:p>
          <a:p>
            <a:endParaRPr lang="en-AU"/>
          </a:p>
          <a:p>
            <a:r>
              <a:rPr lang="en-AU" b="1"/>
              <a:t>RUN SHEET AT A GLANCE</a:t>
            </a:r>
          </a:p>
          <a:p>
            <a:r>
              <a:rPr lang="en-AU"/>
              <a:t>• Connect – Explore – Practise – Reflect .</a:t>
            </a:r>
          </a:p>
          <a:p>
            <a:endParaRPr lang="en-AU"/>
          </a:p>
          <a:p>
            <a:r>
              <a:rPr lang="en-AU" b="1"/>
              <a:t>SAFEGUARDING</a:t>
            </a:r>
          </a:p>
          <a:p>
            <a:r>
              <a:rPr lang="en-AU"/>
              <a:t>•  </a:t>
            </a:r>
            <a:r>
              <a:rPr lang="en-AU" b="1"/>
              <a:t>No forced disclosure. </a:t>
            </a:r>
            <a:r>
              <a:rPr lang="en-AU"/>
              <a:t>Students may pass, write privately or use a fictional example. Keep every worked example school-based and safe; never ask a student to name a personal failure aloud.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and a sentence frame. Never require eye contact, public role-play, prayer aloud or disclosure of personal distress.</a:t>
            </a:r>
          </a:p>
          <a:p>
            <a:endParaRPr lang="en-AU"/>
          </a:p>
          <a:p>
            <a:r>
              <a:rPr lang="en-AU" b="1"/>
              <a:t>OFFLINE FALLBACK</a:t>
            </a:r>
          </a:p>
          <a:p>
            <a:r>
              <a:rPr lang="en-AU"/>
              <a:t>•  Three board columns (VERDICT | NOT YET | NEXT PRACTICE) plus six printed sentence cards, one set per group.</a:t>
            </a:r>
          </a:p>
          <a:p>
            <a:endParaRPr lang="en-AU"/>
          </a:p>
          <a:p>
            <a:r>
              <a:rPr lang="en-AU" b="1"/>
              <a:t>PARTICIPATION</a:t>
            </a:r>
          </a:p>
          <a:p>
            <a:r>
              <a:rPr lang="en-AU"/>
              <a:t>•  Students may pass, write privately or use a fictional example.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ARI’S 45 SECONDS</a:t>
            </a:r>
          </a:p>
          <a:p>
            <a:r>
              <a:rPr lang="en-AU"/>
              <a:t>Read this aloud so students respond to the person in the story, not to their own lives. Nobody needs to share anything personal.</a:t>
            </a:r>
          </a:p>
          <a:p>
            <a:r>
              <a:rPr lang="en-AU"/>
              <a:t>Ari must give a 45-second class explanation next week. After stumbling in rehearsal, Ari says, “I am terrible at speaking and I always will be.” The teacher notes that Ari read every word from the page, spoke too quickly, and did not practise the opening sentence aloud.</a:t>
            </a:r>
          </a:p>
          <a:p>
            <a:r>
              <a:rPr lang="en-AU" b="1"/>
              <a:t>Questions for reflection</a:t>
            </a:r>
          </a:p>
          <a:p>
            <a:r>
              <a:rPr lang="en-AU"/>
              <a:t>•  Which words in Ari’s sentence are a verdict rather than a description?</a:t>
            </a:r>
          </a:p>
          <a:p>
            <a:r>
              <a:rPr lang="en-AU"/>
              <a:t>•  What is the precise thing Ari cannot do yet, based on what the teacher noticed?</a:t>
            </a:r>
          </a:p>
          <a:p>
            <a:r>
              <a:rPr lang="en-AU"/>
              <a:t>•  What is the smallest practice Ari could actually do before tomorrow?</a:t>
            </a:r>
          </a:p>
          <a:p>
            <a:r>
              <a:rPr lang="en-AU" b="1"/>
              <a:t>CONNECT</a:t>
            </a:r>
          </a:p>
          <a:p>
            <a:r>
              <a:rPr lang="en-AU"/>
              <a:t>•  </a:t>
            </a:r>
            <a:r>
              <a:rPr lang="en-AU" b="1"/>
              <a:t>Read it aloud: </a:t>
            </a:r>
            <a:r>
              <a:rPr lang="en-AU"/>
              <a:t>“What has changed – and what has not?”</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a:t>
            </a:r>
            <a:r>
              <a:rPr lang="en-AU" b="1"/>
              <a:t>Write on the board: </a:t>
            </a:r>
            <a:r>
              <a:rPr lang="en-AU"/>
              <a:t>“I can’t do fractions.” Pause, then add one small word on the end: </a:t>
            </a:r>
            <a:r>
              <a:rPr lang="en-AU" b="1"/>
              <a:t>yet</a:t>
            </a:r>
            <a:r>
              <a:rPr lang="en-AU"/>
              <a:t>.</a:t>
            </a:r>
          </a:p>
          <a:p>
            <a:r>
              <a:rPr lang="en-AU"/>
              <a:t>•  Say: ‘Today we are learning to describe a difficulty as a skill we are still learning – without pretending it is easy.’ Then ask the question on the slide: ‘What has changed – and what has not?’</a:t>
            </a:r>
          </a:p>
          <a:p>
            <a:endParaRPr lang="en-AU"/>
          </a:p>
          <a:p>
            <a:r>
              <a:rPr lang="en-AU" b="1"/>
              <a:t>TEACHING SCRIPT</a:t>
            </a:r>
          </a:p>
          <a:p>
            <a:r>
              <a:rPr lang="en-AU"/>
              <a:t>•  </a:t>
            </a:r>
            <a:r>
              <a:rPr lang="en-AU" b="1"/>
              <a:t>Looking for: </a:t>
            </a:r>
            <a:r>
              <a:rPr lang="en-AU"/>
              <a:t>the difficulty itself has not changed – fractions are still hard today – but the sentence now leaves room for learning instead of closing the door.</a:t>
            </a:r>
          </a:p>
          <a:p>
            <a:r>
              <a:rPr lang="en-AU"/>
              <a:t>•  Take two or three quick responses; no hands-up pressure. If the room is quiet, offer a starter: ‘Which version would you rather hear from a coach?’</a:t>
            </a:r>
          </a:p>
          <a:p>
            <a:r>
              <a:rPr lang="en-AU"/>
              <a:t>•  </a:t>
            </a:r>
            <a:r>
              <a:rPr lang="en-AU" b="1"/>
              <a:t>Land the line and write it up: </a:t>
            </a:r>
            <a:r>
              <a:rPr lang="en-AU"/>
              <a:t>‘Yet needs a plan.’ Keep it visible – the whole lesson hangs on it.</a:t>
            </a:r>
          </a:p>
          <a:p>
            <a:endParaRPr lang="en-AU"/>
          </a:p>
          <a:p>
            <a:r>
              <a:rPr lang="en-AU" b="1"/>
              <a:t>FORMATIVE LOOK-FOR</a:t>
            </a:r>
          </a:p>
          <a:p>
            <a:r>
              <a:rPr lang="en-AU"/>
              <a:t>•  Students name both halves: the difficulty is real, and the sentence is now open. If they only say ‘it’s more positive’, push once: ‘Is it more positive, or more honest?’</a:t>
            </a:r>
          </a:p>
          <a:p>
            <a:endParaRPr lang="en-AU"/>
          </a:p>
          <a:p>
            <a:r>
              <a:rPr lang="en-AU" b="1"/>
              <a:t>ACCESS</a:t>
            </a:r>
          </a:p>
          <a:p>
            <a:r>
              <a:rPr lang="en-AU"/>
              <a:t>•  Display the sentence as well as saying it. Allow pointing or writing instead of speaking; give extra processing time.</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 Keep the board example about fractions, not about anyone in the room.</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Philippians 1:3–6 aloud from the NIV, in context, then leave 1:6 on the screen.</a:t>
            </a:r>
          </a:p>
          <a:p>
            <a:endParaRPr lang="en-AU"/>
          </a:p>
          <a:p>
            <a:r>
              <a:rPr lang="en-AU" b="1"/>
              <a:t>TEACHING SCRIPT</a:t>
            </a:r>
          </a:p>
          <a:p>
            <a:r>
              <a:rPr lang="en-AU"/>
              <a:t>•  </a:t>
            </a:r>
            <a:r>
              <a:rPr lang="en-AU" b="1"/>
              <a:t>Contrast two sentences on the board. </a:t>
            </a:r>
            <a:r>
              <a:rPr lang="en-AU"/>
              <a:t>False positivity: ‘This is easy!’ Grounded hope: ‘This is hard, and I can practise one part with help.’</a:t>
            </a:r>
          </a:p>
          <a:p>
            <a:r>
              <a:rPr lang="en-AU"/>
              <a:t>•  Ask: ‘Which one could you still say on a bad day and mean it?’ </a:t>
            </a:r>
            <a:r>
              <a:rPr lang="en-AU" b="1"/>
              <a:t>Looking for: </a:t>
            </a:r>
            <a:r>
              <a:rPr lang="en-AU"/>
              <a:t>the second – it tells the truth about the difficulty and still points somewhere.</a:t>
            </a:r>
          </a:p>
          <a:p>
            <a:endParaRPr lang="en-AU"/>
          </a:p>
          <a:p>
            <a:r>
              <a:rPr lang="en-AU" b="1"/>
              <a:t>TEACHING SCRIPT</a:t>
            </a:r>
          </a:p>
          <a:p>
            <a:r>
              <a:rPr lang="en-AU"/>
              <a:t>•  </a:t>
            </a:r>
            <a:r>
              <a:rPr lang="en-AU" b="1"/>
              <a:t>Effort must be specific. </a:t>
            </a:r>
            <a:r>
              <a:rPr lang="en-AU"/>
              <a:t>Repeating a mistake without feedback is not the same as wise practice – that is why ‘yet’ needs a plan, help and a way of checking.</a:t>
            </a:r>
          </a:p>
          <a:p>
            <a:r>
              <a:rPr lang="en-AU"/>
              <a:t>•  Example to say aloud: reading the same page ten times is not practice; reading it once, marking two pauses and asking for one piece of feedback is.</a:t>
            </a:r>
          </a:p>
          <a:p>
            <a:endParaRPr lang="en-AU"/>
          </a:p>
          <a:p>
            <a:r>
              <a:rPr lang="en-AU" b="1"/>
              <a:t>TEACHING SCRIPT</a:t>
            </a:r>
          </a:p>
          <a:p>
            <a:r>
              <a:rPr lang="en-AU"/>
              <a:t>•  </a:t>
            </a:r>
            <a:r>
              <a:rPr lang="en-AU" b="1"/>
              <a:t>Read Philippians 1:3–6 in context. </a:t>
            </a:r>
            <a:r>
              <a:rPr lang="en-AU"/>
              <a:t>Note Paul’s confidence in God’s continuing work, and that he says it to a whole community – growth here is shared, not solo.</a:t>
            </a:r>
          </a:p>
          <a:p>
            <a:r>
              <a:rPr lang="en-AU"/>
              <a:t>•  </a:t>
            </a:r>
            <a:r>
              <a:rPr lang="en-AU" b="1"/>
              <a:t>Land the connection on the slide: </a:t>
            </a:r>
            <a:r>
              <a:rPr lang="en-AU"/>
              <a:t>the work is begun and carried on by God, so ‘not yet’ is not a threat – and it is not an excuse either, because we are still asked to take the next step.</a:t>
            </a:r>
          </a:p>
          <a:p>
            <a:r>
              <a:rPr lang="en-AU"/>
              <a:t>•  </a:t>
            </a:r>
            <a:r>
              <a:rPr lang="en-AU" b="1"/>
              <a:t>Formation note for you: </a:t>
            </a:r>
            <a:r>
              <a:rPr lang="en-AU"/>
              <a:t>Christian growth is neither instant perfection nor passive waiting. Grace receives us before achievement and also forms perseverance.</a:t>
            </a:r>
          </a:p>
          <a:p>
            <a:r>
              <a:rPr lang="en-AU"/>
              <a:t>•  </a:t>
            </a:r>
            <a:r>
              <a:rPr lang="en-AU" b="1"/>
              <a:t>Check understanding: </a:t>
            </a:r>
            <a:r>
              <a:rPr lang="en-AU"/>
              <a:t>‘What makes a “not yet” honest rather than just hopeful?’ </a:t>
            </a:r>
            <a:r>
              <a:rPr lang="en-AU" b="1"/>
              <a:t>Looking for: </a:t>
            </a:r>
            <a:r>
              <a:rPr lang="en-AU"/>
              <a:t>evidence, help, and a next practice step. Keep answers general – no personal examples needed.</a:t>
            </a:r>
          </a:p>
          <a:p>
            <a:endParaRPr lang="en-AU"/>
          </a:p>
          <a:p>
            <a:r>
              <a:rPr lang="en-AU" b="1"/>
              <a:t>ACCESS</a:t>
            </a:r>
          </a:p>
          <a:p>
            <a:r>
              <a:rPr lang="en-AU"/>
              <a:t>•  Display the verse as well as reading it. Never require reading aloud or prayer aloud. Give extra processing time before questions.</a:t>
            </a:r>
          </a:p>
          <a:p>
            <a:endParaRPr lang="en-AU"/>
          </a:p>
          <a:p>
            <a:r>
              <a:rPr lang="en-AU" b="1"/>
              <a:t>PARTICIPATION</a:t>
            </a:r>
          </a:p>
          <a:p>
            <a:r>
              <a:rPr lang="en-AU"/>
              <a:t>•  Students may pass, write privately or use a fictional example.</a:t>
            </a:r>
          </a:p>
          <a:p>
            <a:r>
              <a:rPr lang="en-AU"/>
              <a:t>•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verdict-to-practice workshop. Keep the three board columns visible: VERDICT | NOT YET | NEXT PRACTICE.</a:t>
            </a:r>
          </a:p>
          <a:p>
            <a:endParaRPr lang="en-AU"/>
          </a:p>
          <a:p>
            <a:r>
              <a:rPr lang="en-AU"/>
              <a:t>•  </a:t>
            </a:r>
            <a:r>
              <a:rPr lang="en-AU" b="1"/>
              <a:t>SET UP </a:t>
            </a:r>
            <a:r>
              <a:rPr lang="en-AU"/>
              <a:t>(30 sec)</a:t>
            </a:r>
          </a:p>
          <a:p>
            <a:r>
              <a:rPr lang="en-AU"/>
              <a:t>•  Groups of 3-4. Each group gets the six sentence cards (printed, or read from the screen). Say: “Four of these are ready to use. Two of them have a problem. Your job is to work out which two.”</a:t>
            </a:r>
          </a:p>
          <a:p>
            <a:endParaRPr lang="en-AU"/>
          </a:p>
          <a:p>
            <a:r>
              <a:rPr lang="en-AU"/>
              <a:t>•  </a:t>
            </a:r>
            <a:r>
              <a:rPr lang="en-AU" b="1"/>
              <a:t>SORT </a:t>
            </a:r>
            <a:r>
              <a:rPr lang="en-AU"/>
              <a:t>(2 min)</a:t>
            </a:r>
          </a:p>
          <a:p>
            <a:r>
              <a:rPr lang="en-AU"/>
              <a:t>•  </a:t>
            </a:r>
            <a:r>
              <a:rPr lang="en-AU" b="1"/>
              <a:t>Groups sort all six into READY TO USE / NEEDS EDITING. </a:t>
            </a:r>
            <a:r>
              <a:rPr lang="en-AU"/>
              <a:t>Circulate and listen; do not correct yet.</a:t>
            </a:r>
          </a:p>
          <a:p>
            <a:endParaRPr lang="en-AU"/>
          </a:p>
          <a:p>
            <a:r>
              <a:rPr lang="en-AU" b="1"/>
              <a:t>THE FOUR THAT WORK</a:t>
            </a:r>
          </a:p>
          <a:p>
            <a:r>
              <a:rPr lang="en-AU"/>
              <a:t>•  </a:t>
            </a:r>
            <a:r>
              <a:rPr lang="en-AU" b="1"/>
              <a:t>1. “I am not yet solving two-step word problems on my own – tomorrow I will do two with my teacher.” </a:t>
            </a:r>
            <a:r>
              <a:rPr lang="en-AU"/>
              <a:t>Names the help.</a:t>
            </a:r>
          </a:p>
          <a:p>
            <a:r>
              <a:rPr lang="en-AU"/>
              <a:t>•  </a:t>
            </a:r>
            <a:r>
              <a:rPr lang="en-AU" b="1"/>
              <a:t>3. “I am not yet packing my bag the night before – tonight I will use a checklist.” </a:t>
            </a:r>
            <a:r>
              <a:rPr lang="en-AU"/>
              <a:t>Has a time and a method.</a:t>
            </a:r>
          </a:p>
          <a:p>
            <a:r>
              <a:rPr lang="en-AU"/>
              <a:t>•  </a:t>
            </a:r>
            <a:r>
              <a:rPr lang="en-AU" b="1"/>
              <a:t>4. “I am not yet joining group conversations easily – at lunch I will ask one person one question.” </a:t>
            </a:r>
            <a:r>
              <a:rPr lang="en-AU"/>
              <a:t>Smallest possible practice.</a:t>
            </a:r>
          </a:p>
          <a:p>
            <a:r>
              <a:rPr lang="en-AU"/>
              <a:t>•  </a:t>
            </a:r>
            <a:r>
              <a:rPr lang="en-AU" b="1"/>
              <a:t>6. “I am not yet speaking for 45 seconds without reading every word.” </a:t>
            </a:r>
            <a:r>
              <a:rPr lang="en-AU"/>
              <a:t>Precise, current, describable.</a:t>
            </a:r>
          </a:p>
          <a:p>
            <a:endParaRPr lang="en-AU"/>
          </a:p>
          <a:p>
            <a:r>
              <a:rPr lang="en-AU" b="1"/>
              <a:t>THE TWO THAT NEED EDITING - </a:t>
            </a:r>
            <a:r>
              <a:rPr lang="en-AU"/>
              <a:t>and why</a:t>
            </a:r>
          </a:p>
          <a:p>
            <a:r>
              <a:rPr lang="en-AU"/>
              <a:t>•  </a:t>
            </a:r>
            <a:r>
              <a:rPr lang="en-AU" b="1"/>
              <a:t>2. “I’ll just try harder next time.” Problem: </a:t>
            </a:r>
            <a:r>
              <a:rPr lang="en-AU"/>
              <a:t>effort with no plan, no help and nothing to check – repeating a mistake is not practice. Class rewrite might be: “I am not yet finishing on time; tonight I will practise the opening twice and ask for one piece of feedback.”</a:t>
            </a:r>
          </a:p>
          <a:p>
            <a:r>
              <a:rPr lang="en-AU"/>
              <a:t>•  </a:t>
            </a:r>
            <a:r>
              <a:rPr lang="en-AU" b="1"/>
              <a:t>5. “I am terrible at speaking and I always will be.” Problem: </a:t>
            </a:r>
            <a:r>
              <a:rPr lang="en-AU"/>
              <a:t>verdict words – terrible, always. It labels the person instead of describing the skill. Class rewrite might be: “I am not yet speaking at a steady pace without reading every word.”</a:t>
            </a:r>
          </a:p>
          <a:p>
            <a:endParaRPr lang="en-AU"/>
          </a:p>
          <a:p>
            <a:r>
              <a:rPr lang="en-AU"/>
              <a:t>•  </a:t>
            </a:r>
            <a:r>
              <a:rPr lang="en-AU" b="1"/>
              <a:t>If a group defends card 2 or 5, ask: </a:t>
            </a:r>
            <a:r>
              <a:rPr lang="en-AU"/>
              <a:t>“What exactly would you do differently tomorrow?” and “How would you know it had worked?”</a:t>
            </a:r>
          </a:p>
          <a:p>
            <a:endParaRPr lang="en-AU"/>
          </a:p>
          <a:p>
            <a:r>
              <a:rPr lang="en-AU" b="1"/>
              <a:t>WORKSHOP THE SCENARIO</a:t>
            </a:r>
          </a:p>
          <a:p>
            <a:r>
              <a:rPr lang="en-AU"/>
              <a:t>•  Underline the verdict words in Ari’s statement: </a:t>
            </a:r>
            <a:r>
              <a:rPr lang="en-AU" b="1"/>
              <a:t>terrible, always. </a:t>
            </a:r>
            <a:r>
              <a:rPr lang="en-AU"/>
              <a:t>Replace them with a precise current difficulty drawn from what the teacher noticed.</a:t>
            </a:r>
          </a:p>
          <a:p>
            <a:endParaRPr lang="en-AU"/>
          </a:p>
          <a:p>
            <a:r>
              <a:rPr lang="en-AU"/>
              <a:t>•  Build a ‘not yet’ sentence that does not exaggerate: “I am not yet speaking slowly enough without reading every word.”</a:t>
            </a:r>
          </a:p>
          <a:p>
            <a:endParaRPr lang="en-AU"/>
          </a:p>
          <a:p>
            <a:r>
              <a:rPr lang="en-AU"/>
              <a:t>•  Choose a smallest practice: rehearse only the opening twice, mark two pauses, or ask a partner to time 45 seconds.</a:t>
            </a:r>
          </a:p>
          <a:p>
            <a:endParaRPr lang="en-AU"/>
          </a:p>
          <a:p>
            <a:r>
              <a:rPr lang="en-AU"/>
              <a:t>•  Apply the three columns to one fictional statement: “I never remember equipment”; “I am bad at making friends”; “I cannot solve word problems.”</a:t>
            </a:r>
          </a:p>
          <a:p>
            <a:endParaRPr lang="en-AU"/>
          </a:p>
          <a:p>
            <a:r>
              <a:rPr lang="en-AU" b="1"/>
              <a:t>MODEL RESPONSE</a:t>
            </a:r>
          </a:p>
          <a:p>
            <a:r>
              <a:rPr lang="en-AU"/>
              <a:t>•  “I am not yet explaining for 45 seconds at a steady pace. Tonight I will mark two pauses and rehearse the opening twice; tomorrow I will ask for one piece of feedback.”</a:t>
            </a:r>
          </a:p>
          <a:p>
            <a:endParaRPr lang="en-AU"/>
          </a:p>
          <a:p>
            <a:r>
              <a:rPr lang="en-AU" b="1"/>
              <a:t>FORMATIVE LOOK-FOR</a:t>
            </a:r>
          </a:p>
          <a:p>
            <a:r>
              <a:rPr lang="en-AU"/>
              <a:t>•  Students avoid fixed labels and attach ‘not yet’ to a realistic practice action.</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sentence cards (wording above), one set per group, plus the three board columns.</a:t>
            </a:r>
          </a:p>
          <a:p>
            <a:endParaRPr lang="en-AU"/>
          </a:p>
          <a:p>
            <a:r>
              <a:rPr lang="en-AU" b="1"/>
              <a:t>PARTICIPATION</a:t>
            </a:r>
          </a:p>
          <a:p>
            <a:r>
              <a:rPr lang="en-AU"/>
              <a:t>•  Students may pass, write privately or use a fictional example.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“I am not yet …” Keep it silent and private – no sharing required.</a:t>
            </a:r>
          </a:p>
          <a:p>
            <a:endParaRPr lang="en-AU"/>
          </a:p>
          <a:p>
            <a:r>
              <a:rPr lang="en-AU" b="1"/>
              <a:t>TEACHING SCRIPT</a:t>
            </a:r>
          </a:p>
          <a:p>
            <a:r>
              <a:rPr lang="en-AU"/>
              <a:t>•  </a:t>
            </a:r>
            <a:r>
              <a:rPr lang="en-AU" b="1"/>
              <a:t>Private choice: </a:t>
            </a:r>
            <a:r>
              <a:rPr lang="en-AU"/>
              <a:t>students rewrite one safe school-based verdict as a specific ‘not yet’ sentence. Say clearly: choose something school-sized – not anything private or painful. A made-up example is fine.</a:t>
            </a:r>
          </a:p>
          <a:p>
            <a:endParaRPr lang="en-AU"/>
          </a:p>
          <a:p>
            <a:r>
              <a:rPr lang="en-AU" b="1"/>
              <a:t>TEACHING SCRIPT</a:t>
            </a:r>
          </a:p>
          <a:p>
            <a:r>
              <a:rPr lang="en-AU"/>
              <a:t>•  Add the exact time, place or person for the next practice. Without one of those three, it is a wish, not a plan.</a:t>
            </a:r>
          </a:p>
          <a:p>
            <a:r>
              <a:rPr lang="en-AU"/>
              <a:t>•  </a:t>
            </a:r>
            <a:r>
              <a:rPr lang="en-AU" b="1"/>
              <a:t>Model the size of answer you want: </a:t>
            </a:r>
            <a:r>
              <a:rPr lang="en-AU"/>
              <a:t>“I am not yet reading aloud at a steady pace – tonight I will practise the first two lines twice.” Small and doable beats impressive. Sharing is optional; students may say ‘pass’.</a:t>
            </a:r>
          </a:p>
          <a:p>
            <a:endParaRPr lang="en-AU"/>
          </a:p>
          <a:p>
            <a:r>
              <a:rPr lang="en-AU" b="1"/>
              <a:t>TEACHING SCRIPT</a:t>
            </a:r>
          </a:p>
          <a:p>
            <a:r>
              <a:rPr lang="en-AU"/>
              <a:t>•  Whisper or write the breath phrase: “God is still at work; I can take the next faithful step.”</a:t>
            </a:r>
          </a:p>
          <a:p>
            <a:r>
              <a:rPr lang="en-AU"/>
              <a:t>•  </a:t>
            </a:r>
            <a:r>
              <a:rPr lang="en-AU" b="1"/>
              <a:t>Close with the takeaway on the slide: </a:t>
            </a:r>
            <a:r>
              <a:rPr lang="en-AU"/>
              <a:t>‘Not yet’ is honest only when it carries a next step. Offer a brief prayer, blessing or quiet pause according to school practice. Never require prayer aloud.</a:t>
            </a:r>
          </a:p>
          <a:p>
            <a:endParaRPr lang="en-AU"/>
          </a:p>
          <a:p>
            <a:r>
              <a:rPr lang="en-AU" b="1"/>
              <a:t>FORMATIVE LOOK-FOR</a:t>
            </a:r>
          </a:p>
          <a:p>
            <a:r>
              <a:rPr lang="en-AU"/>
              <a:t>•  Students avoid fixed labels and attach ‘not yet’ to a realistic practice action with a time, place or person attached.</a:t>
            </a:r>
          </a:p>
          <a:p>
            <a:endParaRPr lang="en-AU"/>
          </a:p>
          <a:p>
            <a:r>
              <a:rPr lang="en-AU" b="1"/>
              <a:t>SAFEGUARDING</a:t>
            </a:r>
          </a:p>
          <a:p>
            <a:r>
              <a:rPr lang="en-AU"/>
              <a:t>•  Writing stays private and is not collected or read aloud. Follow up any concerns privately using the school support pathway.</a:t>
            </a:r>
          </a:p>
          <a:p>
            <a:endParaRPr lang="en-AU"/>
          </a:p>
          <a:p>
            <a:r>
              <a:rPr lang="en-AU" b="1"/>
              <a:t>ACCESS</a:t>
            </a:r>
          </a:p>
          <a:p>
            <a:r>
              <a:rPr lang="en-AU"/>
              <a:t>•  Display the stem as well as reading it. Drawing, a single word, or thinking in silence all count. Give extra processing time.</a:t>
            </a:r>
          </a:p>
          <a:p>
            <a:endParaRPr lang="en-AU"/>
          </a:p>
          <a:p>
            <a:r>
              <a:rPr lang="en-AU" b="1"/>
              <a:t>OFFLINE FALLBACK</a:t>
            </a:r>
          </a:p>
          <a:p>
            <a:r>
              <a:rPr lang="en-AU"/>
              <a:t>•  Stem and breath phrase written on the board; students use paper or a workbook page.</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part-built stone bridge with the next block being lowered into plac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The power of ‘not yet’</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Turning a harsh verdict about yourself into a skill still being learned.</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#resilience</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#lifeskills</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#wisdom</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#faithfulness</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326571" cy="457200"/>
          </a:xfrm>
          <a:custGeom>
            <a:avLst/>
            <a:gdLst/>
            <a:ahLst/>
            <a:cxnLst/>
            <a:rect l="0" t="0" r="r" b="b"/>
            <a:pathLst>
              <a:path w="1000" h="1400">
                <a:moveTo>
                  <a:pt x="360" y="0"/>
                </a:moveTo>
                <a:lnTo>
                  <a:pt x="640" y="0"/>
                </a:lnTo>
                <a:lnTo>
                  <a:pt x="640" y="390"/>
                </a:lnTo>
                <a:lnTo>
                  <a:pt x="960" y="390"/>
                </a:lnTo>
                <a:lnTo>
                  <a:pt x="960" y="670"/>
                </a:lnTo>
                <a:lnTo>
                  <a:pt x="640" y="670"/>
                </a:lnTo>
                <a:lnTo>
                  <a:pt x="640" y="1400"/>
                </a:lnTo>
                <a:lnTo>
                  <a:pt x="360" y="1400"/>
                </a:lnTo>
                <a:lnTo>
                  <a:pt x="360" y="670"/>
                </a:lnTo>
                <a:lnTo>
                  <a:pt x="40" y="670"/>
                </a:lnTo>
                <a:lnTo>
                  <a:pt x="40" y="390"/>
                </a:lnTo>
                <a:lnTo>
                  <a:pt x="360" y="390"/>
                </a:lnTo>
                <a:close/>
              </a:path>
            </a:pathLst>
          </a:custGeom>
          <a:ln w="22400">
            <a:solidFill>
              <a:srgbClr val="D65BE0"/>
            </a:solidFill>
            <a:prstDash val="solid"/>
          </a:ln>
        </p:spPr>
        <p:txBody>
          <a:bodyPr/>
          <a:lstStyle/>
          <a:p>
            <a:endParaRPr lang="en-US" sz="1800"/>
          </a:p>
        </p:txBody>
      </p:sp>
      <p:sp>
        <p:nvSpPr>
          <p:cNvPr id="901" name="Flourish move label"/>
          <p:cNvSpPr txBox="1"/>
          <p:nvPr/>
        </p:nvSpPr>
        <p:spPr>
          <a:xfrm>
            <a:off x="1195251" y="617220"/>
            <a:ext cx="3200400" cy="320040"/>
          </a:xfrm>
          <a:prstGeom prst="rect">
            <a:avLst/>
          </a:prstGeom>
          <a:noFill/>
        </p:spPr>
        <p:txBody>
          <a:bodyPr wrap="square" lIns="0" tIns="0" rIns="0" bIns="0" anchor="ctr">
            <a:noAutofit/>
          </a:bodyPr>
          <a:lstStyle/>
          <a:p>
            <a:r>
              <a:rPr lang="en-US" sz="1000" b="1" spc="300" dirty="0">
                <a:solidFill>
                  <a:srgbClr val="D65BE0"/>
                </a:solidFill>
              </a:rPr>
              <a:t>FLOURISH · REDEMPTION</a:t>
            </a:r>
          </a:p>
        </p:txBody>
      </p:sp>
    </p:spTree>
    <p:extLst>
      <p:ext uri="{BB962C8B-B14F-4D97-AF65-F5344CB8AC3E}">
        <p14:creationId xmlns:p14="http://schemas.microsoft.com/office/powerpoint/2010/main" val="2020341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One small word</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T1 · THE POWER OF ‘NOT YET’ · WEEK 6</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“I can’t do fractions.” Now add: yet. What has changed — and what has not?</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1412015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THE POWER OF ‘NOT YET’ · WEEK 6</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Philippians 1:6</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“being confident of this, that he who began a good work in you will carry it on to completion until the day of Christ Jesus.”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Philippians 1:6,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Paul is sure that God has begun good work in people and keeps going with it. So ‘not yet’ is not a failure verdict — but it is only honest when it comes with help and a real next step.</a:t>
            </a:r>
          </a:p>
        </p:txBody>
      </p:sp>
    </p:spTree>
    <p:extLst>
      <p:ext uri="{BB962C8B-B14F-4D97-AF65-F5344CB8AC3E}">
        <p14:creationId xmlns:p14="http://schemas.microsoft.com/office/powerpoint/2010/main" val="2249617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Verdict to practice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THE POWER OF ‘NOT YET’ · WEEK 6</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of these sentences would actually help someone improve?</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of three or four, read all six sentences.</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them into READY TO USE and NEEDS EDITING, then rewrite the ones that need it.</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“Not yet solving two-step problems alone — tomorrow I’ll do two with my teacher.”</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“I’ll just try harder next time.”</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am not yet packing my bag the night before — tonight I will use a checklist.”</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“Not yet joining group talk easily — at lunch I’ll ask one person one question.”</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am terrible at speaking and I always will be.”</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am not yet speaking for 45 seconds without reading every word.”</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each one: is it precise, and does it say what happens next?</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259897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THE POWER OF ‘NOT YET’ · WEEK 6</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“I am not yet … and my next step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‘Not yet’ is only honest when it carries a next step.</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538211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