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61"/>
    <p:sldId id="257" r:id="rId62"/>
    <p:sldId id="258" r:id="rId63"/>
    <p:sldId id="259" r:id="rId64"/>
    <p:sldId id="260" r:id="rId65"/>
    <p:sldId id="261"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3" Type="http://schemas.openxmlformats.org/officeDocument/2006/relationships/slide" Target="slides/slide62.xml"/><Relationship Id="rId216" Type="http://schemas.openxmlformats.org/officeDocument/2006/relationships/notesMaster" Target="notesMasters/notesMaster1.xml"/><Relationship Id="rId64" Type="http://schemas.openxmlformats.org/officeDocument/2006/relationships/slide" Target="slides/slide63.xml"/><Relationship Id="rId217" Type="http://schemas.openxmlformats.org/officeDocument/2006/relationships/presProps" Target="presProps.xml"/><Relationship Id="rId65" Type="http://schemas.openxmlformats.org/officeDocument/2006/relationships/slide" Target="slides/slide64.xml"/><Relationship Id="rId218" Type="http://schemas.openxmlformats.org/officeDocument/2006/relationships/viewProps" Target="viewProps.xml"/><Relationship Id="rId66" Type="http://schemas.openxmlformats.org/officeDocument/2006/relationships/slide" Target="slides/slide65.xml"/><Relationship Id="rId219" Type="http://schemas.openxmlformats.org/officeDocument/2006/relationships/theme" Target="theme/theme1.xml"/><Relationship Id="rId62" Type="http://schemas.openxmlformats.org/officeDocument/2006/relationships/slide" Target="slides/slide61.xml"/><Relationship Id="rId220" Type="http://schemas.openxmlformats.org/officeDocument/2006/relationships/tableStyles" Target="tableStyles.xml"/><Relationship Id="rId1" Type="http://schemas.openxmlformats.org/officeDocument/2006/relationships/slideMaster" Target="slideMasters/slideMaster1.xml"/><Relationship Id="rId61"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Explain why the body’s alarm reacts first, and name steps that settle it.</a:t>
            </a:r>
          </a:p>
          <a:p>
            <a:endParaRPr lang="en-AU"/>
          </a:p>
          <a:p>
            <a:r>
              <a:rPr lang="en-AU" b="1"/>
              <a:t>KEY QUESTION</a:t>
            </a:r>
          </a:p>
          <a:p>
            <a:r>
              <a:rPr lang="en-AU"/>
              <a:t>•  Why does the body sometimes react before the thinking brain catches up?</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Printed brain-alarm diagram plus the six settling-strategy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JONAH AT THE SWIMMING CARNIVAL</a:t>
            </a:r>
          </a:p>
          <a:p>
            <a:r>
              <a:rPr lang="en-AU"/>
              <a:t>Read this aloud so students respond to the person in the story, not to their own lives. Nobody needs to share anything personal.</a:t>
            </a:r>
          </a:p>
          <a:p>
            <a:r>
              <a:rPr lang="en-AU"/>
              <a:t>Jonah is in Year 6 and his class has a swimming carnival on Friday. When the marshal calls his name for the relay, his heart pounds, his hands go cold and his thinking feels switched off. Nothing dangerous is happening, but his body has reacted as if it is. Afterwards he says he does not know why he froze.</a:t>
            </a:r>
          </a:p>
          <a:p>
            <a:r>
              <a:rPr lang="en-AU" b="1"/>
              <a:t>Questions for reflection</a:t>
            </a:r>
          </a:p>
          <a:p>
            <a:r>
              <a:rPr lang="en-AU"/>
              <a:t>•  Why did Jonah’s body react before he had time to think it through?</a:t>
            </a:r>
          </a:p>
          <a:p>
            <a:r>
              <a:rPr lang="en-AU"/>
              <a:t>•  Which small steps might help Jonah’s alarm settle before his race?</a:t>
            </a:r>
          </a:p>
          <a:p>
            <a:r>
              <a:rPr lang="en-AU"/>
              <a:t>•  What could a teammate say that would help him more than telling him to ‘just calm down’?</a:t>
            </a:r>
          </a:p>
          <a:p>
            <a:r>
              <a:rPr lang="en-AU" b="1"/>
              <a:t>CONNECT · 1</a:t>
            </a:r>
          </a:p>
          <a:p>
            <a:r>
              <a:rPr lang="en-AU"/>
              <a:t>•  </a:t>
            </a:r>
            <a:r>
              <a:rPr lang="en-AU" b="1"/>
              <a:t>Read it aloud: </a:t>
            </a:r>
            <a:r>
              <a:rPr lang="en-AU"/>
              <a:t>“Why does your body sometimes react before your thinking has caught up?”</a:t>
            </a:r>
          </a:p>
          <a:p>
            <a:endParaRPr lang="en-AU"/>
          </a:p>
          <a:p>
            <a:r>
              <a:rPr lang="en-AU"/>
              <a:t>•  </a:t>
            </a:r>
            <a:r>
              <a:rPr lang="en-AU" b="1"/>
              <a:t>Offer a starter if the room is quiet: </a:t>
            </a:r>
            <a:r>
              <a:rPr lang="en-AU"/>
              <a:t>think of a moment before a race, a test or a stage - what does a body do in that moment? Take two or three quick responses about bodies, not personal stories.</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learning two things: why the brain sets off an alarm before we can think, and which steps help that alarm settle. By the end you will have four steps we can actually use.’</a:t>
            </a:r>
          </a:p>
          <a:p>
            <a:r>
              <a:rPr lang="en-AU"/>
              <a:t>•  </a:t>
            </a:r>
            <a:r>
              <a:rPr lang="en-AU" b="1"/>
              <a:t>Read the participation line printed on the slide word for word: </a:t>
            </a:r>
            <a:r>
              <a:rPr lang="en-AU"/>
              <a:t>'You can always pass, write your answer privately, or use a made-up example.’</a:t>
            </a:r>
          </a:p>
          <a:p>
            <a:endParaRPr lang="en-AU"/>
          </a:p>
          <a:p>
            <a:r>
              <a:rPr lang="en-AU"/>
              <a:t>•  Ask: ‘Name one thing a body does when the alarm goes off, and one thing that helps it settle.’ Sample answers to fish for: heart races, hands shake, thinking narrows; slow breathing out, naming it, steady feet. Students may think, write privately or pass.</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 · 3</a:t>
            </a:r>
          </a:p>
          <a:p>
            <a:r>
              <a:rPr lang="en-AU"/>
              <a:t>•  Read Psalm 56:3-4 aloud from the screen, in context.</a:t>
            </a:r>
          </a:p>
          <a:p>
            <a:r>
              <a:rPr lang="en-AU"/>
              <a:t>•  </a:t>
            </a:r>
            <a:r>
              <a:rPr lang="en-AU" b="1"/>
              <a:t>Connect the verse to the body’s alarm: </a:t>
            </a:r>
            <a:r>
              <a:rPr lang="en-AU"/>
              <a:t>the psalmist names fear out loud first, then chooses trust. Naming comes before settling.</a:t>
            </a:r>
          </a:p>
          <a:p>
            <a:endParaRPr lang="en-AU"/>
          </a:p>
          <a:p>
            <a:r>
              <a:rPr lang="en-AU" b="1"/>
              <a:t>TEACHING SCRIPT</a:t>
            </a:r>
          </a:p>
          <a:p>
            <a:r>
              <a:rPr lang="en-AU"/>
              <a:t>•  Say: ‘Today’s skill: notice what the body’s alarm does, and use a step that helps it settle.’</a:t>
            </a:r>
          </a:p>
          <a:p>
            <a:r>
              <a:rPr lang="en-AU"/>
              <a:t>•  </a:t>
            </a:r>
            <a:r>
              <a:rPr lang="en-AU" b="1"/>
              <a:t>Read the passage in context. </a:t>
            </a:r>
            <a:r>
              <a:rPr lang="en-AU"/>
              <a:t>It is a psalm written while David was genuinely in danger, not a promise that fear never comes.</a:t>
            </a:r>
          </a:p>
          <a:p>
            <a:r>
              <a:rPr lang="en-AU"/>
              <a:t>•  </a:t>
            </a:r>
            <a:r>
              <a:rPr lang="en-AU" b="1"/>
              <a:t>‘When I am afraid’ means when, not if. </a:t>
            </a:r>
            <a:r>
              <a:rPr lang="en-AU"/>
              <a:t>The alarm is normal equipment; the choice is what we do next with it.</a:t>
            </a:r>
          </a:p>
          <a:p>
            <a:r>
              <a:rPr lang="en-AU"/>
              <a:t>•  </a:t>
            </a:r>
            <a:r>
              <a:rPr lang="en-AU" b="1"/>
              <a:t>Land the connection on the slide: </a:t>
            </a:r>
            <a:r>
              <a:rPr lang="en-AU"/>
              <a:t>fear is not failure; naming it and trusting God helps the alarm settle.</a:t>
            </a:r>
          </a:p>
          <a:p>
            <a:r>
              <a:rPr lang="en-AU"/>
              <a:t>•  </a:t>
            </a:r>
            <a:r>
              <a:rPr lang="en-AU" b="1"/>
              <a:t>Make it concrete for this room: </a:t>
            </a:r>
            <a:r>
              <a:rPr lang="en-AU"/>
              <a:t>it shows in slow breathing out, naming the feeling, steady feet, and telling a trusted adult.</a:t>
            </a:r>
          </a:p>
          <a:p>
            <a:r>
              <a:rPr lang="en-AU"/>
              <a:t>•  </a:t>
            </a:r>
            <a:r>
              <a:rPr lang="en-AU" b="1"/>
              <a:t>Check understanding: </a:t>
            </a:r>
            <a:r>
              <a:rPr lang="en-AU"/>
              <a:t>‘If the alarm goes off before thinking does, what is the first step that actually helps?’</a:t>
            </a:r>
          </a:p>
          <a:p>
            <a:r>
              <a:rPr lang="en-AU"/>
              <a:t>•  </a:t>
            </a:r>
            <a:r>
              <a:rPr lang="en-AU" b="1"/>
              <a:t>Looking for: </a:t>
            </a:r>
            <a:r>
              <a:rPr lang="en-AU"/>
              <a:t>slow the breathing out and name the feeling, rather than ordering yourself to stop. Keep answers general - no personal examples needed.</a:t>
            </a:r>
          </a:p>
          <a:p>
            <a:endParaRPr lang="en-AU"/>
          </a:p>
          <a:p>
            <a:r>
              <a:rPr lang="en-AU" b="1"/>
              <a:t>PARTICIPATION</a:t>
            </a:r>
          </a:p>
          <a:p>
            <a:r>
              <a:rPr lang="en-AU"/>
              <a:t>•  Students may pass, write privately or use a made-up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endParaRPr lang="en-AU"/>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- 4 - RUN SHEET</a:t>
            </a:r>
          </a:p>
          <a:p>
            <a:endParaRPr lang="en-AU"/>
          </a:p>
          <a:p>
            <a:r>
              <a:rPr lang="en-AU"/>
              <a:t>•  </a:t>
            </a:r>
            <a:r>
              <a:rPr lang="en-AU" b="1"/>
              <a:t>SET UP </a:t>
            </a:r>
            <a:r>
              <a:rPr lang="en-AU"/>
              <a:t>(30 sec)</a:t>
            </a:r>
          </a:p>
          <a:p>
            <a:r>
              <a:rPr lang="en-AU"/>
              <a:t>•  Groups of 3-4. Each group gets the six cards (printed, or read from the screen). Say: "Four of these are ready to use. Two of them have a problem. Your job is to work out which two."</a:t>
            </a:r>
          </a:p>
          <a:p>
            <a:endParaRPr lang="en-AU"/>
          </a:p>
          <a:p>
            <a:r>
              <a:rPr lang="en-AU"/>
              <a:t>•  </a:t>
            </a:r>
            <a:r>
              <a:rPr lang="en-AU" b="1"/>
              <a:t>SORT </a:t>
            </a:r>
            <a:r>
              <a:rPr lang="en-AU"/>
              <a:t>(2 min)</a:t>
            </a:r>
          </a:p>
          <a:p>
            <a:r>
              <a:rPr lang="en-AU"/>
              <a:t>•  </a:t>
            </a:r>
            <a:r>
              <a:rPr lang="en-AU" b="1"/>
              <a:t>Groups sort all six into HELPS FLOURISH / NEEDS EDITING. </a:t>
            </a:r>
            <a:r>
              <a:rPr lang="en-AU"/>
              <a:t>Circulate and listen; do not correct yet.</a:t>
            </a:r>
          </a:p>
          <a:p>
            <a:endParaRPr lang="en-AU"/>
          </a:p>
          <a:p>
            <a:r>
              <a:rPr lang="en-AU" b="1"/>
              <a:t>THE FOUR THAT WORK</a:t>
            </a:r>
          </a:p>
          <a:p>
            <a:r>
              <a:rPr lang="en-AU"/>
              <a:t>•  </a:t>
            </a:r>
            <a:r>
              <a:rPr lang="en-AU" b="1"/>
              <a:t>2. Concerns go to a trusted adult - </a:t>
            </a:r>
            <a:r>
              <a:rPr lang="en-AU"/>
              <a:t>if something worries us, we tell an adult who can help.</a:t>
            </a:r>
          </a:p>
          <a:p>
            <a:r>
              <a:rPr lang="en-AU"/>
              <a:t>•  </a:t>
            </a:r>
            <a:r>
              <a:rPr lang="en-AU" b="1"/>
              <a:t>3. Privacy is respected - </a:t>
            </a:r>
            <a:r>
              <a:rPr lang="en-AU"/>
              <a:t>we do not repeat someone's story outside this room.</a:t>
            </a:r>
          </a:p>
          <a:p>
            <a:r>
              <a:rPr lang="en-AU"/>
              <a:t>•  </a:t>
            </a:r>
            <a:r>
              <a:rPr lang="en-AU" b="1"/>
              <a:t>5. Pass is allowed - </a:t>
            </a:r>
            <a:r>
              <a:rPr lang="en-AU"/>
              <a:t>you can always opt out of answering.</a:t>
            </a:r>
          </a:p>
          <a:p>
            <a:r>
              <a:rPr lang="en-AU"/>
              <a:t>•  </a:t>
            </a:r>
            <a:r>
              <a:rPr lang="en-AU" b="1"/>
              <a:t>6. Fictional examples are okay - </a:t>
            </a:r>
            <a:r>
              <a:rPr lang="en-AU"/>
              <a:t>you can use a made-up example instead of your own.</a:t>
            </a:r>
          </a:p>
          <a:p>
            <a:endParaRPr lang="en-AU"/>
          </a:p>
          <a:p>
            <a:r>
              <a:rPr lang="en-AU" b="1"/>
              <a:t>THE TWO THAT NEED EDITING - </a:t>
            </a:r>
            <a:r>
              <a:rPr lang="en-AU"/>
              <a:t>and why</a:t>
            </a:r>
          </a:p>
          <a:p>
            <a:r>
              <a:rPr lang="en-AU"/>
              <a:t>•  </a:t>
            </a:r>
            <a:r>
              <a:rPr lang="en-AU" b="1"/>
              <a:t>1. "Whatever is said here stays here, always." Problem: </a:t>
            </a:r>
            <a:r>
              <a:rPr lang="en-AU"/>
              <a:t>it sounds caring, but it promises secrecy that cannot be kept - safety concerns must be passed on. Class rewrite might be: "What is said here stays here, unless someone is unsafe - then it goes to a trusted adult."</a:t>
            </a:r>
          </a:p>
          <a:p>
            <a:r>
              <a:rPr lang="en-AU"/>
              <a:t>•  </a:t>
            </a:r>
            <a:r>
              <a:rPr lang="en-AU" b="1"/>
              <a:t>4. "Everyone must share something." Problem: </a:t>
            </a:r>
            <a:r>
              <a:rPr lang="en-AU"/>
              <a:t>it removes the right to pass and pressures disclosure. Class rewrite might be: "Everyone gets a turn, and passing counts as a turn."</a:t>
            </a:r>
          </a:p>
          <a:p>
            <a:endParaRPr lang="en-AU"/>
          </a:p>
          <a:p>
            <a:r>
              <a:rPr lang="en-AU"/>
              <a:t>•  </a:t>
            </a:r>
            <a:r>
              <a:rPr lang="en-AU" b="1"/>
              <a:t>If a group defends card 1 or 4, ask: </a:t>
            </a:r>
            <a:r>
              <a:rPr lang="en-AU"/>
              <a:t>"What would that rule feel like for someone having a hard week?" and "Is that a promise a teacher could actually keep?"</a:t>
            </a:r>
          </a:p>
          <a:p>
            <a:endParaRPr lang="en-AU"/>
          </a:p>
          <a:p>
            <a:r>
              <a:rPr lang="en-AU"/>
              <a:t>•  </a:t>
            </a:r>
            <a:r>
              <a:rPr lang="en-AU" b="1"/>
              <a:t>AGREE </a:t>
            </a:r>
            <a:r>
              <a:rPr lang="en-AU"/>
              <a:t>(2 min)</a:t>
            </a:r>
          </a:p>
          <a:p>
            <a:r>
              <a:rPr lang="en-AU"/>
              <a:t>•  </a:t>
            </a:r>
            <a:r>
              <a:rPr lang="en-AU" b="1"/>
              <a:t>Bring the class back. </a:t>
            </a:r>
            <a:r>
              <a:rPr lang="en-AU"/>
              <a:t>Land the four norms above as the class agreement. Display or write them up and keep them visible for the rest of the term - refer back to them in Weeks 2-8.</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norm cards (wording above),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 · 2</a:t>
            </a:r>
          </a:p>
          <a:p>
            <a:r>
              <a:rPr lang="en-AU"/>
              <a:t>•  </a:t>
            </a:r>
            <a:r>
              <a:rPr lang="en-AU" b="1"/>
              <a:t>Give students the private stem: </a:t>
            </a:r>
            <a:r>
              <a:rPr lang="en-AU"/>
              <a:t>"One action I can take to make this group safer for learning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 </a:t>
            </a:r>
            <a:r>
              <a:rPr lang="en-AU"/>
              <a:t>(last 2-3 minutes)</a:t>
            </a:r>
          </a:p>
          <a:p>
            <a:r>
              <a:rPr lang="en-AU"/>
              <a:t>•  </a:t>
            </a:r>
            <a:r>
              <a:rPr lang="en-AU" b="1"/>
              <a:t>Read the stem printed on the slide: </a:t>
            </a:r>
            <a:r>
              <a:rPr lang="en-AU"/>
              <a:t>'One action I can take to make this group safer for learning is ...' Students write it privately.</a:t>
            </a:r>
          </a:p>
          <a:p>
            <a:r>
              <a:rPr lang="en-AU"/>
              <a:t>•  </a:t>
            </a:r>
            <a:r>
              <a:rPr lang="en-AU" b="1"/>
              <a:t>Model the size of answer you want: </a:t>
            </a:r>
            <a:r>
              <a:rPr lang="en-AU"/>
              <a:t>'I could let someone finish before I jump in', or 'I could sit with whoever is on their own'. Small and doable beats impressive. Sharing is optional; students may say 'pass'.</a:t>
            </a:r>
          </a:p>
          <a:p>
            <a:r>
              <a:rPr lang="en-AU"/>
              <a:t>•  </a:t>
            </a:r>
            <a:r>
              <a:rPr lang="en-AU" b="1"/>
              <a:t>Close with the takeaway on the slide: </a:t>
            </a:r>
            <a:r>
              <a:rPr lang="en-AU"/>
              <a:t>'Dignity is received, and safe participation is something we build together. The four norms we agreed today are ours for the whole term.' Offer a brief prayer, blessing or quiet pause according to school practice.</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6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lant growing with roots below the soil"/>
          <p:cNvPicPr>
            <a:picLocks noChangeAspect="1"/>
          </p:cNvPicPr>
          <p:nvPr/>
        </p:nvPicPr>
        <p:blipFill>
          <a:blip r:embed="rId3"/>
          <a:srcRect t="3812" b="381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The brain alarm</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T2 · STEADY · REGULATION AND RESILIENCE. Why bodies react first.</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#regulation</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#steady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#calmbody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9127994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Hook</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THE BRAIN ALARM · WEEK 1</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Why does your body sometimes react before your thinking has caught up?</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5223854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THE BRAIN ALARM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Psalm 56:3–4</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“When I am afraid, I put my trust in you. In God, whose word I praise—in God I trust and am not afraid. What can mere mortals do to me?”</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Psalm 56:3–4,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Fear is not a failure; even the psalmist felt it and chose trust. Naming what our body is doing, and who we can trust, helps the alarm settle.</a:t>
            </a:r>
          </a:p>
        </p:txBody>
      </p:sp>
    </p:spTree>
    <p:extLst>
      <p:ext uri="{BB962C8B-B14F-4D97-AF65-F5344CB8AC3E}">
        <p14:creationId xmlns:p14="http://schemas.microsoft.com/office/powerpoint/2010/main" val="1895720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Watch together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THE BRAIN ALARM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The brain alarm</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316480"/>
            <a:ext cx="6278880" cy="3108960"/>
          </a:xfrm>
          <a:prstGeom prst="roundRect">
            <a:avLst>
              <a:gd name="adj" fmla="val 4706"/>
            </a:avLst>
          </a:prstGeom>
          <a:solidFill>
            <a:srgbClr val="0F172A"/>
          </a:solidFill>
          <a:ln w="12700">
            <a:solidFill>
              <a:srgbClr val="0F172A"/>
            </a:solidFill>
            <a:prstDash val="solid"/>
          </a:ln>
        </p:spPr>
        <p:txBody>
          <a:bodyPr/>
          <a:lstStyle/>
          <a:p>
            <a:endParaRPr lang="en-US" sz="2400"/>
          </a:p>
        </p:txBody>
      </p:sp>
      <p:sp>
        <p:nvSpPr>
          <p:cNvPr id="9" name="Play button">
            <a:extLst>
              <a:ext uri="{C183D7F6-B498-43B3-948B-1728B52AA6E4}">
                <adec:decorative xmlns:adec="http://schemas.microsoft.com/office/drawing/2017/decorative" val="1"/>
              </a:ext>
            </a:extLst>
          </p:cNvPr>
          <p:cNvSpPr/>
          <p:nvPr/>
        </p:nvSpPr>
        <p:spPr>
          <a:xfrm>
            <a:off x="3316224" y="3389376"/>
            <a:ext cx="1097280" cy="1097280"/>
          </a:xfrm>
          <a:prstGeom prst="ellipse">
            <a:avLst/>
          </a:prstGeom>
          <a:solidFill>
            <a:srgbClr val="0EA5A4"/>
          </a:solidFill>
          <a:ln w="12700">
            <a:solidFill>
              <a:srgbClr val="0EA5A4"/>
            </a:solidFill>
            <a:prstDash val="solid"/>
          </a:ln>
        </p:spPr>
        <p:txBody>
          <a:bodyPr/>
          <a:lstStyle/>
          <a:p>
            <a:endParaRPr lang="en-US" sz="2400"/>
          </a:p>
        </p:txBody>
      </p:sp>
      <p:sp>
        <p:nvSpPr>
          <p:cNvPr id="10" name="Play arrow">
            <a:extLst>
              <a:ext uri="{C183D7F6-B498-43B3-948B-1728B52AA6E4}">
                <adec:decorative xmlns:adec="http://schemas.microsoft.com/office/drawing/2017/decorative" val="1"/>
              </a:ext>
            </a:extLst>
          </p:cNvPr>
          <p:cNvSpPr/>
          <p:nvPr/>
        </p:nvSpPr>
        <p:spPr>
          <a:xfrm rot="5400000">
            <a:off x="3718560" y="3657600"/>
            <a:ext cx="390144" cy="560832"/>
          </a:xfrm>
          <a:prstGeom prst="triangle">
            <a:avLst/>
          </a:prstGeom>
          <a:solidFill>
            <a:srgbClr val="FFFFFF"/>
          </a:solidFill>
          <a:ln w="12700">
            <a:solidFill>
              <a:srgbClr val="FFFFFF"/>
            </a:solidFill>
            <a:prstDash val="solid"/>
          </a:ln>
        </p:spPr>
        <p:txBody>
          <a:bodyPr/>
          <a:lstStyle/>
          <a:p>
            <a:endParaRPr lang="en-US" sz="2400"/>
          </a:p>
        </p:txBody>
      </p:sp>
      <p:sp>
        <p:nvSpPr>
          <p:cNvPr id="11" name="Text 9"/>
          <p:cNvSpPr/>
          <p:nvPr/>
        </p:nvSpPr>
        <p:spPr>
          <a:xfrm>
            <a:off x="1097280" y="4657344"/>
            <a:ext cx="5547360" cy="341376"/>
          </a:xfrm>
          <a:prstGeom prst="rect">
            <a:avLst/>
          </a:prstGeom>
          <a:noFill/>
          <a:ln/>
        </p:spPr>
        <p:txBody>
          <a:bodyPr wrap="square" lIns="0" tIns="0" rIns="0" bIns="0" rtlCol="0" anchor="ctr"/>
          <a:lstStyle/>
          <a:p>
            <a:pPr algn="ctr"/>
            <a:r>
              <a:rPr lang="en-US" sz="1733" b="1">
                <a:solidFill>
                  <a:srgbClr val="FFFFFF"/>
                </a:solidFill>
                <a:latin typeface="Segoe UI" pitchFamily="34" charset="0"/>
                <a:ea typeface="Segoe UI" pitchFamily="34" charset="-122"/>
                <a:cs typeface="Segoe UI" pitchFamily="34" charset="-120"/>
              </a:rPr>
              <a:t>BibleProject · “Shalom / Peace”</a:t>
            </a:r>
            <a:endParaRPr lang="en-US" sz="1733"/>
          </a:p>
        </p:txBody>
      </p:sp>
      <p:sp>
        <p:nvSpPr>
          <p:cNvPr id="12" name="Text 10"/>
          <p:cNvSpPr/>
          <p:nvPr/>
        </p:nvSpPr>
        <p:spPr>
          <a:xfrm>
            <a:off x="1097280" y="4998720"/>
            <a:ext cx="5547360" cy="316992"/>
          </a:xfrm>
          <a:prstGeom prst="rect">
            <a:avLst/>
          </a:prstGeom>
          <a:noFill/>
          <a:ln/>
        </p:spPr>
        <p:txBody>
          <a:bodyPr wrap="square" lIns="0" tIns="0" rIns="0" bIns="0" rtlCol="0" anchor="ctr"/>
          <a:lstStyle/>
          <a:p>
            <a:pPr algn="ctr"/>
            <a:r>
              <a:rPr lang="en-US" sz="1100">
                <a:solidFill>
                  <a:srgbClr val="94A3B8"/>
                </a:solidFill>
                <a:latin typeface="Segoe UI" pitchFamily="34" charset="0"/>
                <a:ea typeface="Segoe UI" pitchFamily="34" charset="-122"/>
                <a:cs typeface="Segoe UI" pitchFamily="34" charset="-120"/>
              </a:rPr>
              <a:t>bibleproject.com/explore/video/shalom-peace</a:t>
            </a:r>
            <a:endParaRPr lang="en-US" sz="1400"/>
          </a:p>
        </p:txBody>
      </p:sp>
      <p:sp>
        <p:nvSpPr>
          <p:cNvPr id="13" name="Card">
            <a:extLst>
              <a:ext uri="{C183D7F6-B498-43B3-948B-1728B52AA6E4}">
                <adec:decorative xmlns:adec="http://schemas.microsoft.com/office/drawing/2017/decorative" val="1"/>
              </a:ext>
            </a:extLst>
          </p:cNvPr>
          <p:cNvSpPr/>
          <p:nvPr/>
        </p:nvSpPr>
        <p:spPr>
          <a:xfrm>
            <a:off x="7315200" y="2316480"/>
            <a:ext cx="4145280" cy="3108960"/>
          </a:xfrm>
          <a:prstGeom prst="roundRect">
            <a:avLst>
              <a:gd name="adj" fmla="val 4706"/>
            </a:avLst>
          </a:prstGeom>
          <a:solidFill>
            <a:srgbClr val="E3F8F6"/>
          </a:solidFill>
          <a:ln w="12700">
            <a:solidFill>
              <a:srgbClr val="E3F8F6"/>
            </a:solidFill>
            <a:prstDash val="solid"/>
          </a:ln>
        </p:spPr>
        <p:txBody>
          <a:bodyPr/>
          <a:lstStyle/>
          <a:p>
            <a:endParaRPr lang="en-US" sz="2400"/>
          </a:p>
        </p:txBody>
      </p:sp>
      <p:sp>
        <p:nvSpPr>
          <p:cNvPr id="14" name="Text 12"/>
          <p:cNvSpPr/>
          <p:nvPr/>
        </p:nvSpPr>
        <p:spPr>
          <a:xfrm>
            <a:off x="7680960" y="2560320"/>
            <a:ext cx="3413760" cy="316992"/>
          </a:xfrm>
          <a:prstGeom prst="rect">
            <a:avLst/>
          </a:prstGeom>
          <a:noFill/>
          <a:ln/>
        </p:spPr>
        <p:txBody>
          <a:bodyPr wrap="square" lIns="0" tIns="0" rIns="0" bIns="0" rtlCol="0" anchor="ctr"/>
          <a:lstStyle/>
          <a:p>
            <a:r>
              <a:rPr lang="en-US" sz="1333" b="1" kern="0" spc="267">
                <a:solidFill>
                  <a:srgbClr val="0F766E"/>
                </a:solidFill>
                <a:latin typeface="Segoe UI" pitchFamily="34" charset="0"/>
                <a:ea typeface="Segoe UI" pitchFamily="34" charset="-122"/>
                <a:cs typeface="Segoe UI" pitchFamily="34" charset="-120"/>
              </a:rPr>
              <a:t>WATCH FOR</a:t>
            </a:r>
            <a:endParaRPr lang="en-US" sz="1333"/>
          </a:p>
        </p:txBody>
      </p:sp>
      <p:sp>
        <p:nvSpPr>
          <p:cNvPr id="15" name="Bullet dot">
            <a:extLst>
              <a:ext uri="{C183D7F6-B498-43B3-948B-1728B52AA6E4}">
                <adec:decorative xmlns:adec="http://schemas.microsoft.com/office/drawing/2017/decorative" val="1"/>
              </a:ext>
            </a:extLst>
          </p:cNvPr>
          <p:cNvSpPr/>
          <p:nvPr/>
        </p:nvSpPr>
        <p:spPr>
          <a:xfrm>
            <a:off x="7680960" y="3096768"/>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6" name="Text 14"/>
          <p:cNvSpPr/>
          <p:nvPr/>
        </p:nvSpPr>
        <p:spPr>
          <a:xfrm>
            <a:off x="8046720" y="2987040"/>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The alarm reacts before thinking</a:t>
            </a:r>
            <a:endParaRPr lang="en-US" sz="1533"/>
          </a:p>
        </p:txBody>
      </p:sp>
      <p:sp>
        <p:nvSpPr>
          <p:cNvPr id="17" name="Bullet dot">
            <a:extLst>
              <a:ext uri="{C183D7F6-B498-43B3-948B-1728B52AA6E4}">
                <adec:decorative xmlns:adec="http://schemas.microsoft.com/office/drawing/2017/decorative" val="1"/>
              </a:ext>
            </a:extLst>
          </p:cNvPr>
          <p:cNvSpPr/>
          <p:nvPr/>
        </p:nvSpPr>
        <p:spPr>
          <a:xfrm>
            <a:off x="7680960" y="3852672"/>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8" name="Text 16"/>
          <p:cNvSpPr/>
          <p:nvPr/>
        </p:nvSpPr>
        <p:spPr>
          <a:xfrm>
            <a:off x="8046720" y="3742944"/>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Naming a feeling settles it</a:t>
            </a:r>
            <a:endParaRPr lang="en-US" sz="1533"/>
          </a:p>
        </p:txBody>
      </p:sp>
      <p:sp>
        <p:nvSpPr>
          <p:cNvPr id="19" name="Bullet dot">
            <a:extLst>
              <a:ext uri="{C183D7F6-B498-43B3-948B-1728B52AA6E4}">
                <adec:decorative xmlns:adec="http://schemas.microsoft.com/office/drawing/2017/decorative" val="1"/>
              </a:ext>
            </a:extLst>
          </p:cNvPr>
          <p:cNvSpPr/>
          <p:nvPr/>
        </p:nvSpPr>
        <p:spPr>
          <a:xfrm>
            <a:off x="7680960" y="4608576"/>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20" name="Text 18"/>
          <p:cNvSpPr/>
          <p:nvPr/>
        </p:nvSpPr>
        <p:spPr>
          <a:xfrm>
            <a:off x="8046720" y="4498848"/>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Psalm 56:3 — “When I am afraid, I trust in you.”</a:t>
            </a:r>
            <a:endParaRPr lang="en-US" sz="1533"/>
          </a:p>
        </p:txBody>
      </p:sp>
      <p:sp>
        <p:nvSpPr>
          <p:cNvPr id="21"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24" name="Text 22"/>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25"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28" name="Text 26"/>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9"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32"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33" name="Text 31"/>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34"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36"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37"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38" name="Text 36"/>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9190319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Building our class norms</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norms help us flourish?</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below: HELPS FLOURISH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agree on the four norms this class will actually keep.</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Whatever is said here stays here, always</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Concerns go to a trusted adult</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Privacy is respected</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Everyone must share something</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Pass is allowed</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Fictional examples are okay</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Cards 5 and 6 are the drafts that need editing — rewrite them together, then keep your final four.</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9988802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action I can take to make this group safer for learning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Dignity is received, and safe participation is something we build together.</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493375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