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6"/>
  </p:notesMasterIdLst>
  <p:sldIdLst>
    <p:sldId id="256" r:id="rId30"/>
    <p:sldId id="257" r:id="rId31"/>
    <p:sldId id="258" r:id="rId32"/>
    <p:sldId id="259" r:id="rId33"/>
    <p:sldId id="26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703"/>
    <p:restoredTop sz="69966"/>
  </p:normalViewPr>
  <p:slideViewPr>
    <p:cSldViewPr snapToGrid="0">
      <p:cViewPr varScale="1">
        <p:scale>
          <a:sx n="69" d="100"/>
          <a:sy n="69" d="100"/>
        </p:scale>
        <p:origin x="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32" Type="http://schemas.openxmlformats.org/officeDocument/2006/relationships/slide" Target="slides/slide31.xml"/><Relationship Id="rId216" Type="http://schemas.openxmlformats.org/officeDocument/2006/relationships/notesMaster" Target="notesMasters/notesMaster1.xml"/><Relationship Id="rId33" Type="http://schemas.openxmlformats.org/officeDocument/2006/relationships/slide" Target="slides/slide32.xml"/><Relationship Id="rId217" Type="http://schemas.openxmlformats.org/officeDocument/2006/relationships/presProps" Target="presProps.xml"/><Relationship Id="rId34" Type="http://schemas.openxmlformats.org/officeDocument/2006/relationships/slide" Target="slides/slide33.xml"/><Relationship Id="rId218" Type="http://schemas.openxmlformats.org/officeDocument/2006/relationships/viewProps" Target="viewProps.xml"/><Relationship Id="rId30" Type="http://schemas.openxmlformats.org/officeDocument/2006/relationships/slide" Target="slides/slide29.xml"/><Relationship Id="rId219" Type="http://schemas.openxmlformats.org/officeDocument/2006/relationships/theme" Target="theme/theme1.xml"/><Relationship Id="rId220" Type="http://schemas.openxmlformats.org/officeDocument/2006/relationships/tableStyles" Target="tableStyles.xml"/><Relationship Id="rId31" Type="http://schemas.openxmlformats.org/officeDocument/2006/relationships/slide" Target="slides/slide30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7F1BE-E41F-624C-9676-FADCFDCD037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FC1B-F8F7-EF4C-9E3D-0B325D4B7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83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LEARNING INTENTION</a:t>
            </a:r>
          </a:p>
          <a:p>
            <a:r>
              <a:rPr lang="en-AU"/>
              <a:t>•  We are learning to use four relationship directions – God, others, self and creation – to describe what helps people and communities thrive.</a:t>
            </a:r>
          </a:p>
          <a:p>
            <a:endParaRPr lang="en-AU"/>
          </a:p>
          <a:p>
            <a:r>
              <a:rPr lang="en-AU" b="1"/>
              <a:t>SUCCESS CHECK</a:t>
            </a:r>
          </a:p>
          <a:p>
            <a:r>
              <a:rPr lang="en-AU"/>
              <a:t>•  I can use the four directions to describe what helps people and communities thrive in the fictional case, and explain my choice.</a:t>
            </a:r>
          </a:p>
          <a:p>
            <a:endParaRPr lang="en-AU"/>
          </a:p>
          <a:p>
            <a:r>
              <a:rPr lang="en-AU" b="1"/>
              <a:t>KEY QUESTION</a:t>
            </a:r>
          </a:p>
          <a:p>
            <a:r>
              <a:rPr lang="en-AU"/>
              <a:t>•  Which relationships are affected when a group excludes someone and wastes materials?</a:t>
            </a:r>
          </a:p>
          <a:p>
            <a:endParaRPr lang="en-AU"/>
          </a:p>
          <a:p>
            <a:r>
              <a:rPr lang="en-AU" b="1"/>
              <a:t>NIV CONNECTION</a:t>
            </a:r>
          </a:p>
          <a:p>
            <a:r>
              <a:rPr lang="en-AU"/>
              <a:t>•  Mark 12:30–31; Genesis 2 – love God and neighbour; cultivate and care for creation.</a:t>
            </a:r>
          </a:p>
          <a:p>
            <a:endParaRPr lang="en-AU"/>
          </a:p>
          <a:p>
            <a:r>
              <a:rPr lang="en-AU" b="1"/>
              <a:t>CHRISTIAN FORMATION</a:t>
            </a:r>
          </a:p>
          <a:p>
            <a:r>
              <a:rPr lang="en-AU"/>
              <a:t>•  Shalom is more than a calm feeling. It describes right, truthful and life-giving relationship with God, other people, oneself as God’s creature, and the created world. Because the directions are connected, one restoring action can strengthen several at once.</a:t>
            </a:r>
          </a:p>
          <a:p>
            <a:r>
              <a:rPr lang="en-AU"/>
              <a:t>•  CSA alignment: Relationships / Belonging; Serving / Embodying; Spirituality / Expressing. Character focus: service and stewardship.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one body clue and one precise feeling word that could help someone notice a break in shalom.</a:t>
            </a:r>
          </a:p>
          <a:p>
            <a:endParaRPr lang="en-AU"/>
          </a:p>
          <a:p>
            <a:r>
              <a:rPr lang="en-AU" b="1"/>
              <a:t>PREPARE IN UNDER 5 MINUTES</a:t>
            </a:r>
          </a:p>
          <a:p>
            <a:r>
              <a:rPr lang="en-AU"/>
              <a:t>•  Draw a compass with four labelled arrows: GOD / OTHERS / SELF / CREATION. Leave room beside each arrow for evidence.</a:t>
            </a:r>
          </a:p>
          <a:p>
            <a:endParaRPr lang="en-AU"/>
          </a:p>
          <a:p>
            <a:r>
              <a:rPr lang="en-AU" b="1"/>
              <a:t>SAFEGUARDING</a:t>
            </a:r>
          </a:p>
          <a:p>
            <a:r>
              <a:rPr lang="en-AU"/>
              <a:t>•  </a:t>
            </a:r>
            <a:r>
              <a:rPr lang="en-AU" b="1"/>
              <a:t>No forced disclosure. </a:t>
            </a:r>
            <a:r>
              <a:rPr lang="en-AU"/>
              <a:t>Students may pass, write privately or use a fictional example. Follow up any concerns privately using the school support pathway.</a:t>
            </a:r>
          </a:p>
          <a:p>
            <a:endParaRPr lang="en-AU"/>
          </a:p>
          <a:p>
            <a:r>
              <a:rPr lang="en-AU" b="1"/>
              <a:t>ACCESS / LOW-DISCLOSURE</a:t>
            </a:r>
          </a:p>
          <a:p>
            <a:r>
              <a:rPr lang="en-AU"/>
              <a:t>•  </a:t>
            </a:r>
            <a:r>
              <a:rPr lang="en-AU" b="1"/>
              <a:t>Read instructions aloud and display them. </a:t>
            </a:r>
            <a:r>
              <a:rPr lang="en-AU"/>
              <a:t>Allow silent pointing, writing or partner response. Provide extra processing time. Never require eye contact, public role-play, prayer aloud or disclosure of personal distress.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Hand-drawn four-arrow compass on the board plus six printed action cards.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FICTIONAL SCENARIO · THE WATERWAY POSTER</a:t>
            </a:r>
          </a:p>
          <a:p>
            <a:r>
              <a:rPr lang="en-AU"/>
              <a:t>Read this aloud so students respond to the people in the story, not to their own lives. Nobody needs to share anything personal.</a:t>
            </a:r>
          </a:p>
          <a:p>
            <a:r>
              <a:rPr lang="en-AU"/>
              <a:t>A science group is making a poster about a local waterway. Lee’s idea about native plants is ignored and Lee is left without a role. Two students take over the page, paper scraps fall to the floor and glue lids are left open. At presentation time the group says, “We all contributed.”</a:t>
            </a:r>
          </a:p>
          <a:p>
            <a:r>
              <a:rPr lang="en-AU" b="1"/>
              <a:t>Questions for reflection</a:t>
            </a:r>
          </a:p>
          <a:p>
            <a:r>
              <a:rPr lang="en-AU"/>
              <a:t>•  Which of the four directions – God, others, self, creation – are broken here?</a:t>
            </a:r>
          </a:p>
          <a:p>
            <a:r>
              <a:rPr lang="en-AU"/>
              <a:t>•  Which break is the most immediate, and what second direction is linked to it?</a:t>
            </a:r>
          </a:p>
          <a:p>
            <a:r>
              <a:rPr lang="en-AU"/>
              <a:t>•  What restoring action would touch at least two directions, and who does what next?</a:t>
            </a:r>
          </a:p>
          <a:p>
            <a:r>
              <a:rPr lang="en-AU" b="1"/>
              <a:t>CONNECT</a:t>
            </a:r>
          </a:p>
          <a:p>
            <a:r>
              <a:rPr lang="en-AU"/>
              <a:t>•  </a:t>
            </a:r>
            <a:r>
              <a:rPr lang="en-AU" b="1"/>
              <a:t>Read it aloud: </a:t>
            </a:r>
            <a:r>
              <a:rPr lang="en-AU"/>
              <a:t>“A group leaves one member out and wastes the materials. Which relationships does that damage?”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Restate the participation options aloud: </a:t>
            </a:r>
            <a:r>
              <a:rPr lang="en-AU"/>
              <a:t>pass, write privately, or use a fictional example.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Point to the four compass arrows – GOD, OTHERS, SELF, CREATION.</a:t>
            </a:r>
          </a:p>
          <a:p>
            <a:r>
              <a:rPr lang="en-AU"/>
              <a:t>•  Ask students to predict which direction is affected when a group excludes a member and wastes materials. Thinking time first; no hands-up pressure.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Take four rapid answers – ideally one per direction.</a:t>
            </a:r>
          </a:p>
          <a:p>
            <a:r>
              <a:rPr lang="en-AU"/>
              <a:t>•  Say: “The compass does not tell us that every problem feels peaceful; it helps us see relationships that need faithful care.”</a:t>
            </a:r>
          </a:p>
          <a:p>
            <a:endParaRPr lang="en-AU"/>
          </a:p>
          <a:p>
            <a:r>
              <a:rPr lang="en-AU" b="1"/>
              <a:t>ANSWERS TO FISH FOR</a:t>
            </a:r>
          </a:p>
          <a:p>
            <a:r>
              <a:rPr lang="en-AU"/>
              <a:t>•  OTHERS – someone is shut out of the work. SELF – the excluded person’s dignity and the takers’ self-control. CREATION – wasted paper and dried-out glue. GOD – the whole pattern of loving neighbour and caring for what we are given.</a:t>
            </a:r>
          </a:p>
          <a:p>
            <a:r>
              <a:rPr lang="en-AU"/>
              <a:t>•  If students name only one direction, ask: “What else got damaged that nobody is talking about?”</a:t>
            </a:r>
          </a:p>
          <a:p>
            <a:endParaRPr lang="en-AU"/>
          </a:p>
          <a:p>
            <a:r>
              <a:rPr lang="en-AU" b="1"/>
              <a:t>RETRIEVAL BRIDGE</a:t>
            </a:r>
          </a:p>
          <a:p>
            <a:r>
              <a:rPr lang="en-AU"/>
              <a:t>•  Retrieve one body clue and one precise feeling word that could help someone notice a break in shalom.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EXPLORE</a:t>
            </a:r>
          </a:p>
          <a:p>
            <a:r>
              <a:rPr lang="en-AU"/>
              <a:t>•  Read Mark 12:30–31 and Genesis 2:15 aloud from the screen, in context.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Define flourishing: </a:t>
            </a:r>
            <a:r>
              <a:rPr lang="en-AU"/>
              <a:t>growing towards God’s good purposes – not winning every contest or avoiding every difficulty.</a:t>
            </a:r>
          </a:p>
          <a:p>
            <a:r>
              <a:rPr lang="en-AU"/>
              <a:t>•  Say: “Shalom is more than a calm feeling. It is right, truthful, life-giving relationship – with God, with others, with yourself, and with the created world.”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Give one worked example: </a:t>
            </a:r>
            <a:r>
              <a:rPr lang="en-AU"/>
              <a:t>cleaning a shared table can care for creation, respect others, practise self-control and honour God – one action, four directions.</a:t>
            </a:r>
          </a:p>
          <a:p>
            <a:r>
              <a:rPr lang="en-AU"/>
              <a:t>•  Land the big idea: because the directions are connected, one restoring action can strengthen several at once.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Read Mark 12:30–31 and Genesis 2:15 from the NIV. </a:t>
            </a:r>
            <a:r>
              <a:rPr lang="en-AU"/>
              <a:t>Connect worship, neighbour-love and stewardship – without collapsing them into the same relationship.</a:t>
            </a:r>
          </a:p>
          <a:p>
            <a:r>
              <a:rPr lang="en-AU"/>
              <a:t>•  Genesis 2:15 – humans are placed in the garden to work it and take care of it. Care for creation is a given task, not an optional extra.</a:t>
            </a:r>
          </a:p>
          <a:p>
            <a:r>
              <a:rPr lang="en-AU"/>
              <a:t>•  Loving God is not the same as being nice to people, and caring for a river is not the same as loving a neighbour – but all three belong together.</a:t>
            </a:r>
          </a:p>
          <a:p>
            <a:endParaRPr lang="en-AU"/>
          </a:p>
          <a:p>
            <a:r>
              <a:rPr lang="en-AU" b="1"/>
              <a:t>CHECK UNDERSTANDING</a:t>
            </a:r>
          </a:p>
          <a:p>
            <a:r>
              <a:rPr lang="en-AU"/>
              <a:t>•  </a:t>
            </a:r>
            <a:r>
              <a:rPr lang="en-AU" b="1"/>
              <a:t>Ask: </a:t>
            </a:r>
            <a:r>
              <a:rPr lang="en-AU"/>
              <a:t>“Name one everyday action that serves more than one direction at once.”</a:t>
            </a:r>
          </a:p>
          <a:p>
            <a:r>
              <a:rPr lang="en-AU"/>
              <a:t>•  </a:t>
            </a:r>
            <a:r>
              <a:rPr lang="en-AU" b="1"/>
              <a:t>Looking for: </a:t>
            </a:r>
            <a:r>
              <a:rPr lang="en-AU"/>
              <a:t>a concrete action plus at least two named directions – for example, sharing tools fairly serves others and creation. Keep answers general; no personal examples needed.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PRACTISE · RUN SHEET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MAP THE CASE </a:t>
            </a:r>
          </a:p>
          <a:p>
            <a:r>
              <a:rPr lang="en-AU"/>
              <a:t>•  Students copy the compass and place one fact from the case beside each relevant direction. Some facts may belong in more than one place.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FIND THE BREAK </a:t>
            </a:r>
          </a:p>
          <a:p>
            <a:r>
              <a:rPr lang="en-AU"/>
              <a:t>•  Circle the most immediate break in relationship and underline a second direction linked to it.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DESIGN THE ACTION </a:t>
            </a:r>
          </a:p>
          <a:p>
            <a:r>
              <a:rPr lang="en-AU"/>
              <a:t>•  Design one restoring action that touches at least two directions. It must name who does what next.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PARTNER TEST </a:t>
            </a:r>
          </a:p>
          <a:p>
            <a:r>
              <a:rPr lang="en-AU"/>
              <a:t>•  Partners test the action: Does it tell the truth? Restore participation? Care for materials? Avoid pretending the harm did not happen?</a:t>
            </a:r>
          </a:p>
          <a:p>
            <a:endParaRPr lang="en-AU"/>
          </a:p>
          <a:p>
            <a:r>
              <a:rPr lang="en-AU" b="1"/>
              <a:t>SORTING THE SIX CARDS</a:t>
            </a:r>
          </a:p>
          <a:p>
            <a:r>
              <a:rPr lang="en-AU"/>
              <a:t>•  Three cards restore shalom; three only look like repair. Do not tell students which is which. Circulate and listen; do not correct yet.</a:t>
            </a:r>
          </a:p>
          <a:p>
            <a:endParaRPr lang="en-AU"/>
          </a:p>
          <a:p>
            <a:r>
              <a:rPr lang="en-AU" b="1"/>
              <a:t>THE THREE THAT RESTORE</a:t>
            </a:r>
          </a:p>
          <a:p>
            <a:r>
              <a:rPr lang="en-AU"/>
              <a:t>•  </a:t>
            </a:r>
            <a:r>
              <a:rPr lang="en-AU" b="1"/>
              <a:t>Pause the poster and ask Lee which role Lee would like – </a:t>
            </a:r>
            <a:r>
              <a:rPr lang="en-AU"/>
              <a:t>restores participation (OTHERS, SELF) and tells the truth about what happened.</a:t>
            </a:r>
          </a:p>
          <a:p>
            <a:r>
              <a:rPr lang="en-AU"/>
              <a:t>•  </a:t>
            </a:r>
            <a:r>
              <a:rPr lang="en-AU" b="1"/>
              <a:t>Add the native-plant idea and name whose idea it was – </a:t>
            </a:r>
            <a:r>
              <a:rPr lang="en-AU"/>
              <a:t>restores credit and honesty (OTHERS, SELF) and serves the waterway (CREATION).</a:t>
            </a:r>
          </a:p>
          <a:p>
            <a:r>
              <a:rPr lang="en-AU"/>
              <a:t>•  </a:t>
            </a:r>
            <a:r>
              <a:rPr lang="en-AU" b="1"/>
              <a:t>Tidy the scraps and close the glue lids together – </a:t>
            </a:r>
            <a:r>
              <a:rPr lang="en-AU"/>
              <a:t>shared stewardship (CREATION, OTHERS), not a punishment for one person.</a:t>
            </a:r>
          </a:p>
          <a:p>
            <a:endParaRPr lang="en-AU"/>
          </a:p>
          <a:p>
            <a:r>
              <a:rPr lang="en-AU" b="1"/>
              <a:t>THE THREE THAT NEED EDITING – and why</a:t>
            </a:r>
          </a:p>
          <a:p>
            <a:r>
              <a:rPr lang="en-AU"/>
              <a:t>•  </a:t>
            </a:r>
            <a:r>
              <a:rPr lang="en-AU" b="1"/>
              <a:t>“We all contributed” so the group looks good. Problem: </a:t>
            </a:r>
            <a:r>
              <a:rPr lang="en-AU"/>
              <a:t>it is not true, and it hides the harm rather than repairing it (breaks truth with GOD, OTHERS and SELF).</a:t>
            </a:r>
          </a:p>
          <a:p>
            <a:r>
              <a:rPr lang="en-AU"/>
              <a:t>•  </a:t>
            </a:r>
            <a:r>
              <a:rPr lang="en-AU" b="1"/>
              <a:t>Give Lee the tidying-up job while the others finish. Problem: </a:t>
            </a:r>
            <a:r>
              <a:rPr lang="en-AU"/>
              <a:t>it looks helpful but keeps Lee out of the real work – exclusion with a chore attached.</a:t>
            </a:r>
          </a:p>
          <a:p>
            <a:r>
              <a:rPr lang="en-AU"/>
              <a:t>•  </a:t>
            </a:r>
            <a:r>
              <a:rPr lang="en-AU" b="1"/>
              <a:t>Move on quickly and hope Lee forgets. Problem: </a:t>
            </a:r>
            <a:r>
              <a:rPr lang="en-AU"/>
              <a:t>avoidance is not restoration; nothing is named, nothing is repaired, the mess stays.</a:t>
            </a:r>
          </a:p>
          <a:p>
            <a:endParaRPr lang="en-AU"/>
          </a:p>
          <a:p>
            <a:r>
              <a:rPr lang="en-AU"/>
              <a:t>•  </a:t>
            </a:r>
            <a:r>
              <a:rPr lang="en-AU" b="1"/>
              <a:t>If a group defends a weak card, ask: </a:t>
            </a:r>
            <a:r>
              <a:rPr lang="en-AU"/>
              <a:t>“Does that tell the truth?” and “How would that feel if you were Lee on Monday?”</a:t>
            </a:r>
          </a:p>
          <a:p>
            <a:endParaRPr lang="en-AU"/>
          </a:p>
          <a:p>
            <a:r>
              <a:rPr lang="en-AU" b="1"/>
              <a:t>MODEL RESPONSE</a:t>
            </a:r>
          </a:p>
          <a:p>
            <a:r>
              <a:rPr lang="en-AU"/>
              <a:t>•  “Pause the group, acknowledge that Lee’s idea and role were missed, give Lee the recording role if Lee agrees, add the native-plant idea, and tidy the materials together.” This serves others and creation while forming humility and integrity.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use all four directions accurately and propose a concrete restoring action that names who does what next.</a:t>
            </a:r>
          </a:p>
          <a:p>
            <a:endParaRPr lang="en-AU"/>
          </a:p>
          <a:p>
            <a:r>
              <a:rPr lang="en-AU" b="1"/>
              <a:t>ACCESS</a:t>
            </a:r>
          </a:p>
          <a:p>
            <a:r>
              <a:rPr lang="en-AU"/>
              <a:t>•  </a:t>
            </a:r>
            <a:r>
              <a:rPr lang="en-AU" b="1"/>
              <a:t>Read the case and the cards aloud as well as displaying them. </a:t>
            </a:r>
            <a:r>
              <a:rPr lang="en-AU"/>
              <a:t>Allow silent pointing, writing, or a partner answering on a student’s behalf. Give extra processing time. No public role-play, no forced disclosure.</a:t>
            </a:r>
          </a:p>
          <a:p>
            <a:endParaRPr lang="en-AU"/>
          </a:p>
          <a:p>
            <a:r>
              <a:rPr lang="en-AU" b="1"/>
              <a:t>OFFLINE FALLBACK</a:t>
            </a:r>
          </a:p>
          <a:p>
            <a:r>
              <a:rPr lang="en-AU"/>
              <a:t>•  Board compass plus six printed action cards (wording above), one set per group.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/>
              <a:t>REFLECT</a:t>
            </a:r>
          </a:p>
          <a:p>
            <a:r>
              <a:rPr lang="en-AU"/>
              <a:t>•  </a:t>
            </a:r>
            <a:r>
              <a:rPr lang="en-AU" b="1"/>
              <a:t>Give students the private stem: </a:t>
            </a:r>
            <a:r>
              <a:rPr lang="en-AU"/>
              <a:t>“Shalom is strengthened when … because it repairs the relationship with …” Keep it silent and private – no sharing required.</a:t>
            </a:r>
          </a:p>
          <a:p>
            <a:endParaRPr lang="en-AU"/>
          </a:p>
          <a:p>
            <a:r>
              <a:rPr lang="en-AU"/>
              <a:t>•  Follow up any concerns privately using the school support pathway.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Students finish the stem in writing. Model the size of answer you want: “Shalom is strengthened when we ask Lee what role Lee wants, because it repairs the relationship with the person we left out.” Small and doable beats impressive.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Students draw a small star on the compass direction that today’s action most clearly served. Some will star two – that is the point.</a:t>
            </a:r>
          </a:p>
          <a:p>
            <a:endParaRPr lang="en-AU"/>
          </a:p>
          <a:p>
            <a:r>
              <a:rPr lang="en-AU" b="1"/>
              <a:t>TEACHING SCRIPT</a:t>
            </a:r>
          </a:p>
          <a:p>
            <a:r>
              <a:rPr lang="en-AU"/>
              <a:t>•  </a:t>
            </a:r>
            <a:r>
              <a:rPr lang="en-AU" b="1"/>
              <a:t>Optional class prayer: </a:t>
            </a:r>
            <a:r>
              <a:rPr lang="en-AU"/>
              <a:t>“Lord Jesus, teach us to love God, neighbour and creation with honest, practical care. Amen.” Never require prayer aloud; offer a blessing or quiet pause instead if that suits the class.</a:t>
            </a:r>
          </a:p>
          <a:p>
            <a:r>
              <a:rPr lang="en-AU"/>
              <a:t>•  Close with the takeaway on the slide: one honest restoring action can strengthen several relationships at once.</a:t>
            </a:r>
          </a:p>
          <a:p>
            <a:endParaRPr lang="en-AU"/>
          </a:p>
          <a:p>
            <a:r>
              <a:rPr lang="en-AU" b="1"/>
              <a:t>FORMATIVE LOOK-FOR</a:t>
            </a:r>
          </a:p>
          <a:p>
            <a:r>
              <a:rPr lang="en-AU"/>
              <a:t>•  Students use all four directions accurately and propose a concrete restoring action. Watch for stems that name a direction but no action, or an action with no relationship named.</a:t>
            </a:r>
          </a:p>
          <a:p>
            <a:endParaRPr lang="en-AU"/>
          </a:p>
          <a:p>
            <a:r>
              <a:rPr lang="en-AU" b="1"/>
              <a:t>PARTICIPATION</a:t>
            </a:r>
          </a:p>
          <a:p>
            <a:r>
              <a:rPr lang="en-AU"/>
              <a:t>•  </a:t>
            </a:r>
            <a:r>
              <a:rPr lang="en-AU" b="1"/>
              <a:t>Students may pass, write privately or use a fictional example. </a:t>
            </a:r>
            <a:r>
              <a:rPr lang="en-AU"/>
              <a:t>Do not ask for personal disclosure; use the fictional scenario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CE652-B31A-E4B1-BD17-B73F8EB62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CB29-C8F0-40E0-2E3F-368619E2BF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FBEE8-B986-D92A-3922-D7A36153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BF57-283F-AF21-3AAF-A4757EF22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925A6-CCB0-CF73-D113-0CC9E4102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0326-1125-B04C-58A6-80163190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67701-1CE6-49E1-9BF6-E39F0D06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909AC-E48B-BD43-C098-F670A12C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D1E9-1915-E2BF-C0CA-C5EA8408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8852C-B51A-BFC4-6BFD-8D1084E5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2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9523-DF80-6FC9-6C70-D4A895AF5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A888F-552C-A7EB-1CAA-B44C2288E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3520A-D9C7-424B-F283-53AC913D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E6443-2941-73B9-0108-8F1CD535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0E721-D6ED-CAC7-5A4D-74B296A0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5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F6049-D472-4EA9-352B-67108B1C7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2EE15-7917-CE5E-7F6D-19E2357EAB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805B1-12DC-FD9D-4C5A-E945CF3E7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88B49-855A-F87F-CE73-D2B8074BA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4E05-8CA9-FDBC-D1AC-FA1BD428A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416B8-4985-DB2A-EB72-4305321A1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2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2590-5187-E8B4-A7BB-93B248A11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387B7-04D0-678C-7D35-C69D0CCB0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0CBC6-FE46-68BF-8D4F-AB1210CE4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1F2D73-11A0-05DA-1A1E-F6C08BBBD9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B698D-500C-8826-0904-9E21B24B1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6A522-D041-9881-1399-A2F6F122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264D9-7C3A-19FF-BFEE-0C09ADD02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4ABF6E-AB81-5754-C2F5-D1858D329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88B6C-A2A2-2403-2DB3-B3C01F28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24A9B-7100-7324-3B1B-A2B0B84F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E6D15-73FA-7384-D8C5-729D8FF40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45922-96C5-A9DA-5843-2D57B5E4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65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25E35C-8153-CE82-A1FB-317EDF125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EDCA80-1EBE-C57D-7B1A-36E5CC3E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789DE-FDD9-A9F5-CC70-F5B78123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7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E377-B400-A401-B31F-96CB5021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1EC76-AA6A-23FF-F64C-E0D1CC0E6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84215-28E6-0818-2FA2-41D0472DD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3D78-B82B-7836-1629-1698FA6E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D4395-BCF9-0548-098E-611EDFCB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0A143-E660-C7CC-6C1D-769FF84F0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1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05D0-D2F9-DBF9-57E4-4F0FC572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2D314C-5B4D-62C6-7708-92606D7EA3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03BA-EFB5-5D83-AAD1-8A154FAB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478C9-F55E-6077-D1DA-8FAB693E9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4AA50E-8168-E6FE-A3C0-FCB88645C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BB3B3-D0CC-04AD-B0BD-3DCDA1C0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5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FD3DC-E719-023A-AA0B-A96875A7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D51B90-87A6-CAC6-8FED-5AF9B74A5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078D0-CB61-51C8-6847-521FEEA3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6E6A9-BB43-1263-CA7C-64027AFC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DEDC9-C5D5-5D7F-D956-4BC15956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12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85449-EE22-DCED-D271-EA0BF6197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EDFA2-D0BC-735B-F8D9-575E803BF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3F792-06A9-66A2-8B31-1A157AB7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C89A8-23F6-E6F2-EFED-5A8267FD0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3BF3-1A62-94B6-806C-D537BAC8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0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"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01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19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EATURE">
    <p:bg>
      <p:bgPr>
        <a:solidFill>
          <a:srgbClr val="4F4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5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_TOP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37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1ABA3-FD3E-AD0F-179E-2A28494C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6850A-5043-457C-25EE-99A84CC2F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02CCA-B9AB-33BF-9E4D-83E472A70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7BEDF-80EF-CF49-B252-3DEEBAE67CE3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7BB65-5F20-7858-E514-214740561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DA8C8-4A1E-1A79-4B8B-351230D61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91E2D-06CB-8D44-97AB-171E75E55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88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lat illustration: a compass whose four arrows point to a church, clasped hands, a heart and a river"/>
          <p:cNvPicPr>
            <a:picLocks noChangeAspect="1"/>
          </p:cNvPicPr>
          <p:nvPr/>
        </p:nvPicPr>
        <p:blipFill>
          <a:blip r:embed="rId3"/>
          <a:srcRect t="2745" b="2745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  <p:sp>
        <p:nvSpPr>
          <p:cNvPr id="3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0400" y="0"/>
            <a:ext cx="73152" cy="685800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oundRect">
            <a:avLst>
              <a:gd name="adj" fmla="val 47619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1219200"/>
            <a:ext cx="3901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YEAR 6</a:t>
            </a:r>
            <a:endParaRPr lang="en-US" sz="1467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16480"/>
            <a:ext cx="6096000" cy="1341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58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Shalom compass</a:t>
            </a:r>
            <a:endParaRPr lang="en-US" sz="5867"/>
          </a:p>
        </p:txBody>
      </p:sp>
      <p:sp>
        <p:nvSpPr>
          <p:cNvPr id="7" name="Text 4"/>
          <p:cNvSpPr/>
          <p:nvPr/>
        </p:nvSpPr>
        <p:spPr>
          <a:xfrm>
            <a:off x="731520" y="3840480"/>
            <a:ext cx="597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933"/>
              </a:lnSpc>
            </a:pPr>
            <a:r>
              <a:rPr lang="en-US" sz="2000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Four relationship directions that describe what helps people and places thrive.</a:t>
            </a:r>
            <a:endParaRPr lang="en-US" sz="2000"/>
          </a:p>
        </p:txBody>
      </p:sp>
      <p:sp>
        <p:nvSpPr>
          <p:cNvPr id="8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#helpseeking</a:t>
            </a:r>
            <a:endParaRPr lang="en-US" sz="1467"/>
          </a:p>
        </p:txBody>
      </p:sp>
      <p:sp>
        <p:nvSpPr>
          <p:cNvPr id="10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05968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#respectfulrelationships</a:t>
            </a:r>
            <a:endParaRPr lang="en-US" sz="1467"/>
          </a:p>
        </p:txBody>
      </p:sp>
      <p:sp>
        <p:nvSpPr>
          <p:cNvPr id="12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1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#creationcare</a:t>
            </a:r>
            <a:endParaRPr lang="en-US" sz="1467"/>
          </a:p>
        </p:txBody>
      </p:sp>
      <p:sp>
        <p:nvSpPr>
          <p:cNvPr id="14" name="Tag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oundRect">
            <a:avLst>
              <a:gd name="adj" fmla="val 48889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779520" y="5791200"/>
            <a:ext cx="280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#service</a:t>
            </a:r>
            <a:endParaRPr lang="en-US" sz="1467"/>
          </a:p>
        </p:txBody>
      </p:sp>
      <p:sp>
        <p:nvSpPr>
          <p:cNvPr id="900" name="Flourish move mar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48640"/>
            <a:ext cx="457200" cy="45720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500" y="60"/>
                </a:moveTo>
                <a:arcTo wR="440" hR="440" stAng="16200000" swAng="18000000"/>
              </a:path>
              <a:path w="1000" h="1000">
                <a:moveTo>
                  <a:pt x="700" y="10"/>
                </a:moveTo>
                <a:lnTo>
                  <a:pt x="470" y="70"/>
                </a:lnTo>
                <a:lnTo>
                  <a:pt x="640" y="230"/>
                </a:lnTo>
                <a:close/>
              </a:path>
            </a:pathLst>
          </a:custGeom>
          <a:ln w="22400">
            <a:solidFill>
              <a:srgbClr val="3FA0DA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01" name="Flourish move label"/>
          <p:cNvSpPr txBox="1"/>
          <p:nvPr/>
        </p:nvSpPr>
        <p:spPr>
          <a:xfrm>
            <a:off x="1325880" y="617220"/>
            <a:ext cx="3200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000" b="1" spc="300" dirty="0">
                <a:solidFill>
                  <a:srgbClr val="3FA0DA"/>
                </a:solidFill>
              </a:rPr>
              <a:t>FLOURISH · RESTORATION</a:t>
            </a:r>
          </a:p>
        </p:txBody>
      </p:sp>
    </p:spTree>
    <p:extLst>
      <p:ext uri="{BB962C8B-B14F-4D97-AF65-F5344CB8AC3E}">
        <p14:creationId xmlns:p14="http://schemas.microsoft.com/office/powerpoint/2010/main" val="3162326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6366F1"/>
          </a:solidFill>
          <a:ln w="12700">
            <a:solidFill>
              <a:srgbClr val="818CF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1705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6738" y="651541"/>
            <a:ext cx="281879" cy="281879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731264" y="487680"/>
            <a:ext cx="475488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r>
              <a:rPr lang="en-US" sz="1667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Four arrows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C7D2F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THE SHALOM COMPASS · WEEK 5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975360" y="1950720"/>
            <a:ext cx="10241280" cy="2438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4267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group leaves one member out and wastes the materials. Which relationships does that damage?</a:t>
            </a:r>
            <a:endParaRPr lang="en-US" sz="4267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572000"/>
            <a:ext cx="10241280" cy="914400"/>
          </a:xfrm>
          <a:prstGeom prst="roundRect">
            <a:avLst>
              <a:gd name="adj" fmla="val 18667"/>
            </a:avLst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341120" y="457200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 can always pass, write your answer privately, or use a made-up example.</a:t>
            </a:r>
            <a:endParaRPr lang="en-US" sz="1867"/>
          </a:p>
        </p:txBody>
      </p:sp>
      <p:sp>
        <p:nvSpPr>
          <p:cNvPr id="1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593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2626" y="5967253"/>
            <a:ext cx="281879" cy="281879"/>
          </a:xfrm>
          <a:prstGeom prst="ellipse">
            <a:avLst/>
          </a:prstGeom>
          <a:ln w="15240">
            <a:solidFill>
              <a:srgbClr val="4F46E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4F46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733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5B54E8"/>
          </a:solidFill>
          <a:ln w="12700">
            <a:solidFill>
              <a:srgbClr val="6D66E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A5B4FC"/>
          </a:solidFill>
          <a:ln w="15240">
            <a:solidFill>
              <a:srgbClr val="A5B4F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A5B4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53942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E3F8F6"/>
          </a:solidFill>
          <a:ln w="12700">
            <a:solidFill>
              <a:srgbClr val="E3F8F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34960"/>
            <a:ext cx="248717" cy="248717"/>
          </a:xfrm>
          <a:prstGeom prst="ellips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9846" y="827715"/>
            <a:ext cx="124359" cy="124359"/>
          </a:xfrm>
          <a:prstGeom prst="line">
            <a:avLst/>
          </a:prstGeom>
          <a:ln w="1524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  <a:endParaRPr lang="en-US" sz="1667"/>
          </a:p>
        </p:txBody>
      </p:sp>
      <p:sp>
        <p:nvSpPr>
          <p:cNvPr id="6" name="Text 4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THE SHALOM COMPASS · WEEK 5</a:t>
            </a:r>
            <a:endParaRPr lang="en-US" sz="120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Mark 12:30–31</a:t>
            </a:r>
            <a:endParaRPr lang="en-US" sz="3733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728960" cy="219456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109728" cy="2194560"/>
          </a:xfrm>
          <a:prstGeom prst="rect">
            <a:avLst/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280160" y="2499360"/>
            <a:ext cx="9814560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3467"/>
              </a:lnSpc>
            </a:pPr>
            <a:r>
              <a:rPr lang="en-US" sz="2267">
                <a:solidFill>
                  <a:srgbClr val="0F172A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“Love the Lord your God with all your heart and with all your soul and with all your mind and with all your strength.’ The second is this: ‘Love your neighbour as yourself.’ There is no commandment greater than these.”</a:t>
            </a:r>
            <a:endParaRPr lang="en-US" sz="2267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280160" y="4145280"/>
            <a:ext cx="981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Mark 12:30–31, New International Version (NIV)</a:t>
            </a:r>
            <a:endParaRPr lang="en-US" sz="1400"/>
          </a:p>
        </p:txBody>
      </p:sp>
      <p:sp>
        <p:nvSpPr>
          <p:cNvPr id="1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6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0EA5A4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1938" y="5950672"/>
            <a:ext cx="248717" cy="248717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54694" y="6143427"/>
            <a:ext cx="124359" cy="124359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30377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733"/>
          </a:p>
        </p:txBody>
      </p:sp>
      <p:sp>
        <p:nvSpPr>
          <p:cNvPr id="20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5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7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Text 2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  <p:sp>
        <p:nvSpPr>
          <p:cNvPr id="30" name="Connection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511040"/>
            <a:ext cx="10728960" cy="1097280"/>
          </a:xfrm>
          <a:prstGeom prst="roundRect">
            <a:avLst>
              <a:gd name="adj" fmla="val 14000"/>
            </a:avLst>
          </a:prstGeom>
          <a:solidFill>
            <a:srgbClr val="E6F6F5"/>
          </a:solidFill>
          <a:ln w="12700">
            <a:solidFill>
              <a:srgbClr val="0EA5A4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Connection label"/>
          <p:cNvSpPr/>
          <p:nvPr/>
        </p:nvSpPr>
        <p:spPr>
          <a:xfrm>
            <a:off x="1280160" y="4632960"/>
            <a:ext cx="9814560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67" b="1" spc="107">
                <a:solidFill>
                  <a:srgbClr val="0EA5A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CHRISTIAN CONNECTION</a:t>
            </a:r>
          </a:p>
        </p:txBody>
      </p:sp>
      <p:sp>
        <p:nvSpPr>
          <p:cNvPr id="32" name="Connection text"/>
          <p:cNvSpPr/>
          <p:nvPr/>
        </p:nvSpPr>
        <p:spPr>
          <a:xfrm>
            <a:off x="1280160" y="4876800"/>
            <a:ext cx="9814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Shalom is more than a calm feeling — it is right, truthful and life-giving relationship with God, others, ourselves and creation. Because these directions are connected, one restoring action can strengthen several at once.</a:t>
            </a:r>
          </a:p>
        </p:txBody>
      </p:sp>
    </p:spTree>
    <p:extLst>
      <p:ext uri="{BB962C8B-B14F-4D97-AF65-F5344CB8AC3E}">
        <p14:creationId xmlns:p14="http://schemas.microsoft.com/office/powerpoint/2010/main" val="3633154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090" y="643250"/>
            <a:ext cx="298460" cy="298460"/>
          </a:xfrm>
          <a:prstGeom prst="ellips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167" y="795465"/>
            <a:ext cx="62676" cy="67153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31843" y="725327"/>
            <a:ext cx="82076" cy="137292"/>
          </a:xfrm>
          <a:prstGeom prst="line">
            <a:avLst/>
          </a:prstGeom>
          <a:ln w="1524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76C5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r>
              <a:rPr lang="en-US" sz="1667" kern="0" spc="133">
                <a:solidFill>
                  <a:srgbClr val="CBD5E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Four-direction case map</a:t>
            </a:r>
            <a:endParaRPr lang="en-US" sz="1667"/>
          </a:p>
        </p:txBody>
      </p:sp>
      <p:sp>
        <p:nvSpPr>
          <p:cNvPr id="7" name="Text 5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THE SHALOM COMPASS · WEEK 5</a:t>
            </a:r>
            <a:endParaRPr lang="en-US" sz="1200"/>
          </a:p>
        </p:txBody>
      </p:sp>
      <p:sp>
        <p:nvSpPr>
          <p:cNvPr id="8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7315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 fontScale="90000"/>
          </a:bodyPr>
          <a:lstStyle/>
          <a:p>
            <a:r>
              <a:rPr lang="en-US" sz="3733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Which actions would truly restore shalom in this group?</a:t>
            </a:r>
            <a:endParaRPr lang="en-US" sz="3733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FFEDEA"/>
          </a:solidFill>
          <a:ln w="12700">
            <a:solidFill>
              <a:srgbClr val="FFEDE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972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Map one fact from the case beside each compass direction.</a:t>
            </a:r>
            <a:endParaRPr lang="en-US" sz="1667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2255520"/>
            <a:ext cx="5242560" cy="1036320"/>
          </a:xfrm>
          <a:prstGeom prst="roundRect">
            <a:avLst>
              <a:gd name="adj" fmla="val 141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83680" y="2255520"/>
            <a:ext cx="45110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400"/>
              </a:lnSpc>
            </a:pPr>
            <a:r>
              <a:rPr lang="en-US" sz="1667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the six cards, then design one restoring action that names who does what next.</a:t>
            </a:r>
            <a:endParaRPr lang="en-US" sz="1667"/>
          </a:p>
        </p:txBody>
      </p:sp>
      <p:sp>
        <p:nvSpPr>
          <p:cNvPr id="10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Text 102"/>
          <p:cNvSpPr/>
          <p:nvPr/>
        </p:nvSpPr>
        <p:spPr>
          <a:xfrm>
            <a:off x="9753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467"/>
          </a:p>
        </p:txBody>
      </p:sp>
      <p:sp>
        <p:nvSpPr>
          <p:cNvPr id="103" name="Text 103"/>
          <p:cNvSpPr/>
          <p:nvPr/>
        </p:nvSpPr>
        <p:spPr>
          <a:xfrm>
            <a:off x="14630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Give Lee the tidying-up job while the others finish</a:t>
            </a:r>
            <a:endParaRPr lang="en-US" sz="1467"/>
          </a:p>
        </p:txBody>
      </p:sp>
      <p:sp>
        <p:nvSpPr>
          <p:cNvPr id="10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389376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3511296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106"/>
          <p:cNvSpPr/>
          <p:nvPr/>
        </p:nvSpPr>
        <p:spPr>
          <a:xfrm>
            <a:off x="646176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467"/>
          </a:p>
        </p:txBody>
      </p:sp>
      <p:sp>
        <p:nvSpPr>
          <p:cNvPr id="107" name="Text 107"/>
          <p:cNvSpPr/>
          <p:nvPr/>
        </p:nvSpPr>
        <p:spPr>
          <a:xfrm>
            <a:off x="6949440" y="3389376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Pause the poster and ask Lee which role Lee would like</a:t>
            </a:r>
            <a:endParaRPr lang="en-US" sz="1467"/>
          </a:p>
        </p:txBody>
      </p:sp>
      <p:sp>
        <p:nvSpPr>
          <p:cNvPr id="10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9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0" name="Text 110"/>
          <p:cNvSpPr/>
          <p:nvPr/>
        </p:nvSpPr>
        <p:spPr>
          <a:xfrm>
            <a:off x="9753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467"/>
          </a:p>
        </p:txBody>
      </p:sp>
      <p:sp>
        <p:nvSpPr>
          <p:cNvPr id="111" name="Text 111"/>
          <p:cNvSpPr/>
          <p:nvPr/>
        </p:nvSpPr>
        <p:spPr>
          <a:xfrm>
            <a:off x="14630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Move on quickly and hope Lee forgets about it</a:t>
            </a:r>
            <a:endParaRPr lang="en-US" sz="1467"/>
          </a:p>
        </p:txBody>
      </p:sp>
      <p:sp>
        <p:nvSpPr>
          <p:cNvPr id="1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072128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3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194048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Text 114"/>
          <p:cNvSpPr/>
          <p:nvPr/>
        </p:nvSpPr>
        <p:spPr>
          <a:xfrm>
            <a:off x="6461760" y="41940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467"/>
          </a:p>
        </p:txBody>
      </p:sp>
      <p:sp>
        <p:nvSpPr>
          <p:cNvPr id="115" name="Text 115"/>
          <p:cNvSpPr/>
          <p:nvPr/>
        </p:nvSpPr>
        <p:spPr>
          <a:xfrm>
            <a:off x="6949440" y="4072128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Tidy the scraps and close the glue lids together</a:t>
            </a:r>
            <a:endParaRPr lang="en-US" sz="1467"/>
          </a:p>
        </p:txBody>
      </p:sp>
      <p:sp>
        <p:nvSpPr>
          <p:cNvPr id="1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53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18"/>
          <p:cNvSpPr/>
          <p:nvPr/>
        </p:nvSpPr>
        <p:spPr>
          <a:xfrm>
            <a:off x="9753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467"/>
          </a:p>
        </p:txBody>
      </p:sp>
      <p:sp>
        <p:nvSpPr>
          <p:cNvPr id="119" name="Text 119"/>
          <p:cNvSpPr/>
          <p:nvPr/>
        </p:nvSpPr>
        <p:spPr>
          <a:xfrm>
            <a:off x="14630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Add the native-plant idea and name whose idea it was</a:t>
            </a:r>
            <a:endParaRPr lang="en-US" sz="1467"/>
          </a:p>
        </p:txBody>
      </p:sp>
      <p:sp>
        <p:nvSpPr>
          <p:cNvPr id="1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4754880"/>
            <a:ext cx="5242560" cy="6096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6E9F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Number ba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4876800"/>
            <a:ext cx="365760" cy="365760"/>
          </a:xfrm>
          <a:prstGeom prst="ellipse">
            <a:avLst/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2" name="Text 122"/>
          <p:cNvSpPr/>
          <p:nvPr/>
        </p:nvSpPr>
        <p:spPr>
          <a:xfrm>
            <a:off x="6461760" y="4876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</a:t>
            </a:r>
            <a:endParaRPr lang="en-US" sz="1467"/>
          </a:p>
        </p:txBody>
      </p:sp>
      <p:sp>
        <p:nvSpPr>
          <p:cNvPr id="123" name="Text 123"/>
          <p:cNvSpPr/>
          <p:nvPr/>
        </p:nvSpPr>
        <p:spPr>
          <a:xfrm>
            <a:off x="6949440" y="4754880"/>
            <a:ext cx="4267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0F172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Say “We all contributed” so the group looks good</a:t>
            </a:r>
            <a:endParaRPr lang="en-US" sz="1467"/>
          </a:p>
        </p:txBody>
      </p:sp>
      <p:sp>
        <p:nvSpPr>
          <p:cNvPr id="124" name="Text 124"/>
          <p:cNvSpPr/>
          <p:nvPr/>
        </p:nvSpPr>
        <p:spPr>
          <a:xfrm>
            <a:off x="731520" y="5364480"/>
            <a:ext cx="10728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Test each card: does it tell the truth? Restore participation? Care for materials?</a:t>
            </a:r>
            <a:endParaRPr lang="en-US" sz="1467"/>
          </a:p>
        </p:txBody>
      </p:sp>
      <p:sp>
        <p:nvSpPr>
          <p:cNvPr id="29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33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6" name="Text 34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3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76C5E"/>
          </a:solidFill>
          <a:ln w="12700">
            <a:solidFill>
              <a:srgbClr val="F76C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27058" y="5958962"/>
            <a:ext cx="298460" cy="29846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09135" y="6111177"/>
            <a:ext cx="62676" cy="67153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1811" y="6041039"/>
            <a:ext cx="82076" cy="137292"/>
          </a:xfrm>
          <a:prstGeom prst="lin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1" name="Text 39"/>
          <p:cNvSpPr/>
          <p:nvPr/>
        </p:nvSpPr>
        <p:spPr>
          <a:xfrm>
            <a:off x="716889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733"/>
          </a:p>
        </p:txBody>
      </p:sp>
      <p:sp>
        <p:nvSpPr>
          <p:cNvPr id="4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EDEFF5"/>
          </a:solidFill>
          <a:ln w="12700">
            <a:solidFill>
              <a:srgbClr val="E2E6E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0952" y="5999928"/>
            <a:ext cx="240913" cy="240913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3589" y="6062565"/>
            <a:ext cx="115639" cy="115639"/>
          </a:xfrm>
          <a:prstGeom prst="ellipse">
            <a:avLst/>
          </a:prstGeom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5749" y="6104725"/>
            <a:ext cx="31319" cy="31319"/>
          </a:xfrm>
          <a:prstGeom prst="ellipse">
            <a:avLst/>
          </a:prstGeom>
          <a:solidFill>
            <a:srgbClr val="94A3B8"/>
          </a:solidFill>
          <a:ln w="1524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44"/>
          <p:cNvSpPr/>
          <p:nvPr/>
        </p:nvSpPr>
        <p:spPr>
          <a:xfrm>
            <a:off x="1003401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421245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" name="Move logo ti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87680"/>
            <a:ext cx="609600" cy="609600"/>
          </a:xfrm>
          <a:prstGeom prst="roundRect">
            <a:avLst>
              <a:gd name="adj" fmla="val 28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801" y="634961"/>
            <a:ext cx="315041" cy="315041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711" y="716871"/>
            <a:ext cx="151220" cy="151220"/>
          </a:xfrm>
          <a:prstGeom prst="ellipse">
            <a:avLst/>
          </a:prstGeom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5843" y="772003"/>
            <a:ext cx="40956" cy="40956"/>
          </a:xfrm>
          <a:prstGeom prst="ellipse">
            <a:avLst/>
          </a:prstGeom>
          <a:solidFill>
            <a:srgbClr val="F59E0B"/>
          </a:solidFill>
          <a:ln w="1524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487424" y="487680"/>
            <a:ext cx="49987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b="1" kern="0" spc="133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r>
              <a:rPr lang="en-US" sz="1667" kern="0" spc="133">
                <a:solidFill>
                  <a:srgbClr val="47556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 ·  </a:t>
            </a:r>
            <a:r>
              <a:rPr lang="en-US" sz="1667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Reflection and action</a:t>
            </a:r>
            <a:endParaRPr lang="en-US" sz="1667"/>
          </a:p>
        </p:txBody>
      </p:sp>
      <p:sp>
        <p:nvSpPr>
          <p:cNvPr id="8" name="Text 6"/>
          <p:cNvSpPr/>
          <p:nvPr/>
        </p:nvSpPr>
        <p:spPr>
          <a:xfrm>
            <a:off x="6644640" y="512064"/>
            <a:ext cx="48158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b="1" kern="0" spc="133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T1 · THE SHALOM COMPASS · WEEK 5</a:t>
            </a:r>
            <a:endParaRPr lang="en-US" sz="1200"/>
          </a:p>
        </p:txBody>
      </p:sp>
      <p:sp>
        <p:nvSpPr>
          <p:cNvPr id="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402080"/>
            <a:ext cx="10728960" cy="1828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sz="36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“Shalom is strengthened when … because it repairs the relationship with …”</a:t>
            </a:r>
            <a:endParaRPr lang="en-US" sz="3600"/>
          </a:p>
        </p:txBody>
      </p:sp>
      <p:sp>
        <p:nvSpPr>
          <p:cNvPr id="10" name="Text 8"/>
          <p:cNvSpPr/>
          <p:nvPr/>
        </p:nvSpPr>
        <p:spPr>
          <a:xfrm>
            <a:off x="731520" y="3352800"/>
            <a:ext cx="10728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>
                <a:solidFill>
                  <a:srgbClr val="C7D2E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Write this one privately — you don't have to share it.</a:t>
            </a:r>
            <a:endParaRPr lang="en-US"/>
          </a:p>
        </p:txBody>
      </p:sp>
      <p:sp>
        <p:nvSpPr>
          <p:cNvPr id="11" name="Takeawa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4084320"/>
            <a:ext cx="10728960" cy="1280160"/>
          </a:xfrm>
          <a:prstGeom prst="roundRect">
            <a:avLst>
              <a:gd name="adj" fmla="val 1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158240" y="4328160"/>
            <a:ext cx="987552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TAKEAWAY</a:t>
            </a:r>
            <a:endParaRPr lang="en-US" sz="1333"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58240" y="469392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honest restoring action can strengthen several relationships at once.</a:t>
            </a:r>
            <a:endParaRPr lang="en-US" sz="2000"/>
          </a:p>
        </p:txBody>
      </p:sp>
      <p:sp>
        <p:nvSpPr>
          <p:cNvPr id="14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993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548" y="6012607"/>
            <a:ext cx="215555" cy="21555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43865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CONNECT</a:t>
            </a:r>
            <a:endParaRPr lang="en-US" sz="1400"/>
          </a:p>
        </p:txBody>
      </p:sp>
      <p:sp>
        <p:nvSpPr>
          <p:cNvPr id="18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664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7051" y="5999927"/>
            <a:ext cx="190195" cy="19019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44453" y="6147329"/>
            <a:ext cx="95097" cy="95097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430377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EXPLORE</a:t>
            </a:r>
            <a:endParaRPr lang="en-US" sz="1400"/>
          </a:p>
        </p:txBody>
      </p:sp>
      <p:sp>
        <p:nvSpPr>
          <p:cNvPr id="22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61760" y="5754624"/>
            <a:ext cx="2682240" cy="731520"/>
          </a:xfrm>
          <a:prstGeom prst="roundRect">
            <a:avLst>
              <a:gd name="adj" fmla="val 23333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2171" y="6006267"/>
            <a:ext cx="228235" cy="228235"/>
          </a:xfrm>
          <a:prstGeom prst="ellips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24936" y="6122668"/>
            <a:ext cx="47929" cy="51353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872865" y="6069031"/>
            <a:ext cx="62764" cy="104988"/>
          </a:xfrm>
          <a:prstGeom prst="line">
            <a:avLst/>
          </a:prstGeom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168896" y="5754624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kern="0" spc="107">
                <a:solidFill>
                  <a:srgbClr val="64748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PRACTISE</a:t>
            </a:r>
            <a:endParaRPr lang="en-US" sz="1400"/>
          </a:p>
        </p:txBody>
      </p:sp>
      <p:sp>
        <p:nvSpPr>
          <p:cNvPr id="27" name="Rhythm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26880" y="5608320"/>
            <a:ext cx="2682240" cy="999744"/>
          </a:xfrm>
          <a:prstGeom prst="roundRect">
            <a:avLst>
              <a:gd name="adj" fmla="val 17073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8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83889" y="5950673"/>
            <a:ext cx="315041" cy="315041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9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65799" y="6032583"/>
            <a:ext cx="151220" cy="151220"/>
          </a:xfrm>
          <a:prstGeom prst="ellipse">
            <a:avLst/>
          </a:prstGeom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0" name="Move 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931" y="6087715"/>
            <a:ext cx="40956" cy="40956"/>
          </a:xfrm>
          <a:prstGeom prst="ellipse">
            <a:avLst/>
          </a:prstGeom>
          <a:solidFill>
            <a:srgbClr val="FFFFFF"/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034016" y="5608320"/>
            <a:ext cx="1828800" cy="999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b="1" kern="0" spc="67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REFLECT</a:t>
            </a:r>
            <a:endParaRPr lang="en-US" sz="1733"/>
          </a:p>
        </p:txBody>
      </p:sp>
    </p:spTree>
    <p:extLst>
      <p:ext uri="{BB962C8B-B14F-4D97-AF65-F5344CB8AC3E}">
        <p14:creationId xmlns:p14="http://schemas.microsoft.com/office/powerpoint/2010/main" val="2643858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84D170B-EDE2-DD46-87C9-6306CA7C69ED}" vid="{C78AA4A2-DEBB-534F-A1C1-635B8E56AF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2720</TotalTime>
  <Words>91547</Words>
  <Application>Microsoft Macintosh PowerPoint</Application>
  <PresentationFormat>Widescreen</PresentationFormat>
  <Paragraphs>8528</Paragraphs>
  <Slides>214</Slides>
  <Notes>206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214</vt:i4>
      </vt:variant>
    </vt:vector>
  </HeadingPairs>
  <TitlesOfParts>
    <vt:vector size="220" baseType="lpstr">
      <vt:lpstr>Aptos</vt:lpstr>
      <vt:lpstr>Aptos Display</vt:lpstr>
      <vt:lpstr>Arial</vt:lpstr>
      <vt:lpstr>Segoe UI</vt:lpstr>
      <vt:lpstr>Segoe UI Semibold</vt:lpstr>
      <vt:lpstr>Office Theme</vt:lpstr>
      <vt:lpstr>Year 6 - Term 1 at a glance</vt:lpstr>
      <vt:lpstr>Year 6 · Term 2 at a glance</vt:lpstr>
      <vt:lpstr>Year 6 · Term 3 at a glance</vt:lpstr>
      <vt:lpstr>Year 6 · Term 4 at a glance</vt:lpstr>
      <vt:lpstr>The four-move rhythm</vt:lpstr>
      <vt:lpstr>The Flourish framework</vt:lpstr>
      <vt:lpstr>Term 1 · The ten lessons</vt:lpstr>
      <vt:lpstr>Flourish begins</vt:lpstr>
      <vt:lpstr>What helps a group become safe enough for people to learn, practise and grow?</vt:lpstr>
      <vt:lpstr>Psalm 139:13–14</vt:lpstr>
      <vt:lpstr>Image of God</vt:lpstr>
      <vt:lpstr>Which norms help us flourish?</vt:lpstr>
      <vt:lpstr>“One action I can take to make this group safer for learning is …”</vt:lpstr>
      <vt:lpstr>Strengths are gifts</vt:lpstr>
      <vt:lpstr>What counts as a strength if nobody gives out an award for it?</vt:lpstr>
      <vt:lpstr>Romans 12:4–8</vt:lpstr>
      <vt:lpstr>What can we actually see Morgan do?</vt:lpstr>
      <vt:lpstr>“This week this strength could serve …”</vt:lpstr>
      <vt:lpstr>Name the feeling</vt:lpstr>
      <vt:lpstr>Which version gives the best clue about what might help?</vt:lpstr>
      <vt:lpstr>Psalm 42:5</vt:lpstr>
      <vt:lpstr>Which sentences give a useful clue about what would help?</vt:lpstr>
      <vt:lpstr>“A more precise word than fine is … and that word gives the clue …”</vt:lpstr>
      <vt:lpstr>Body clues</vt:lpstr>
      <vt:lpstr>Which hand gives an earlier warning that stress may be rising?</vt:lpstr>
      <vt:lpstr>1 Kings 19:5–6</vt:lpstr>
      <vt:lpstr>Where does each body clue belong: early, building or strong?</vt:lpstr>
      <vt:lpstr>“One body clue I could notice earlier is …”</vt:lpstr>
      <vt:lpstr>The Shalom compass</vt:lpstr>
      <vt:lpstr>A group leaves one member out and wastes the materials. Which relationships does that damage?</vt:lpstr>
      <vt:lpstr>Mark 12:30–31</vt:lpstr>
      <vt:lpstr>Which actions would truly restore shalom in this group?</vt:lpstr>
      <vt:lpstr>“Shalom is strengthened when … because it repairs the relationship with …”</vt:lpstr>
      <vt:lpstr>The power of ‘not yet’</vt:lpstr>
      <vt:lpstr>“I can’t do fractions.” Now add: yet. What has changed — and what has not?</vt:lpstr>
      <vt:lpstr>Philippians 1:6</vt:lpstr>
      <vt:lpstr>Which of these sentences would actually help someone improve?</vt:lpstr>
      <vt:lpstr>“I am not yet … and my next step is …”</vt:lpstr>
      <vt:lpstr>Belonging, not fitting in</vt:lpstr>
      <vt:lpstr>One door says “You can enter and grow.” The other says “Change who you are so we approve.” Which is belonging?</vt:lpstr>
      <vt:lpstr>Romans 12:5</vt:lpstr>
      <vt:lpstr>Belonging or fitting in?</vt:lpstr>
      <vt:lpstr>“Belonging lets a person … fitting in pressures a person to …”</vt:lpstr>
      <vt:lpstr>Notice the overlooked</vt:lpstr>
      <vt:lpstr>What makes a space technically open but socially hard to enter?</vt:lpstr>
      <vt:lpstr>Luke 19:5</vt:lpstr>
      <vt:lpstr>Which of these actually open a way in?</vt:lpstr>
      <vt:lpstr>“One inclusion move I will make at school this week is …”</vt:lpstr>
      <vt:lpstr>Created to contribute</vt:lpstr>
      <vt:lpstr>What important class work is easy to notice only when nobody does it?</vt:lpstr>
      <vt:lpstr>Ephesians 2:10</vt:lpstr>
      <vt:lpstr>Which of these class jobs are ready to use?</vt:lpstr>
      <vt:lpstr>“When … I will … so that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2 · The ten lessons</vt:lpstr>
      <vt:lpstr>The brain alarm</vt:lpstr>
      <vt:lpstr>Why does your body sometimes react before your thinking has caught up?</vt:lpstr>
      <vt:lpstr>Psalm 56:3–4</vt:lpstr>
      <vt:lpstr>The brain alarm</vt:lpstr>
      <vt:lpstr>Which norms help us flourish?</vt:lpstr>
      <vt:lpstr>“One action I can take to make this group safer for learning is …”</vt:lpstr>
      <vt:lpstr>Pause, breathe, choose</vt:lpstr>
      <vt:lpstr>What happens in the gap between feeling it and doing something?</vt:lpstr>
      <vt:lpstr>James 1:19–20</vt:lpstr>
      <vt:lpstr>What can we actually see Rowan do?</vt:lpstr>
      <vt:lpstr>“Next time I feel that heat, I will …”</vt:lpstr>
      <vt:lpstr>What can I control?</vt:lpstr>
      <vt:lpstr>Which worries are yours to carry, and which are not?</vt:lpstr>
      <vt:lpstr>Philippians 4:6</vt:lpstr>
      <vt:lpstr>Which of these can you control, influence, or let go?</vt:lpstr>
      <vt:lpstr>“One thing I can control this week is … and one thing I will let go is …”</vt:lpstr>
      <vt:lpstr>Helpful self-talk</vt:lpstr>
      <vt:lpstr>Which sentence is truthful and still useful after a mistake?</vt:lpstr>
      <vt:lpstr>Philippians 4:8</vt:lpstr>
      <vt:lpstr>Where does each body clue belong: early, building or strong?</vt:lpstr>
      <vt:lpstr>“One body clue I could notice earlier is …”</vt:lpstr>
      <vt:lpstr>Rest is a gift</vt:lpstr>
      <vt:lpstr>Someone says yes to everything and runs out of energy. What is that costing them?</vt:lpstr>
      <vt:lpstr>Mark 6:31</vt:lpstr>
      <vt:lpstr>Which choices would truly help Priya rest and recover?</vt:lpstr>
      <vt:lpstr>“I rest well when … because it protects my energy for …”</vt:lpstr>
      <vt:lpstr>Mistakes and repair</vt:lpstr>
      <vt:lpstr>“It was an accident.” True — and it is still broken. So what has to happen next?</vt:lpstr>
      <vt:lpstr>Philippians 1:6</vt:lpstr>
      <vt:lpstr>Which of these sentences would actually help someone improve?</vt:lpstr>
      <vt:lpstr>“I am not yet … and my next step is …”</vt:lpstr>
      <vt:lpstr>One more step</vt:lpstr>
      <vt:lpstr>A task feels far too big to start. What is the smallest useful thing you could do about it in the next five minutes?</vt:lpstr>
      <vt:lpstr>Romans 12:5</vt:lpstr>
      <vt:lpstr>Belonging or fitting in?</vt:lpstr>
      <vt:lpstr>“Belonging lets a person … fitting in pressures a person to …”</vt:lpstr>
      <vt:lpstr>My coping toolbox</vt:lpstr>
      <vt:lpstr>What does worry do to your body before it reaches your thoughts?</vt:lpstr>
      <vt:lpstr>Psalm 94:19</vt:lpstr>
      <vt:lpstr>Which of these actually open a way in?</vt:lpstr>
      <vt:lpstr>“One inclusion move I will make at school this week is …”</vt:lpstr>
      <vt:lpstr>When tools aren’t enough</vt:lpstr>
      <vt:lpstr>When a calming tool stops working, what might that be telling you?</vt:lpstr>
      <vt:lpstr>Psalm 34:18</vt:lpstr>
      <vt:lpstr>Which of these needs a trusted adult?</vt:lpstr>
      <vt:lpstr>“If … keeps going, I will tell …”</vt:lpstr>
      <vt:lpstr>My support team</vt:lpstr>
      <vt:lpstr>Who would you go to first – and who is your back-up?</vt:lpstr>
      <vt:lpstr>Ecclesiastes 4:9–10</vt:lpstr>
      <vt:lpstr>What should Pat say, and who should they go to?</vt:lpstr>
      <vt:lpstr>“If my first person is unavailable, I can …”</vt:lpstr>
      <vt:lpstr>Term 3 · The ten lessons</vt:lpstr>
      <vt:lpstr>A trustworthy friend</vt:lpstr>
      <vt:lpstr>What does someone do, again and again, that makes them a trustworthy friend?</vt:lpstr>
      <vt:lpstr>Colossians 3:12–13</vt:lpstr>
      <vt:lpstr>Image of God</vt:lpstr>
      <vt:lpstr>Which actions build trust?</vt:lpstr>
      <vt:lpstr>“One action I can take this week to be a more trustworthy friend is …”</vt:lpstr>
      <vt:lpstr>Walk in their shoes</vt:lpstr>
      <vt:lpstr>How can one short message mean two completely different things?</vt:lpstr>
      <vt:lpstr>Philippians 2:3–4</vt:lpstr>
      <vt:lpstr>What can we actually see in the chat?</vt:lpstr>
      <vt:lpstr>“Before I decide what they meant, I will …”</vt:lpstr>
      <vt:lpstr>Listening that helps</vt:lpstr>
      <vt:lpstr>Which reply shows the friend was really listening?</vt:lpstr>
      <vt:lpstr>James 1:19</vt:lpstr>
      <vt:lpstr>Which replies show listening, and which shut the talking down?</vt:lpstr>
      <vt:lpstr>“One way I can listen better is … and it would help because …”</vt:lpstr>
      <vt:lpstr>Speak clearly and kindly</vt:lpstr>
      <vt:lpstr>Which message is easier to hear without wanting to argue back?</vt:lpstr>
      <vt:lpstr>Ephesians 4:29</vt:lpstr>
      <vt:lpstr>Where does each line belong: the fact, the feeling or the ask?</vt:lpstr>
      <vt:lpstr>“One thing I could say without blame is …”</vt:lpstr>
      <vt:lpstr>Fair is not always equal</vt:lpstr>
      <vt:lpstr>Everyone in a group chat gets exactly the same message, but one person cannot use it. Is that fair?</vt:lpstr>
      <vt:lpstr>1 Corinthians 12:22–25</vt:lpstr>
      <vt:lpstr>Which changes would truly protect dignity in this group?</vt:lpstr>
      <vt:lpstr>“Fair is not always equal when … because dignity means …”</vt:lpstr>
      <vt:lpstr>Repair a disagreement</vt:lpstr>
      <vt:lpstr>“It was only a joke.” Now pause. What did the other person actually feel?</vt:lpstr>
      <vt:lpstr>Matthew 5:23–24</vt:lpstr>
      <vt:lpstr>Which of these sentences would actually help repair things?</vt:lpstr>
      <vt:lpstr>“I will own … and my next move is …”</vt:lpstr>
      <vt:lpstr>Bystander to upstander</vt:lpstr>
      <vt:lpstr>A group chat turns cruel about a classmate. Direct, distract, delegate or delay – which move helps and keeps you safe?</vt:lpstr>
      <vt:lpstr>Proverbs 31:8</vt:lpstr>
      <vt:lpstr>Which upstander move?</vt:lpstr>
      <vt:lpstr>“A bystander stays silent … an upstander chooses to …”</vt:lpstr>
      <vt:lpstr>Kind and safe online</vt:lpstr>
      <vt:lpstr>What makes a message feel harmless to send but hard to take back?</vt:lpstr>
      <vt:lpstr>Ephesians 4:29</vt:lpstr>
      <vt:lpstr>Which of these actually keep people safe?</vt:lpstr>
      <vt:lpstr>“One kind and safe online move I will make this week is …”</vt:lpstr>
      <vt:lpstr>Welcome across difference</vt:lpstr>
      <vt:lpstr>What can make someone feel like a guest in a room they belong in?</vt:lpstr>
      <vt:lpstr>Leviticus 19:34</vt:lpstr>
      <vt:lpstr>Which of these welcome moves are ready to use?</vt:lpstr>
      <vt:lpstr>“When … I will … so that …”</vt:lpstr>
      <vt:lpstr>Boundaries and permission</vt:lpstr>
      <vt:lpstr>What does it sound like when someone really asks first?</vt:lpstr>
      <vt:lpstr>Philippians 2:3–4</vt:lpstr>
      <vt:lpstr>What should Ali say, and what should Ali do next?</vt:lpstr>
      <vt:lpstr>“If someone changes their mind, I will …”</vt:lpstr>
      <vt:lpstr>Term 4 · The ten lessons</vt:lpstr>
      <vt:lpstr>Build a workable routine</vt:lpstr>
      <vt:lpstr>What makes a routine one you actually keep, and not just one that looks good on paper?</vt:lpstr>
      <vt:lpstr>Proverbs 21:5</vt:lpstr>
      <vt:lpstr>Get ready on purpose</vt:lpstr>
      <vt:lpstr>Which routine steps actually work?</vt:lpstr>
      <vt:lpstr>“One step I can take this week to make my school mornings work is …”</vt:lpstr>
      <vt:lpstr>Ready the night before</vt:lpstr>
      <vt:lpstr>What makes a morning feel calm before it has even started?</vt:lpstr>
      <vt:lpstr>Proverbs 21:5</vt:lpstr>
      <vt:lpstr>What can we actually do the night before?</vt:lpstr>
      <vt:lpstr>“Tonight my two minutes will be …”</vt:lpstr>
      <vt:lpstr>Sleep, move, fuel</vt:lpstr>
      <vt:lpstr>Sleep, movement, food: which one changes your school day the most?</vt:lpstr>
      <vt:lpstr>1 Corinthians 6:19–20</vt:lpstr>
      <vt:lpstr>Which sentences give a useful clue about what would actually help?</vt:lpstr>
      <vt:lpstr>“One small habit I will keep this week is … and I will know it helped when …”</vt:lpstr>
      <vt:lpstr>Needs, wants and choices</vt:lpstr>
      <vt:lpstr>Nia has £10 saved. What should she pay for first, and why?</vt:lpstr>
      <vt:lpstr>1 Timothy 6:6–8</vt:lpstr>
      <vt:lpstr>Where does each item belong: need, want or in between?</vt:lpstr>
      <vt:lpstr>“One thing I will check before I spend is …”</vt:lpstr>
      <vt:lpstr>Care for shared places</vt:lpstr>
      <vt:lpstr>A shared place is left messy for whoever comes next. What does that cost them?</vt:lpstr>
      <vt:lpstr>Genesis 2:15</vt:lpstr>
      <vt:lpstr>Which actions would really care for this shared place?</vt:lpstr>
      <vt:lpstr>“My one stewardship action is … and it will still help the next class because …”</vt:lpstr>
      <vt:lpstr>Emergency: get help</vt:lpstr>
      <vt:lpstr>Someone is hurt and no adult is nearby. How do you know it is a 000 emergency — and what do you say first?</vt:lpstr>
      <vt:lpstr>Psalm 46:1</vt:lpstr>
      <vt:lpstr>Which of these needs a 000 call right now?</vt:lpstr>
      <vt:lpstr>“If I saw an emergency, my first three steps would be …”</vt:lpstr>
      <vt:lpstr>Stop, think, try, review</vt:lpstr>
      <vt:lpstr>Something goes wrong and no adult is standing next to you. What is your very first move – and what does it cost you to skip it?</vt:lpstr>
      <vt:lpstr>James 1:5</vt:lpstr>
      <vt:lpstr>Which step is this?</vt:lpstr>
      <vt:lpstr>“The step I skip most is … so next time I will …”</vt:lpstr>
      <vt:lpstr>Courage for transition</vt:lpstr>
      <vt:lpstr>What makes a new place feel harder than it actually is?</vt:lpstr>
      <vt:lpstr>Joshua 1:9</vt:lpstr>
      <vt:lpstr>Which of these are real first steps?</vt:lpstr>
      <vt:lpstr>“One support I will use and one first step I will take is …”</vt:lpstr>
      <vt:lpstr>Home responsibilities</vt:lpstr>
      <vt:lpstr>Which jobs at home only happen when somebody remembers to remind you?</vt:lpstr>
      <vt:lpstr>Colossians 3:23</vt:lpstr>
      <vt:lpstr>Which of these home jobs are ready to use?</vt:lpstr>
      <vt:lpstr>“When … I will … so that …”</vt:lpstr>
      <vt:lpstr>Remember and give thanks</vt:lpstr>
      <vt:lpstr>What can you do now that you could not do at the start of this year?</vt:lpstr>
      <vt:lpstr>1 Thessalonians 5:16–18</vt:lpstr>
      <vt:lpstr>What could Ari say, and who has earned it?</vt:lpstr>
      <vt:lpstr>“I’m thankful for … and next year I hope …”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Dinale</dc:creator>
  <cp:lastModifiedBy>Josh Dinale</cp:lastModifiedBy>
  <cp:revision>2</cp:revision>
  <dcterms:created xsi:type="dcterms:W3CDTF">2026-09-05T08:55:02Z</dcterms:created>
  <dcterms:modified xsi:type="dcterms:W3CDTF">2026-09-29T00:45:57Z</dcterms:modified>
</cp:coreProperties>
</file>