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5"/>
    <p:sldId id="257" r:id="rId16"/>
    <p:sldId id="258" r:id="rId17"/>
    <p:sldId id="259" r:id="rId18"/>
    <p:sldId id="2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220" Type="http://schemas.openxmlformats.org/officeDocument/2006/relationships/tableStyles" Target="tableStyles.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 Type="http://schemas.openxmlformats.org/officeDocument/2006/relationships/slideMaster" Target="slideMasters/slideMaster1.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WEEK 2 · STRENGTHS ARE GIFTS</a:t>
            </a:r>
          </a:p>
          <a:p>
            <a:endParaRPr lang="en-AU"/>
          </a:p>
          <a:p>
            <a:r>
              <a:rPr lang="en-AU" b="1"/>
              <a:t>LEARNING INTENTION</a:t>
            </a:r>
          </a:p>
          <a:p>
            <a:r>
              <a:rPr lang="en-AU"/>
              <a:t>•  We are learning to identify two strengths and one way each can serve others.</a:t>
            </a:r>
          </a:p>
          <a:p>
            <a:endParaRPr lang="en-AU"/>
          </a:p>
          <a:p>
            <a:r>
              <a:rPr lang="en-AU" b="1"/>
              <a:t>SUCCESS CHECK</a:t>
            </a:r>
          </a:p>
          <a:p>
            <a:r>
              <a:rPr lang="en-AU"/>
              <a:t>•  I can identify two strengths and one way each can serve others in the fictional case, and explain the choice.</a:t>
            </a:r>
          </a:p>
          <a:p>
            <a:endParaRPr lang="en-AU"/>
          </a:p>
          <a:p>
            <a:r>
              <a:rPr lang="en-AU" b="1"/>
              <a:t>NIV CONNECTION</a:t>
            </a:r>
          </a:p>
          <a:p>
            <a:r>
              <a:rPr lang="en-AU"/>
              <a:t>•  Romans 12:4–8 – different gifts within one body.</a:t>
            </a:r>
          </a:p>
          <a:p>
            <a:endParaRPr lang="en-AU"/>
          </a:p>
          <a:p>
            <a:r>
              <a:rPr lang="en-AU" b="1"/>
              <a:t>CHRISTIAN FORMATION</a:t>
            </a:r>
          </a:p>
          <a:p>
            <a:r>
              <a:rPr lang="en-AU"/>
              <a:t>•  Creation: people have equal dignity and different capacities. Redemption redirects gifts away from ranking and towards service. Protestant teaching describes ordinary work as vocation: gifts are received by grace and used for the neighbour.</a:t>
            </a:r>
          </a:p>
          <a:p>
            <a:r>
              <a:rPr lang="en-AU"/>
              <a:t>•  CSA alignment: Formation / Becoming; Spirituality / Expressing.</a:t>
            </a:r>
          </a:p>
          <a:p>
            <a:endParaRPr lang="en-AU"/>
          </a:p>
          <a:p>
            <a:r>
              <a:rPr lang="en-AU" b="1"/>
              <a:t>RETRIEVAL BRIDGE</a:t>
            </a:r>
          </a:p>
          <a:p>
            <a:r>
              <a:rPr lang="en-AU"/>
              <a:t>•  </a:t>
            </a:r>
            <a:r>
              <a:rPr lang="en-AU" b="1"/>
              <a:t>Ask: </a:t>
            </a:r>
            <a:r>
              <a:rPr lang="en-AU"/>
              <a:t>“Which Flourish norm lets a person participate without talking about themselves?” Expected: private, pass or fictional.</a:t>
            </a:r>
          </a:p>
          <a:p>
            <a:endParaRPr lang="en-AU"/>
          </a:p>
          <a:p>
            <a:r>
              <a:rPr lang="en-AU" b="1"/>
              <a:t>PREPARE IN UNDER 5 MINUTES</a:t>
            </a:r>
          </a:p>
          <a:p>
            <a:r>
              <a:rPr lang="en-AU"/>
              <a:t>•  Draw a two-column board chart: STRENGTH EVIDENCE | SERVICE MOVE. Have paper ready for a private strength scan.</a:t>
            </a:r>
          </a:p>
          <a:p>
            <a:endParaRPr lang="en-AU"/>
          </a:p>
          <a:p>
            <a:r>
              <a:rPr lang="en-AU" b="1"/>
              <a:t>SAFEGUARDING</a:t>
            </a:r>
          </a:p>
          <a:p>
            <a:r>
              <a:rPr lang="en-AU"/>
              <a:t>•  </a:t>
            </a:r>
            <a:r>
              <a:rPr lang="en-AU" b="1"/>
              <a:t>No forced disclosure. </a:t>
            </a:r>
            <a:r>
              <a:rPr lang="en-AU"/>
              <a:t>Students may pass, write privately or use a fictional example. Watch for self-deprecation (“I have nothing”) and redirect to evidence.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Offer the six strength words as cards so students can choose rather than generate. Provide extra processing time. Never require eye contact, public role-play, prayer aloud or disclosure of personal distress.</a:t>
            </a:r>
          </a:p>
          <a:p>
            <a:endParaRPr lang="en-AU"/>
          </a:p>
          <a:p>
            <a:r>
              <a:rPr lang="en-AU" b="1"/>
              <a:t>OFFLINE FALLBACK</a:t>
            </a:r>
          </a:p>
          <a:p>
            <a:r>
              <a:rPr lang="en-AU"/>
              <a:t>•  Board chart plus printed strength-word cards and the scenario read aloud; no screen required.</a:t>
            </a:r>
          </a:p>
          <a:p>
            <a:endParaRPr lang="en-AU"/>
          </a:p>
          <a:p>
            <a:r>
              <a:rPr lang="en-AU" b="1"/>
              <a:t>PARTICIPATION</a:t>
            </a:r>
          </a:p>
          <a:p>
            <a:r>
              <a:rPr lang="en-AU"/>
              <a:t>•  </a:t>
            </a:r>
            <a:r>
              <a:rPr lang="en-AU" b="1"/>
              <a:t>Students may pass, write privately or use a fictional example. </a:t>
            </a:r>
            <a:r>
              <a:rPr lang="en-AU"/>
              <a:t>No forced disclosure. Do not ask students to name their own strengths aloud; the fictional case carries the thinking.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MORGAN IN SCIENCE</a:t>
            </a:r>
          </a:p>
          <a:p>
            <a:r>
              <a:rPr lang="en-AU"/>
              <a:t>Read this aloud so students respond to the person in the story, not to their own lives. Nobody needs to share anything personal.</a:t>
            </a:r>
          </a:p>
          <a:p>
            <a:r>
              <a:rPr lang="en-AU"/>
              <a:t>Morgan notices classmates being praised for sport, music and marks and thinks, “I don’t have a thing.” During science, a new student cannot find the equipment or understand the group instructions. Morgan calmly locates the tray, explains the first step and checks the bench is packed away. Nobody applauds.</a:t>
            </a:r>
          </a:p>
          <a:p>
            <a:r>
              <a:rPr lang="en-AU" b="1"/>
              <a:t>Questions for reflection</a:t>
            </a:r>
          </a:p>
          <a:p>
            <a:r>
              <a:rPr lang="en-AU"/>
              <a:t>•  What did Morgan actually do – what can we see, rather than guess?</a:t>
            </a:r>
          </a:p>
          <a:p>
            <a:r>
              <a:rPr lang="en-AU"/>
              <a:t>•  Which precise strength word fits each action?</a:t>
            </a:r>
          </a:p>
          <a:p>
            <a:r>
              <a:rPr lang="en-AU"/>
              <a:t>•  Does a strength stop counting if nobody claps for it?</a:t>
            </a:r>
          </a:p>
          <a:p>
            <a:r>
              <a:rPr lang="en-AU" b="1"/>
              <a:t>CONNECT</a:t>
            </a:r>
          </a:p>
          <a:p>
            <a:r>
              <a:rPr lang="en-AU"/>
              <a:t>•  </a:t>
            </a:r>
            <a:r>
              <a:rPr lang="en-AU" b="1"/>
              <a:t>Read it aloud: </a:t>
            </a:r>
            <a:r>
              <a:rPr lang="en-AU"/>
              <a:t>“What counts as a strength if nobody gives out an award for it?”</a:t>
            </a:r>
          </a:p>
          <a:p>
            <a:endParaRPr lang="en-AU"/>
          </a:p>
          <a:p>
            <a:r>
              <a:rPr lang="en-AU" b="1"/>
              <a:t>TEACHING SCRIPT</a:t>
            </a:r>
          </a:p>
          <a:p>
            <a:r>
              <a:rPr lang="en-AU"/>
              <a:t>•  </a:t>
            </a:r>
            <a:r>
              <a:rPr lang="en-AU" b="1"/>
              <a:t>Name a hidden classroom strength: </a:t>
            </a:r>
            <a:r>
              <a:rPr lang="en-AU"/>
              <a:t>“Someone who notices a new student can be observant and hospitable even if nobody gives an award for it.”</a:t>
            </a:r>
          </a:p>
          <a:p>
            <a:r>
              <a:rPr lang="en-AU"/>
              <a:t>•  Say: “Today we are learning to name two strengths and one way each could serve someone else.”</a:t>
            </a:r>
          </a:p>
          <a:p>
            <a:endParaRPr lang="en-AU"/>
          </a:p>
          <a:p>
            <a:r>
              <a:rPr lang="en-AU" b="1"/>
              <a:t>TEACHING SCRIPT</a:t>
            </a:r>
          </a:p>
          <a:p>
            <a:r>
              <a:rPr lang="en-AU"/>
              <a:t>•  Students silently turn one ordinary action – finishing, noticing, explaining, organising, encouraging – into a possible strength word.</a:t>
            </a:r>
          </a:p>
          <a:p>
            <a:r>
              <a:rPr lang="en-AU"/>
              <a:t>•  </a:t>
            </a:r>
            <a:r>
              <a:rPr lang="en-AU" b="1"/>
              <a:t>Prompt if the room is quiet: </a:t>
            </a:r>
            <a:r>
              <a:rPr lang="en-AU"/>
              <a:t>“Think of something small you did this week that helped a lesson run better. What would you call that ability?” Take two or three quick responses – no hands-up pressure.</a:t>
            </a:r>
          </a:p>
          <a:p>
            <a:endParaRPr lang="en-AU"/>
          </a:p>
          <a:p>
            <a:r>
              <a:rPr lang="en-AU" b="1"/>
              <a:t>MODEL RESPONSE</a:t>
            </a:r>
          </a:p>
          <a:p>
            <a:r>
              <a:rPr lang="en-AU"/>
              <a:t>•  Action: “I packed up the shared trays without being asked.” Strength word: dependable.</a:t>
            </a:r>
          </a:p>
          <a:p>
            <a:endParaRPr lang="en-AU"/>
          </a:p>
          <a:p>
            <a:r>
              <a:rPr lang="en-AU" b="1"/>
              <a:t>FORMATIVE LOOK-FOR</a:t>
            </a:r>
          </a:p>
          <a:p>
            <a:r>
              <a:rPr lang="en-AU"/>
              <a:t>•  Students offer an action first and a label second, rather than a flattering label with no evidence.</a:t>
            </a:r>
          </a:p>
          <a:p>
            <a:endParaRPr lang="en-AU"/>
          </a:p>
          <a:p>
            <a:r>
              <a:rPr lang="en-AU" b="1"/>
              <a:t>PARTICIPATION</a:t>
            </a:r>
          </a:p>
          <a:p>
            <a:r>
              <a:rPr lang="en-AU"/>
              <a:t>•  </a:t>
            </a:r>
            <a:r>
              <a:rPr lang="en-AU" b="1"/>
              <a:t>Students may pass, write privately or use a fictional example. </a:t>
            </a:r>
            <a:r>
              <a:rPr lang="en-AU"/>
              <a:t>No forced disclosure. Do not ask students to name their own strengths aloud; the fictional case carries the thinking.</a:t>
            </a:r>
          </a:p>
          <a:p>
            <a:endParaRPr lang="en-AU"/>
          </a:p>
          <a:p>
            <a:r>
              <a:rPr lang="en-AU" b="1"/>
              <a:t>ACCESS</a:t>
            </a:r>
          </a:p>
          <a:p>
            <a:r>
              <a:rPr lang="en-AU"/>
              <a:t>•  Display the five ordinary actions in writing; allow students to point or write instead of speaking.</a:t>
            </a:r>
          </a:p>
          <a:p>
            <a:endParaRPr lang="en-AU"/>
          </a:p>
          <a:p>
            <a:r>
              <a:rPr lang="en-AU" b="1"/>
              <a:t>OFFLINE FALLBACK</a:t>
            </a:r>
          </a:p>
          <a:p>
            <a:r>
              <a:rPr lang="en-AU"/>
              <a:t>•  Write the five ordinary actions on the board and take responses on paper.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endParaRPr lang="en-AU"/>
          </a:p>
          <a:p>
            <a:r>
              <a:rPr lang="en-AU" b="1"/>
              <a:t>TEACHING SCRIPT</a:t>
            </a:r>
          </a:p>
          <a:p>
            <a:r>
              <a:rPr lang="en-AU"/>
              <a:t>•  </a:t>
            </a:r>
            <a:r>
              <a:rPr lang="en-AU" b="1"/>
              <a:t>Explain: </a:t>
            </a:r>
            <a:r>
              <a:rPr lang="en-AU"/>
              <a:t>a strength is a capacity shown by evidence, not a flattering label. It may be quiet, unfinished and still worth developing.</a:t>
            </a:r>
          </a:p>
          <a:p>
            <a:endParaRPr lang="en-AU"/>
          </a:p>
          <a:p>
            <a:r>
              <a:rPr lang="en-AU" b="1"/>
              <a:t>TEACHING SCRIPT</a:t>
            </a:r>
          </a:p>
          <a:p>
            <a:r>
              <a:rPr lang="en-AU"/>
              <a:t>•  </a:t>
            </a:r>
            <a:r>
              <a:rPr lang="en-AU" b="1"/>
              <a:t>Correct two errors: </a:t>
            </a:r>
            <a:r>
              <a:rPr lang="en-AU"/>
              <a:t>“I am best, so I matter more” and “I am not best, so I have nothing.” Equal dignity makes both claims false.</a:t>
            </a:r>
          </a:p>
          <a:p>
            <a:r>
              <a:rPr lang="en-AU"/>
              <a:t>•  Keep this brisk and impersonal – name the two errors as ideas, not as anyone in the room.</a:t>
            </a:r>
          </a:p>
          <a:p>
            <a:endParaRPr lang="en-AU"/>
          </a:p>
          <a:p>
            <a:r>
              <a:rPr lang="en-AU" b="1"/>
              <a:t>TEACHING SCRIPT</a:t>
            </a:r>
          </a:p>
          <a:p>
            <a:r>
              <a:rPr lang="en-AU"/>
              <a:t>•  Read Romans 12:4–8 from the NIV. Ask students to listen for diversity and interdependence.</a:t>
            </a:r>
          </a:p>
          <a:p>
            <a:r>
              <a:rPr lang="en-AU"/>
              <a:t>•  </a:t>
            </a:r>
            <a:r>
              <a:rPr lang="en-AU" b="1"/>
              <a:t>State: </a:t>
            </a:r>
            <a:r>
              <a:rPr lang="en-AU"/>
              <a:t>gifts become mature when they contribute to the body.</a:t>
            </a:r>
          </a:p>
          <a:p>
            <a:endParaRPr lang="en-AU"/>
          </a:p>
          <a:p>
            <a:r>
              <a:rPr lang="en-AU" b="1"/>
              <a:t>CHRISTIAN FORMATION</a:t>
            </a:r>
          </a:p>
          <a:p>
            <a:r>
              <a:rPr lang="en-AU"/>
              <a:t>•  Creation: people have equal dignity and different capacities. Redemption redirects gifts away from ranking and towards service. Protestant teaching describes ordinary work as vocation: gifts are received by grace and used for the neighbour.</a:t>
            </a:r>
          </a:p>
          <a:p>
            <a:endParaRPr lang="en-AU"/>
          </a:p>
          <a:p>
            <a:r>
              <a:rPr lang="en-AU" b="1"/>
              <a:t>MODEL RESPONSE</a:t>
            </a:r>
          </a:p>
          <a:p>
            <a:r>
              <a:rPr lang="en-AU"/>
              <a:t>•  “The passage says the parts do not all have the same function – so being different is the point, not a ranking. A gift is for the body, not for a scoreboard.”</a:t>
            </a:r>
          </a:p>
          <a:p>
            <a:endParaRPr lang="en-AU"/>
          </a:p>
          <a:p>
            <a:r>
              <a:rPr lang="en-AU" b="1"/>
              <a:t>FORMATIVE LOOK-FOR</a:t>
            </a:r>
          </a:p>
          <a:p>
            <a:r>
              <a:rPr lang="en-AU"/>
              <a:t>•  Students describe difference as interdependence rather than as a league table.</a:t>
            </a:r>
          </a:p>
          <a:p>
            <a:endParaRPr lang="en-AU"/>
          </a:p>
          <a:p>
            <a:r>
              <a:rPr lang="en-AU" b="1"/>
              <a:t>PARTICIPATION</a:t>
            </a:r>
          </a:p>
          <a:p>
            <a:r>
              <a:rPr lang="en-AU"/>
              <a:t>•  </a:t>
            </a:r>
            <a:r>
              <a:rPr lang="en-AU" b="1"/>
              <a:t>Students may pass, write privately or use a fictional example. </a:t>
            </a:r>
            <a:r>
              <a:rPr lang="en-AU"/>
              <a:t>No forced disclosure. Do not ask students to name their own strengths aloud; the fictional case carries the thinking.</a:t>
            </a:r>
          </a:p>
          <a:p>
            <a:endParaRPr lang="en-AU"/>
          </a:p>
          <a:p>
            <a:r>
              <a:rPr lang="en-AU" b="1"/>
              <a:t>ACCESS</a:t>
            </a:r>
          </a:p>
          <a:p>
            <a:r>
              <a:rPr lang="en-AU"/>
              <a:t>•  Display the verse as well as reading it. Reading aloud is invited, never required. No prayer aloud is required.</a:t>
            </a:r>
          </a:p>
          <a:p>
            <a:endParaRPr lang="en-AU"/>
          </a:p>
          <a:p>
            <a:r>
              <a:rPr lang="en-AU" b="1"/>
              <a:t>OFFLINE FALLBACK</a:t>
            </a:r>
          </a:p>
          <a:p>
            <a:r>
              <a:rPr lang="en-AU"/>
              <a:t>•  Read Romans 12:4–8 from a printed Bible or handout.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PRACTISE · RUN SHEET</a:t>
            </a:r>
          </a:p>
          <a:p>
            <a:r>
              <a:rPr lang="en-AU" dirty="0"/>
              <a:t>•  </a:t>
            </a:r>
            <a:r>
              <a:rPr lang="en-AU" b="1" dirty="0"/>
              <a:t>Activity: </a:t>
            </a:r>
            <a:r>
              <a:rPr lang="en-AU" dirty="0"/>
              <a:t>Strength-to-service match. Use the board chart: STRENGTH EVIDENCE | SERVICE MOVE.</a:t>
            </a:r>
          </a:p>
          <a:p>
            <a:endParaRPr lang="en-AU" dirty="0"/>
          </a:p>
          <a:p>
            <a:r>
              <a:rPr lang="en-AU" dirty="0"/>
              <a:t>•  Students list two pieces of evidence from Morgan’s actions – not personality guesses.</a:t>
            </a:r>
          </a:p>
          <a:p>
            <a:endParaRPr lang="en-AU" dirty="0"/>
          </a:p>
          <a:p>
            <a:r>
              <a:rPr lang="en-AU" dirty="0"/>
              <a:t>•  Beside each action, choose a precise strength: observant, patient, clear, dependable, organised or welcoming.</a:t>
            </a:r>
          </a:p>
          <a:p>
            <a:endParaRPr lang="en-AU" dirty="0"/>
          </a:p>
          <a:p>
            <a:r>
              <a:rPr lang="en-AU" dirty="0"/>
              <a:t>•  </a:t>
            </a:r>
            <a:r>
              <a:rPr lang="en-AU" b="1" dirty="0"/>
              <a:t>Match each strength to a new class need. </a:t>
            </a:r>
            <a:r>
              <a:rPr lang="en-AU" dirty="0"/>
              <a:t>Example need: “A group is stuck on instructions.” Students write a 10-second service move.</a:t>
            </a:r>
          </a:p>
          <a:p>
            <a:endParaRPr lang="en-AU" dirty="0"/>
          </a:p>
          <a:p>
            <a:r>
              <a:rPr lang="en-AU" dirty="0"/>
              <a:t>•  </a:t>
            </a:r>
            <a:r>
              <a:rPr lang="en-AU" b="1" dirty="0"/>
              <a:t>Pairs compare one match and test it: </a:t>
            </a:r>
            <a:r>
              <a:rPr lang="en-AU" dirty="0"/>
              <a:t>Does the action actually help another person? Is it specific enough to see?</a:t>
            </a:r>
          </a:p>
          <a:p>
            <a:endParaRPr lang="en-AU" dirty="0"/>
          </a:p>
          <a:p>
            <a:r>
              <a:rPr lang="en-AU" b="1" dirty="0"/>
              <a:t>MODEL RESPONSE</a:t>
            </a:r>
          </a:p>
          <a:p>
            <a:r>
              <a:rPr lang="en-AU" dirty="0"/>
              <a:t>•  </a:t>
            </a:r>
            <a:r>
              <a:rPr lang="en-AU" b="1" dirty="0"/>
              <a:t>Evidence: </a:t>
            </a:r>
            <a:r>
              <a:rPr lang="en-AU" dirty="0"/>
              <a:t>Morgan noticed confusion, explained the first step and packed away.</a:t>
            </a:r>
          </a:p>
          <a:p>
            <a:r>
              <a:rPr lang="en-AU" dirty="0"/>
              <a:t>•  </a:t>
            </a:r>
            <a:r>
              <a:rPr lang="en-AU" b="1" dirty="0"/>
              <a:t>Strengths: </a:t>
            </a:r>
            <a:r>
              <a:rPr lang="en-AU" dirty="0"/>
              <a:t>observant and dependable.</a:t>
            </a:r>
          </a:p>
          <a:p>
            <a:r>
              <a:rPr lang="en-AU" dirty="0"/>
              <a:t>•  </a:t>
            </a:r>
            <a:r>
              <a:rPr lang="en-AU" b="1" dirty="0"/>
              <a:t>Service move: </a:t>
            </a:r>
            <a:r>
              <a:rPr lang="en-AU" dirty="0"/>
              <a:t>“I can use clear explaining to restate the first instruction without taking over the task.”</a:t>
            </a:r>
          </a:p>
          <a:p>
            <a:endParaRPr lang="en-AU" dirty="0"/>
          </a:p>
          <a:p>
            <a:r>
              <a:rPr lang="en-AU" b="1" dirty="0"/>
              <a:t>SORTING THE CARDS – TEACHER ANSWERS</a:t>
            </a:r>
          </a:p>
          <a:p>
            <a:r>
              <a:rPr lang="en-AU" dirty="0"/>
              <a:t>•  Evidence we can see: located the equipment tray; explained the first step; checked the bench was packed away.</a:t>
            </a:r>
          </a:p>
          <a:p>
            <a:r>
              <a:rPr lang="en-AU" dirty="0"/>
              <a:t>•  Guesses or labels, not evidence: “Morgan is just a nice person”; “Morgan is the best in the class”; “Morgan hasn’t got a thing.”</a:t>
            </a:r>
          </a:p>
          <a:p>
            <a:r>
              <a:rPr lang="en-AU" dirty="0"/>
              <a:t>•  Do not reveal the sort before students attempt it.</a:t>
            </a:r>
          </a:p>
          <a:p>
            <a:endParaRPr lang="en-AU" dirty="0"/>
          </a:p>
          <a:p>
            <a:r>
              <a:rPr lang="en-AU" b="1" dirty="0"/>
              <a:t>FORMATIVE LOOK-FOR</a:t>
            </a:r>
          </a:p>
          <a:p>
            <a:r>
              <a:rPr lang="en-AU" dirty="0"/>
              <a:t>•  Students name observable evidence and connect a strength to service rather than status.</a:t>
            </a:r>
          </a:p>
          <a:p>
            <a:endParaRPr lang="en-AU" dirty="0"/>
          </a:p>
          <a:p>
            <a:r>
              <a:rPr lang="en-AU" b="1" dirty="0"/>
              <a:t>PARTICIPATION</a:t>
            </a:r>
          </a:p>
          <a:p>
            <a:r>
              <a:rPr lang="en-AU" dirty="0"/>
              <a:t>•  </a:t>
            </a:r>
            <a:r>
              <a:rPr lang="en-AU" b="1" dirty="0"/>
              <a:t>Students may pass, write privately or use a fictional example. </a:t>
            </a:r>
            <a:r>
              <a:rPr lang="en-AU" dirty="0"/>
              <a:t>No forced disclosure. Do not ask students to name their own strengths aloud; the fictional case carries the thinking.</a:t>
            </a:r>
          </a:p>
          <a:p>
            <a:endParaRPr lang="en-AU" dirty="0"/>
          </a:p>
          <a:p>
            <a:r>
              <a:rPr lang="en-AU" b="1" dirty="0"/>
              <a:t>ACCESS</a:t>
            </a:r>
          </a:p>
          <a:p>
            <a:r>
              <a:rPr lang="en-AU" dirty="0"/>
              <a:t>•  Provide the six strength words on cards. Allow pointing, writing or partner response. Pairs may be silent and written.</a:t>
            </a:r>
          </a:p>
          <a:p>
            <a:endParaRPr lang="en-AU" dirty="0"/>
          </a:p>
          <a:p>
            <a:r>
              <a:rPr lang="en-AU" b="1" dirty="0"/>
              <a:t>OFFLINE FALLBACK</a:t>
            </a:r>
          </a:p>
          <a:p>
            <a:r>
              <a:rPr lang="en-AU" dirty="0"/>
              <a:t>•  Printed scenario card, six strength-word cards and the two-column board chart.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endParaRPr lang="en-AU"/>
          </a:p>
          <a:p>
            <a:r>
              <a:rPr lang="en-AU"/>
              <a:t>•  </a:t>
            </a:r>
            <a:r>
              <a:rPr lang="en-AU" b="1"/>
              <a:t>Private reflection: </a:t>
            </a:r>
            <a:r>
              <a:rPr lang="en-AU"/>
              <a:t>write two strengths supported by one real or fictional piece of evidence each.</a:t>
            </a:r>
          </a:p>
          <a:p>
            <a:endParaRPr lang="en-AU"/>
          </a:p>
          <a:p>
            <a:r>
              <a:rPr lang="en-AU"/>
              <a:t>•  </a:t>
            </a:r>
            <a:r>
              <a:rPr lang="en-AU" b="1"/>
              <a:t>Add one sentence: </a:t>
            </a:r>
            <a:r>
              <a:rPr lang="en-AU"/>
              <a:t>“This week this strength could serve ____ by ____.” Students need not share.</a:t>
            </a:r>
          </a:p>
          <a:p>
            <a:endParaRPr lang="en-AU"/>
          </a:p>
          <a:p>
            <a:r>
              <a:rPr lang="en-AU"/>
              <a:t>•  </a:t>
            </a:r>
            <a:r>
              <a:rPr lang="en-AU" b="1"/>
              <a:t>Optional prayer: </a:t>
            </a:r>
            <a:r>
              <a:rPr lang="en-AU"/>
              <a:t>“Giver of every good gift, free us from comparison and teach us to serve faithfully. Amen.” Joining in is invited, never required.</a:t>
            </a:r>
          </a:p>
          <a:p>
            <a:endParaRPr lang="en-AU"/>
          </a:p>
          <a:p>
            <a:r>
              <a:rPr lang="en-AU" b="1"/>
              <a:t>MODEL RESPONSE</a:t>
            </a:r>
          </a:p>
          <a:p>
            <a:r>
              <a:rPr lang="en-AU"/>
              <a:t>•  “Organised – I set up the shared trays each week. This week this strength could serve my group by getting the materials ready before the timer starts.”</a:t>
            </a:r>
          </a:p>
          <a:p>
            <a:endParaRPr lang="en-AU"/>
          </a:p>
          <a:p>
            <a:r>
              <a:rPr lang="en-AU" b="1"/>
              <a:t>FORMATIVE LOOK-FOR</a:t>
            </a:r>
          </a:p>
          <a:p>
            <a:r>
              <a:rPr lang="en-AU"/>
              <a:t>•  Students name observable evidence and connect a strength to service rather than status.</a:t>
            </a:r>
          </a:p>
          <a:p>
            <a:endParaRPr lang="en-AU"/>
          </a:p>
          <a:p>
            <a:r>
              <a:rPr lang="en-AU" b="1"/>
              <a:t>SUCCESS CHECK</a:t>
            </a:r>
          </a:p>
          <a:p>
            <a:r>
              <a:rPr lang="en-AU"/>
              <a:t>•  I can identify two strengths and one way each can serve others in the fictional case, and explain the choice.</a:t>
            </a:r>
          </a:p>
          <a:p>
            <a:endParaRPr lang="en-AU"/>
          </a:p>
          <a:p>
            <a:r>
              <a:rPr lang="en-AU" b="1"/>
              <a:t>PARTICIPATION</a:t>
            </a:r>
          </a:p>
          <a:p>
            <a:r>
              <a:rPr lang="en-AU"/>
              <a:t>•  </a:t>
            </a:r>
            <a:r>
              <a:rPr lang="en-AU" b="1"/>
              <a:t>Students may pass, write privately or use a fictional example. </a:t>
            </a:r>
            <a:r>
              <a:rPr lang="en-AU"/>
              <a:t>No forced disclosure. Do not ask students to name their own strengths aloud; the fictional case carries the thinking.</a:t>
            </a:r>
          </a:p>
          <a:p>
            <a:endParaRPr lang="en-AU"/>
          </a:p>
          <a:p>
            <a:r>
              <a:rPr lang="en-AU" b="1"/>
              <a:t>SAFEGUARDING</a:t>
            </a:r>
          </a:p>
          <a:p>
            <a:r>
              <a:rPr lang="en-AU"/>
              <a:t>•  </a:t>
            </a:r>
            <a:r>
              <a:rPr lang="en-AU" b="1"/>
              <a:t>Do not collect or read these reflections aloud. </a:t>
            </a:r>
            <a:r>
              <a:rPr lang="en-AU"/>
              <a:t>If a student writes something concerning, follow up privately using the school support pathway.</a:t>
            </a:r>
          </a:p>
          <a:p>
            <a:endParaRPr lang="en-AU"/>
          </a:p>
          <a:p>
            <a:r>
              <a:rPr lang="en-AU" b="1"/>
              <a:t>ACCESS</a:t>
            </a:r>
          </a:p>
          <a:p>
            <a:r>
              <a:rPr lang="en-AU"/>
              <a:t>•  Display the sentence stem. Allow drawing, dictation or extra processing time.</a:t>
            </a:r>
          </a:p>
          <a:p>
            <a:endParaRPr lang="en-AU"/>
          </a:p>
          <a:p>
            <a:r>
              <a:rPr lang="en-AU" b="1"/>
              <a:t>OFFLINE FALLBACK</a:t>
            </a:r>
          </a:p>
          <a:p>
            <a:r>
              <a:rPr lang="en-AU"/>
              <a:t>•  Sentence stem written on the board; students write on paper.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many different puzzle pieces of equal size fitting into one glowing circle"/>
          <p:cNvPicPr>
            <a:picLocks noChangeAspect="1"/>
          </p:cNvPicPr>
          <p:nvPr/>
        </p:nvPicPr>
        <p:blipFill>
          <a:blip r:embed="rId3"/>
          <a:srcRect t="3414" b="3414"/>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Strengths are gifts</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Naming two real strengths and one way each can serve others.</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#identity</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#wisdom</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#faithfulness</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#service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dirty="0">
                <a:solidFill>
                  <a:srgbClr val="8DBF3F"/>
                </a:solidFill>
              </a:rPr>
              <a:t>FLOURISH · CREATION</a:t>
            </a:r>
          </a:p>
        </p:txBody>
      </p:sp>
    </p:spTree>
    <p:extLst>
      <p:ext uri="{BB962C8B-B14F-4D97-AF65-F5344CB8AC3E}">
        <p14:creationId xmlns:p14="http://schemas.microsoft.com/office/powerpoint/2010/main" val="445088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Hidden strengths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T1 · STRENGTHS ARE GIFTS · WEEK 2</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counts as a strength if nobody gives out an award for it?</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346440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STRENGTHS ARE GIFTS · WEEK 2</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Romans 12:4–8</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“We have different gifts, according to the grace given to each of us. If your gift is prophesying, then prophesy in accordance with your faith; if it is serving, then serve; if it is teaching, then teach; if it is to encourage, then give encouragement.”</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Romans 12:4–8,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Every person has equal dignity and a different capacity. Gifts are received, not earned, and they grow up when they are used for someone else.</a:t>
            </a:r>
          </a:p>
        </p:txBody>
      </p:sp>
    </p:spTree>
    <p:extLst>
      <p:ext uri="{BB962C8B-B14F-4D97-AF65-F5344CB8AC3E}">
        <p14:creationId xmlns:p14="http://schemas.microsoft.com/office/powerpoint/2010/main" val="3097957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Strength-to-service match</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STRENGTHS ARE GIFTS · WEEK 2</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What can we actually see Morgan do?</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cards into evidence we can see and guesses we cannot.</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Pick a precise strength word, then write a 10-second service move.</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Checked the bench was packed away</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Located the equipment tray for the new student</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Morgan hasn’t got a thing</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Explained the first step of the instructions</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Morgan is just a nice person</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Morgan is the best in the class</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card: could a camera have recorded it?</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421797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STRENGTHS ARE GIFTS · WEEK 2</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“This week this strength could serve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A gift is measured by who it serves, not by who applauds.</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4149340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