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96"/>
    <p:sldId id="257" r:id="rId197"/>
    <p:sldId id="258" r:id="rId198"/>
    <p:sldId id="259" r:id="rId199"/>
    <p:sldId id="260" r:id="rId2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220" Type="http://schemas.openxmlformats.org/officeDocument/2006/relationships/tableStyles" Target="tableStyles.xml"/><Relationship Id="rId196" Type="http://schemas.openxmlformats.org/officeDocument/2006/relationships/slide" Target="slides/slide195.xml"/><Relationship Id="rId200" Type="http://schemas.openxmlformats.org/officeDocument/2006/relationships/slide" Target="slides/slide199.xml"/><Relationship Id="rId197" Type="http://schemas.openxmlformats.org/officeDocument/2006/relationships/slide" Target="slides/slide196.xml"/><Relationship Id="rId1" Type="http://schemas.openxmlformats.org/officeDocument/2006/relationships/slideMaster" Target="slideMasters/slideMaster1.xml"/><Relationship Id="rId198" Type="http://schemas.openxmlformats.org/officeDocument/2006/relationships/slide" Target="slides/slide197.xml"/><Relationship Id="rId199" Type="http://schemas.openxmlformats.org/officeDocument/2006/relationships/slide" Target="slides/slide19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87.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use a four-step process – stop, think, try, review – to work through an everyday problem independently.</a:t>
            </a:r>
          </a:p>
          <a:p>
            <a:endParaRPr lang="en-AU"/>
          </a:p>
          <a:p>
            <a:r>
              <a:rPr lang="en-AU" b="1"/>
              <a:t>SUCCESS CHECK</a:t>
            </a:r>
          </a:p>
          <a:p>
            <a:r>
              <a:rPr lang="en-AU"/>
              <a:t>•  I can name each of the four steps in the fictional case, choose a sensible next step for Noah, and say how he would know it worked.</a:t>
            </a:r>
          </a:p>
          <a:p>
            <a:endParaRPr lang="en-AU"/>
          </a:p>
          <a:p>
            <a:r>
              <a:rPr lang="en-AU" b="1"/>
              <a:t>KEY QUESTION</a:t>
            </a:r>
          </a:p>
          <a:p>
            <a:r>
              <a:rPr lang="en-AU"/>
              <a:t>•  Something goes wrong and no adult is standing next to you. What is your very first move – and what does it cost you to skip it?</a:t>
            </a:r>
          </a:p>
          <a:p>
            <a:endParaRPr lang="en-AU"/>
          </a:p>
          <a:p>
            <a:r>
              <a:rPr lang="en-AU" b="1"/>
              <a:t>NIV CONNECTION</a:t>
            </a:r>
          </a:p>
          <a:p>
            <a:r>
              <a:rPr lang="en-AU"/>
              <a:t>•  James 1:5 – wisdom is asked for, not assumed. Read James 1:2–6 (NIV) in context.</a:t>
            </a:r>
          </a:p>
          <a:p>
            <a:endParaRPr lang="en-AU"/>
          </a:p>
          <a:p>
            <a:r>
              <a:rPr lang="en-AU" b="1"/>
              <a:t>CHRISTIAN FORMATION</a:t>
            </a:r>
          </a:p>
          <a:p>
            <a:r>
              <a:rPr lang="en-AU"/>
              <a:t>•  Christian wisdom is received, not performed. Asking God and asking trusted people are both part of thinking well, so independence does not mean facing everything alone. Growing up means carrying more of the process yourself while still knowing when to ask.</a:t>
            </a:r>
          </a:p>
          <a:p>
            <a:endParaRPr lang="en-AU"/>
          </a:p>
          <a:p>
            <a:r>
              <a:rPr lang="en-AU" b="1"/>
              <a:t>CSA ALIGNMENT</a:t>
            </a:r>
          </a:p>
          <a:p>
            <a:r>
              <a:rPr lang="en-AU"/>
              <a:t>•  Self / Independence; Spirituality / Discerning. Character focus: perseverance and practical wisdom. Year 6 • Term 4 • #independence #transition.</a:t>
            </a:r>
          </a:p>
          <a:p>
            <a:endParaRPr lang="en-AU"/>
          </a:p>
          <a:p>
            <a:r>
              <a:rPr lang="en-AU" b="1"/>
              <a:t>RETRIEVAL BRIDGE</a:t>
            </a:r>
          </a:p>
          <a:p>
            <a:r>
              <a:rPr lang="en-AU"/>
              <a:t>•  Retrieve Week 6: what did we say helps someone keep going when a first attempt fails?</a:t>
            </a:r>
          </a:p>
          <a:p>
            <a:endParaRPr lang="en-AU"/>
          </a:p>
          <a:p>
            <a:r>
              <a:rPr lang="en-AU" b="1"/>
              <a:t>PREPARE IN UNDER 5 MINUTES</a:t>
            </a:r>
          </a:p>
          <a:p>
            <a:r>
              <a:rPr lang="en-AU"/>
              <a:t>•  Write the four step labels on the board: STOP, THINK, TRY, REVIEW. Read the answer key in the practise section before you start.</a:t>
            </a:r>
          </a:p>
          <a:p>
            <a:endParaRPr lang="en-AU"/>
          </a:p>
          <a:p>
            <a:r>
              <a:rPr lang="en-AU" b="1"/>
              <a:t>SAFEGUARDING</a:t>
            </a:r>
          </a:p>
          <a:p>
            <a:r>
              <a:rPr lang="en-AU"/>
              <a:t>•  </a:t>
            </a:r>
            <a:r>
              <a:rPr lang="en-AU" b="1"/>
              <a:t>No forced disclosure. </a:t>
            </a:r>
            <a:r>
              <a:rPr lang="en-AU"/>
              <a:t>Students may pass, write privately or use a fictional example. Keep all discussion on Noah, never on a real journey, family or carer. If a student raises a real worry about travelling alone or being unsupervised, follow it up privately using the school support pathway.</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Four printed step labels (STOP / THINK / TRY / REVIEW) plus the six printed clue cards, one set per group.</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NOAH AND THE FIRST SOLO BUS RIDE</a:t>
            </a:r>
          </a:p>
          <a:p>
            <a:r>
              <a:rPr lang="en-AU"/>
              <a:t>Read this aloud so students respond to the person in the story, not to their own lives. Nobody needs to share anything personal.</a:t>
            </a:r>
          </a:p>
          <a:p>
            <a:r>
              <a:rPr lang="en-AU"/>
              <a:t>Noah is practising the journey to his new high school on his own. At the stop his bus pass will not scan. The driver asks him to step aside, the doors close, and the next bus is twenty minutes away. Noah’s face goes hot and he thinks, “I have already ruined it – I should just ring home and give up.”</a:t>
            </a:r>
          </a:p>
          <a:p>
            <a:r>
              <a:rPr lang="en-AU" b="1"/>
              <a:t>Questions for reflection</a:t>
            </a:r>
          </a:p>
          <a:p>
            <a:r>
              <a:rPr lang="en-AU"/>
              <a:t>•  What could Noah stop and notice before he does anything at all?</a:t>
            </a:r>
          </a:p>
          <a:p>
            <a:r>
              <a:rPr lang="en-AU"/>
              <a:t>•  What is one small thing Noah could try first – and how would he know it worked?</a:t>
            </a:r>
          </a:p>
          <a:p>
            <a:r>
              <a:rPr lang="en-AU"/>
              <a:t>•  If the first try does not work, what should Noah review before having another go?</a:t>
            </a:r>
          </a:p>
          <a:p>
            <a:r>
              <a:rPr lang="en-AU" b="1"/>
              <a:t>CONNECT</a:t>
            </a:r>
          </a:p>
          <a:p>
            <a:r>
              <a:rPr lang="en-AU"/>
              <a:t>•  </a:t>
            </a:r>
            <a:r>
              <a:rPr lang="en-AU" b="1"/>
              <a:t>Read it aloud: </a:t>
            </a:r>
            <a:r>
              <a:rPr lang="en-AU"/>
              <a:t>“Something goes wrong and no adult is standing next to you. What is your very first move – and what does it cost you to skip it?”</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Say: “Today we are learning a four-step process you can run on your own when something goes wrong – stop, think, try, review.”</a:t>
            </a:r>
          </a:p>
          <a:p>
            <a:r>
              <a:rPr lang="en-AU"/>
              <a:t>•  Show the four step labels: STOP, THINK, TRY, REVIEW. Take two or three quick responses on what a first move could be. No hands-up pressure.</a:t>
            </a:r>
          </a:p>
          <a:p>
            <a:r>
              <a:rPr lang="en-AU"/>
              <a:t>•  </a:t>
            </a:r>
            <a:r>
              <a:rPr lang="en-AU" b="1"/>
              <a:t>Retrieval bridge: </a:t>
            </a:r>
            <a:r>
              <a:rPr lang="en-AU"/>
              <a:t>“Last week we talked about keeping going after a first attempt fails. What helped a person keep going?”</a:t>
            </a:r>
          </a:p>
          <a:p>
            <a:endParaRPr lang="en-AU"/>
          </a:p>
          <a:p>
            <a:r>
              <a:rPr lang="en-AU" b="1"/>
              <a:t>TEACHING SCRIPT</a:t>
            </a:r>
          </a:p>
          <a:p>
            <a:r>
              <a:rPr lang="en-AU"/>
              <a:t>•  Students write the four step words down the side of a page and add one likely cost of skipping straight to TRY.</a:t>
            </a:r>
          </a:p>
          <a:p>
            <a:r>
              <a:rPr lang="en-AU"/>
              <a:t>•  </a:t>
            </a:r>
            <a:r>
              <a:rPr lang="en-AU" b="1"/>
              <a:t>Costs to fish for (do not give these first): </a:t>
            </a:r>
            <a:r>
              <a:rPr lang="en-AU"/>
              <a:t>panicking and doing the first thing that comes to mind; making the problem bigger; giving up before trying anything; not noticing that a fix did not actually work.</a:t>
            </a:r>
          </a:p>
          <a:p>
            <a:endParaRPr lang="en-AU"/>
          </a:p>
          <a:p>
            <a:r>
              <a:rPr lang="en-AU" b="1"/>
              <a:t>FORMATIVE LOOK-FOR</a:t>
            </a:r>
          </a:p>
          <a:p>
            <a:r>
              <a:rPr lang="en-AU"/>
              <a:t>•  Students name a cost that is about acting before noticing or planning, not just about feeling embarrassed.</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Read the four steps aloud as well as displaying them. Drawing or one written word is a full answer. Extra processing time; no public role-play.</a:t>
            </a:r>
          </a:p>
          <a:p>
            <a:endParaRPr lang="en-AU"/>
          </a:p>
          <a:p>
            <a:r>
              <a:rPr lang="en-AU" b="1"/>
              <a:t>OFFLINE FALLBACK</a:t>
            </a:r>
          </a:p>
          <a:p>
            <a:r>
              <a:rPr lang="en-AU"/>
              <a:t>•  Four printed step labels on the board and paper for the students’ step lists.</a:t>
            </a:r>
          </a:p>
        </p:txBody>
      </p:sp>
      <p:sp>
        <p:nvSpPr>
          <p:cNvPr id="4" name="Slide Number Placeholder 3"/>
          <p:cNvSpPr>
            <a:spLocks noGrp="1"/>
          </p:cNvSpPr>
          <p:nvPr>
            <p:ph type="sldNum" sz="quarter" idx="10"/>
          </p:nvPr>
        </p:nvSpPr>
        <p:spPr/>
        <p:txBody>
          <a:bodyPr/>
          <a:lstStyle/>
          <a:p>
            <a:fld id="{F7021451-1387-4CA6-816F-3879F97B5CBC}" type="slidenum">
              <a:rPr lang="en-US"/>
              <a:t>196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James 1:2–6 aloud from the NIV, in context. Notice testing, perseverance and asking for wisdom together.</a:t>
            </a:r>
          </a:p>
          <a:p>
            <a:endParaRPr lang="en-AU"/>
          </a:p>
          <a:p>
            <a:r>
              <a:rPr lang="en-AU" b="1"/>
              <a:t>TEACHING SCRIPT</a:t>
            </a:r>
          </a:p>
          <a:p>
            <a:r>
              <a:rPr lang="en-AU"/>
              <a:t>•  </a:t>
            </a:r>
            <a:r>
              <a:rPr lang="en-AU" b="1"/>
              <a:t>Define stop and think: </a:t>
            </a:r>
            <a:r>
              <a:rPr lang="en-AU"/>
              <a:t>stop is pausing long enough to notice what is actually happening; think is naming the problem and listing two options.</a:t>
            </a:r>
          </a:p>
          <a:p>
            <a:r>
              <a:rPr lang="en-AU"/>
              <a:t>•  </a:t>
            </a:r>
            <a:r>
              <a:rPr lang="en-AU" b="1"/>
              <a:t>Define try and review: </a:t>
            </a:r>
            <a:r>
              <a:rPr lang="en-AU"/>
              <a:t>try is doing one small, safe, reversible thing; review is checking whether it worked and adjusting.</a:t>
            </a:r>
          </a:p>
          <a:p>
            <a:r>
              <a:rPr lang="en-AU"/>
              <a:t>•  Anchor the four steps to Connect: skipping stop and think is what turns a small problem into a panic.</a:t>
            </a:r>
          </a:p>
          <a:p>
            <a:endParaRPr lang="en-AU"/>
          </a:p>
          <a:p>
            <a:r>
              <a:rPr lang="en-AU" b="1"/>
              <a:t>TEACHING SCRIPT</a:t>
            </a:r>
          </a:p>
          <a:p>
            <a:r>
              <a:rPr lang="en-AU"/>
              <a:t>•  </a:t>
            </a:r>
            <a:r>
              <a:rPr lang="en-AU" b="1"/>
              <a:t>Correct the misconception </a:t>
            </a:r>
            <a:r>
              <a:rPr lang="en-AU"/>
              <a:t>“being independent means never asking anyone.” Asking a safe adult or a staff member is itself a wise step within the process.</a:t>
            </a:r>
          </a:p>
          <a:p>
            <a:r>
              <a:rPr lang="en-AU"/>
              <a:t>•  </a:t>
            </a:r>
            <a:r>
              <a:rPr lang="en-AU" b="1"/>
              <a:t>Say it plainly: </a:t>
            </a:r>
            <a:r>
              <a:rPr lang="en-AU"/>
              <a:t>review is not the same as beating yourself up. Review asks what worked, what did not, and what you will change – then you try again.</a:t>
            </a:r>
          </a:p>
          <a:p>
            <a:endParaRPr lang="en-AU"/>
          </a:p>
          <a:p>
            <a:r>
              <a:rPr lang="en-AU" b="1"/>
              <a:t>TEACHING SCRIPT</a:t>
            </a:r>
          </a:p>
          <a:p>
            <a:r>
              <a:rPr lang="en-AU"/>
              <a:t>•  Read James 1:2–6 (NIV). Point out three things: testing produces perseverance (keep going), if you lack wisdom ask (wisdom is requested, not faked), and God gives generously without finding fault (asking is not shameful).</a:t>
            </a:r>
          </a:p>
          <a:p>
            <a:r>
              <a:rPr lang="en-AU"/>
              <a:t>•  </a:t>
            </a:r>
            <a:r>
              <a:rPr lang="en-AU" b="1"/>
              <a:t>Land the connection on the slide: </a:t>
            </a:r>
            <a:r>
              <a:rPr lang="en-AU"/>
              <a:t>wisdom for decisions is something you can ask for, so stopping to think is a strength, not an admission that you cannot cope.</a:t>
            </a:r>
          </a:p>
          <a:p>
            <a:endParaRPr lang="en-AU"/>
          </a:p>
          <a:p>
            <a:r>
              <a:rPr lang="en-AU" b="1"/>
              <a:t>CHECK UNDERSTANDING</a:t>
            </a:r>
          </a:p>
          <a:p>
            <a:r>
              <a:rPr lang="en-AU"/>
              <a:t>•  </a:t>
            </a:r>
            <a:r>
              <a:rPr lang="en-AU" b="1"/>
              <a:t>Ask: </a:t>
            </a:r>
            <a:r>
              <a:rPr lang="en-AU"/>
              <a:t>“If wisdom can be asked for, what does that change about the moment Noah feels stuck at the bus stop?”</a:t>
            </a:r>
          </a:p>
          <a:p>
            <a:r>
              <a:rPr lang="en-AU"/>
              <a:t>•  </a:t>
            </a:r>
            <a:r>
              <a:rPr lang="en-AU" b="1"/>
              <a:t>Looking for: </a:t>
            </a:r>
            <a:r>
              <a:rPr lang="en-AU"/>
              <a:t>he does not have to know the answer instantly; he can pause, ask and think before acting. Keep answers general – no personal examples needed.</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Display the verse as well as reading it. Allow partner response or writing instead of speaking. Never require prayer aloud.</a:t>
            </a:r>
          </a:p>
        </p:txBody>
      </p:sp>
      <p:sp>
        <p:nvSpPr>
          <p:cNvPr id="4" name="Slide Number Placeholder 3"/>
          <p:cNvSpPr>
            <a:spLocks noGrp="1"/>
          </p:cNvSpPr>
          <p:nvPr>
            <p:ph type="sldNum" sz="quarter" idx="10"/>
          </p:nvPr>
        </p:nvSpPr>
        <p:spPr/>
        <p:txBody>
          <a:bodyPr/>
          <a:lstStyle/>
          <a:p>
            <a:fld id="{F7021451-1387-4CA6-816F-3879F97B5CBC}" type="slidenum">
              <a:rPr lang="en-US"/>
              <a:t>197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SET UP </a:t>
            </a:r>
          </a:p>
          <a:p>
            <a:r>
              <a:rPr lang="en-AU"/>
              <a:t>•  Groups of 3–4. Read Noah’s scenario aloud. Each group gets the six clue cards, printed or read from the screen. Say: “Label each clue S, T, R or V. The slide will not tell you which is which.”</a:t>
            </a:r>
          </a:p>
          <a:p>
            <a:endParaRPr lang="en-AU"/>
          </a:p>
          <a:p>
            <a:r>
              <a:rPr lang="en-AU"/>
              <a:t>•  </a:t>
            </a:r>
            <a:r>
              <a:rPr lang="en-AU" b="1"/>
              <a:t>STEP DETECTIVE </a:t>
            </a:r>
          </a:p>
          <a:p>
            <a:r>
              <a:rPr lang="en-AU"/>
              <a:t>•  Students label the six clues S, T, R or V. Circulate and listen; do not correct yet.</a:t>
            </a:r>
          </a:p>
          <a:p>
            <a:endParaRPr lang="en-AU"/>
          </a:p>
          <a:p>
            <a:r>
              <a:rPr lang="en-AU" b="1"/>
              <a:t>ANSWER KEY · TEACHER ONLY</a:t>
            </a:r>
          </a:p>
          <a:p>
            <a:r>
              <a:rPr lang="en-AU"/>
              <a:t>•  </a:t>
            </a:r>
            <a:r>
              <a:rPr lang="en-AU" b="1"/>
              <a:t>1. You name exactly what the problem is before choosing anything – </a:t>
            </a:r>
            <a:r>
              <a:rPr lang="en-AU"/>
              <a:t>S (stop). Naming the problem accurately comes before options. Accept T if a group argues it well.</a:t>
            </a:r>
          </a:p>
          <a:p>
            <a:r>
              <a:rPr lang="en-AU"/>
              <a:t>•  </a:t>
            </a:r>
            <a:r>
              <a:rPr lang="en-AU" b="1"/>
              <a:t>2. You notice your face going hot and wait three seconds before doing anything – </a:t>
            </a:r>
            <a:r>
              <a:rPr lang="en-AU"/>
              <a:t>S (stop). Pausing is a step, not wasted time.</a:t>
            </a:r>
          </a:p>
          <a:p>
            <a:r>
              <a:rPr lang="en-AU"/>
              <a:t>•  </a:t>
            </a:r>
            <a:r>
              <a:rPr lang="en-AU" b="1"/>
              <a:t>3. You compare what you expected with what happened, then adjust one thing – </a:t>
            </a:r>
            <a:r>
              <a:rPr lang="en-AU"/>
              <a:t>V (review). Review always ends by feeding the next try.</a:t>
            </a:r>
          </a:p>
          <a:p>
            <a:r>
              <a:rPr lang="en-AU"/>
              <a:t>•  </a:t>
            </a:r>
            <a:r>
              <a:rPr lang="en-AU" b="1"/>
              <a:t>4. You ask the driver one clear, polite question about the pass – </a:t>
            </a:r>
            <a:r>
              <a:rPr lang="en-AU"/>
              <a:t>R (try). A small, safe action taken by Noah himself.</a:t>
            </a:r>
          </a:p>
          <a:p>
            <a:r>
              <a:rPr lang="en-AU"/>
              <a:t>•  </a:t>
            </a:r>
            <a:r>
              <a:rPr lang="en-AU" b="1"/>
              <a:t>5. You list two things you could do instead of giving up – </a:t>
            </a:r>
            <a:r>
              <a:rPr lang="en-AU"/>
              <a:t>T (think). Two options means a real choice.</a:t>
            </a:r>
          </a:p>
          <a:p>
            <a:r>
              <a:rPr lang="en-AU"/>
              <a:t>•  </a:t>
            </a:r>
            <a:r>
              <a:rPr lang="en-AU" b="1"/>
              <a:t>6. You check whether the thing you did actually solved the problem – </a:t>
            </a:r>
            <a:r>
              <a:rPr lang="en-AU"/>
              <a:t>V (review). Checking the result, not the feeling.</a:t>
            </a:r>
          </a:p>
          <a:p>
            <a:endParaRPr lang="en-AU"/>
          </a:p>
          <a:p>
            <a:r>
              <a:rPr lang="en-AU"/>
              <a:t>•  </a:t>
            </a:r>
            <a:r>
              <a:rPr lang="en-AU" b="1"/>
              <a:t>If a group argues about card 1 or 3, ask: </a:t>
            </a:r>
            <a:r>
              <a:rPr lang="en-AU"/>
              <a:t>“Is this noticing, planning, doing, or checking?” and “Has anything actually been tried yet at this point?”</a:t>
            </a:r>
          </a:p>
          <a:p>
            <a:endParaRPr lang="en-AU"/>
          </a:p>
          <a:p>
            <a:r>
              <a:rPr lang="en-AU"/>
              <a:t>•  </a:t>
            </a:r>
            <a:r>
              <a:rPr lang="en-AU" b="1"/>
              <a:t>THE COST OF SKIPPING STEPS </a:t>
            </a:r>
          </a:p>
          <a:p>
            <a:r>
              <a:rPr lang="en-AU"/>
              <a:t>•  Underline the moment in Noah’s scenario where he skips straight past stop and think. Name what that costs him.</a:t>
            </a:r>
          </a:p>
          <a:p>
            <a:r>
              <a:rPr lang="en-AU"/>
              <a:t>•  </a:t>
            </a:r>
            <a:r>
              <a:rPr lang="en-AU" b="1"/>
              <a:t>Looking for: </a:t>
            </a:r>
            <a:r>
              <a:rPr lang="en-AU"/>
              <a:t>Noah jumps from the pass failing to “I have ruined it, I should give up.” The cost is that he never notices the next bus is only twenty minutes away, never lists options, and never tries the simplest thing.</a:t>
            </a:r>
          </a:p>
          <a:p>
            <a:endParaRPr lang="en-AU"/>
          </a:p>
          <a:p>
            <a:r>
              <a:rPr lang="en-AU"/>
              <a:t>•  </a:t>
            </a:r>
            <a:r>
              <a:rPr lang="en-AU" b="1"/>
              <a:t>NEXT STEP AND SUCCESS TEST </a:t>
            </a:r>
          </a:p>
          <a:p>
            <a:r>
              <a:rPr lang="en-AU"/>
              <a:t>•  Write the next step Noah should take, plus how he would know it worked – a result he could actually see or hear.</a:t>
            </a:r>
          </a:p>
          <a:p>
            <a:endParaRPr lang="en-AU"/>
          </a:p>
          <a:p>
            <a:r>
              <a:rPr lang="en-AU"/>
              <a:t>•  </a:t>
            </a:r>
            <a:r>
              <a:rPr lang="en-AU" b="1"/>
              <a:t>PAIR TEST </a:t>
            </a:r>
          </a:p>
          <a:p>
            <a:r>
              <a:rPr lang="en-AU"/>
              <a:t>•  Pairs test the next step against three checks: small, safe, and realistic for a Year 6 student travelling alone. Revise one word.</a:t>
            </a:r>
          </a:p>
          <a:p>
            <a:endParaRPr lang="en-AU"/>
          </a:p>
          <a:p>
            <a:r>
              <a:rPr lang="en-AU" b="1"/>
              <a:t>MODEL RESPONSE</a:t>
            </a:r>
          </a:p>
          <a:p>
            <a:r>
              <a:rPr lang="en-AU"/>
              <a:t>“Stop: I am fine, I am just embarrassed. Think: I could ask the driver, check the pass, or wait for the next bus. Try: I will ask at the shop counter to top up the pass. Review: if it scans, it worked; if not, I ring home and say exactly where I am.”</a:t>
            </a:r>
          </a:p>
          <a:p>
            <a:r>
              <a:rPr lang="en-AU"/>
              <a:t>•  Share this only after groups have drafted their own. It shows all four steps and keeps asking for help inside the process.</a:t>
            </a:r>
          </a:p>
          <a:p>
            <a:endParaRPr lang="en-AU"/>
          </a:p>
          <a:p>
            <a:r>
              <a:rPr lang="en-AU" b="1"/>
              <a:t>FORMATIVE LOOK-FOR</a:t>
            </a:r>
          </a:p>
          <a:p>
            <a:r>
              <a:rPr lang="en-AU"/>
              <a:t>•  Students name each step correctly and choose a next step that is small, safe and testable.</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clue cards (wording above) and the four step labels,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198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“The step I skip most is ____, so next time I will ____.” Keep it silent and private – no sharing required.</a:t>
            </a:r>
          </a:p>
          <a:p>
            <a:endParaRPr lang="en-AU"/>
          </a:p>
          <a:p>
            <a:r>
              <a:rPr lang="en-AU"/>
              <a:t>•  Follow up any concerns about travelling alone or being unsupervised privately, using the school support pathway.</a:t>
            </a:r>
          </a:p>
          <a:p>
            <a:endParaRPr lang="en-AU"/>
          </a:p>
          <a:p>
            <a:r>
              <a:rPr lang="en-AU" b="1"/>
              <a:t>TEACHING SCRIPT</a:t>
            </a:r>
          </a:p>
          <a:p>
            <a:r>
              <a:rPr lang="en-AU"/>
              <a:t>•  Read the stem printed on the slide. Students complete it privately in writing.</a:t>
            </a:r>
          </a:p>
          <a:p>
            <a:r>
              <a:rPr lang="en-AU"/>
              <a:t>•  </a:t>
            </a:r>
            <a:r>
              <a:rPr lang="en-AU" b="1"/>
              <a:t>Model the size of answer you want: </a:t>
            </a:r>
            <a:r>
              <a:rPr lang="en-AU"/>
              <a:t>“The step I skip most is stop, so next time I will count to three before I react.” Sharing is optional; students may say pass.</a:t>
            </a:r>
          </a:p>
          <a:p>
            <a:endParaRPr lang="en-AU"/>
          </a:p>
          <a:p>
            <a:r>
              <a:rPr lang="en-AU" b="1"/>
              <a:t>TEACHING SCRIPT</a:t>
            </a:r>
          </a:p>
          <a:p>
            <a:r>
              <a:rPr lang="en-AU"/>
              <a:t>•  Choose one class habit that builds the four-step process into everyday work.</a:t>
            </a:r>
          </a:p>
          <a:p>
            <a:r>
              <a:rPr lang="en-AU"/>
              <a:t>•  </a:t>
            </a:r>
            <a:r>
              <a:rPr lang="en-AU" b="1"/>
              <a:t>Answers to fish for: </a:t>
            </a:r>
            <a:r>
              <a:rPr lang="en-AU"/>
              <a:t>pausing for three seconds before saying “I cannot do it”; saying the problem out loud before asking for help; naming two options before choosing; checking the result before moving on.</a:t>
            </a:r>
          </a:p>
          <a:p>
            <a:r>
              <a:rPr lang="en-AU"/>
              <a:t>•  Agree one habit as a class and keep it visible for the rest of the term.</a:t>
            </a:r>
          </a:p>
          <a:p>
            <a:endParaRPr lang="en-AU"/>
          </a:p>
          <a:p>
            <a:r>
              <a:rPr lang="en-AU" b="1"/>
              <a:t>TEACHING SCRIPT</a:t>
            </a:r>
          </a:p>
          <a:p>
            <a:r>
              <a:rPr lang="en-AU"/>
              <a:t>•  </a:t>
            </a:r>
            <a:r>
              <a:rPr lang="en-AU" b="1"/>
              <a:t>Close with a spoken blessing: </a:t>
            </a:r>
            <a:r>
              <a:rPr lang="en-AU"/>
              <a:t>“May we have the wisdom to pause, the courage to try, and the honesty to review.” Offer a prayer, blessing or quiet pause according to school practice. Never require prayer aloud.</a:t>
            </a:r>
          </a:p>
          <a:p>
            <a:r>
              <a:rPr lang="en-AU"/>
              <a:t>•  </a:t>
            </a:r>
            <a:r>
              <a:rPr lang="en-AU" b="1"/>
              <a:t>Takeaway on the slide: </a:t>
            </a:r>
            <a:r>
              <a:rPr lang="en-AU"/>
              <a:t>stop, think, try, review – a small process you can run on your own.</a:t>
            </a:r>
          </a:p>
          <a:p>
            <a:endParaRPr lang="en-AU"/>
          </a:p>
          <a:p>
            <a:r>
              <a:rPr lang="en-AU" b="1"/>
              <a:t>FORMATIVE LOOK-FOR</a:t>
            </a:r>
          </a:p>
          <a:p>
            <a:r>
              <a:rPr lang="en-AU"/>
              <a:t>•  Students name each step correctly and choose a next step that is small, safe and testable.</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Writing, drawing or a single word is a full answer. No student is asked to read their stem aloud.</a:t>
            </a:r>
          </a:p>
        </p:txBody>
      </p:sp>
      <p:sp>
        <p:nvSpPr>
          <p:cNvPr id="4" name="Slide Number Placeholder 3"/>
          <p:cNvSpPr>
            <a:spLocks noGrp="1"/>
          </p:cNvSpPr>
          <p:nvPr>
            <p:ph type="sldNum" sz="quarter" idx="10"/>
          </p:nvPr>
        </p:nvSpPr>
        <p:spPr/>
        <p:txBody>
          <a:bodyPr/>
          <a:lstStyle/>
          <a:p>
            <a:fld id="{F7021451-1387-4CA6-816F-3879F97B5CBC}" type="slidenum">
              <a:rPr lang="en-US"/>
              <a:t>199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9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87.xml"/><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4.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15.xml"/></Relationships>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two doorways, one wide and warmly lit, the other narrow with a tag on its handle"/>
          <p:cNvPicPr>
            <a:picLocks noChangeAspect="1"/>
          </p:cNvPicPr>
          <p:nvPr/>
        </p:nvPicPr>
        <p:blipFill>
          <a:blip r:embed="rId3"/>
          <a:srcRect l="12108" r="12108"/>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Stop, think, try, review</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A four-step everyday process for working a problem out when you are on your own.</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#independence</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#transition</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#problemsolving</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#perseverance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502920" cy="457200"/>
          </a:xfrm>
          <a:custGeom>
            <a:avLst/>
            <a:gdLst/>
            <a:ahLst/>
            <a:cxnLst/>
            <a:rect l="0" t="0" r="r" b="b"/>
            <a:pathLst>
              <a:path w="1100" h="1000">
                <a:moveTo>
                  <a:pt x="490" y="0"/>
                </a:moveTo>
                <a:lnTo>
                  <a:pt x="420" y="250"/>
                </a:lnTo>
                <a:lnTo>
                  <a:pt x="550" y="450"/>
                </a:lnTo>
                <a:lnTo>
                  <a:pt x="430" y="700"/>
                </a:lnTo>
                <a:lnTo>
                  <a:pt x="490" y="1000"/>
                </a:lnTo>
                <a:arcTo wR="490" hR="500" stAng="5400000" swAng="10800000"/>
                <a:close/>
              </a:path>
              <a:path w="1100" h="1000">
                <a:moveTo>
                  <a:pt x="610" y="0"/>
                </a:moveTo>
                <a:lnTo>
                  <a:pt x="540" y="250"/>
                </a:lnTo>
                <a:lnTo>
                  <a:pt x="670" y="450"/>
                </a:lnTo>
                <a:lnTo>
                  <a:pt x="550" y="700"/>
                </a:lnTo>
                <a:lnTo>
                  <a:pt x="610" y="1000"/>
                </a:lnTo>
                <a:arcTo wR="490" hR="500" stAng="5400000" swAng="-10800000"/>
                <a:close/>
              </a:path>
            </a:pathLst>
          </a:custGeom>
          <a:ln w="22400">
            <a:solidFill>
              <a:srgbClr val="A3AEC0"/>
            </a:solidFill>
            <a:prstDash val="solid"/>
          </a:ln>
        </p:spPr>
        <p:txBody>
          <a:bodyPr/>
          <a:lstStyle/>
          <a:p>
            <a:endParaRPr lang="en-US" sz="1800"/>
          </a:p>
        </p:txBody>
      </p:sp>
      <p:sp>
        <p:nvSpPr>
          <p:cNvPr id="901" name="Flourish move label"/>
          <p:cNvSpPr txBox="1"/>
          <p:nvPr/>
        </p:nvSpPr>
        <p:spPr>
          <a:xfrm>
            <a:off x="1371600" y="617220"/>
            <a:ext cx="3200400" cy="320040"/>
          </a:xfrm>
          <a:prstGeom prst="rect">
            <a:avLst/>
          </a:prstGeom>
          <a:noFill/>
        </p:spPr>
        <p:txBody>
          <a:bodyPr wrap="square" lIns="0" tIns="0" rIns="0" bIns="0" anchor="ctr">
            <a:noAutofit/>
          </a:bodyPr>
          <a:lstStyle/>
          <a:p>
            <a:r>
              <a:rPr lang="en-US" sz="1000" b="1" spc="300">
                <a:solidFill>
                  <a:srgbClr val="A3AEC0"/>
                </a:solidFill>
              </a:rPr>
              <a:t>FLOURISH · FALL</a:t>
            </a:r>
          </a:p>
        </p:txBody>
      </p:sp>
    </p:spTree>
    <p:extLst>
      <p:ext uri="{BB962C8B-B14F-4D97-AF65-F5344CB8AC3E}">
        <p14:creationId xmlns:p14="http://schemas.microsoft.com/office/powerpoint/2010/main" val="13918980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Your first move</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STOP, THINK, TRY, REVIEW · WEEK 7</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Something goes wrong and no adult is standing next to you. What is your very first move – and what does it cost you to skip it?</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00360301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STOP, THINK, TRY, REVIEW · WEEK 7</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James 1:5</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“If any of you lacks wisdom, you should ask God, who gives generously to all without finding fault, and it will be given to you.”</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James 1:5,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Wisdom is something you can ask for, not something you are supposed to have already. Stopping to think, and asking God and trusted people, is part of growing more independent – not proof that you cannot manage.</a:t>
            </a:r>
          </a:p>
        </p:txBody>
      </p:sp>
    </p:spTree>
    <p:extLst>
      <p:ext uri="{BB962C8B-B14F-4D97-AF65-F5344CB8AC3E}">
        <p14:creationId xmlns:p14="http://schemas.microsoft.com/office/powerpoint/2010/main" val="9655059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Step detective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STOP, THINK, TRY, REVIEW · WEEK 7</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step is this?</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Label each clue S for stop, T for think, R for try or V for review.</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Then write the next step Noah should take, and how he will know it worked.</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name exactly what the problem is before choosing anything.</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notice your face going hot and wait three seconds before doing anything.</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compare what you expected with what happened, then adjust one thing.</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ask the driver one clear, polite question about the pass.</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list two things you could do instead of giving up.</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check whether the thing you did actually solved the problem.</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each clue: is this noticing, planning, doing, or checking?</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72352152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STOP, THINK, TRY, REVIEW · WEEK 7</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“The step I skip most is … so next time I will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Stop, think, try, review – a small process you can run on your own.</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464501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