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129"/>
    <p:sldId id="257" r:id="rId130"/>
    <p:sldId id="258" r:id="rId131"/>
    <p:sldId id="259" r:id="rId132"/>
    <p:sldId id="260" r:id="rId1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16" Type="http://schemas.openxmlformats.org/officeDocument/2006/relationships/notesMaster" Target="notesMasters/notesMaster1.xml"/><Relationship Id="rId129" Type="http://schemas.openxmlformats.org/officeDocument/2006/relationships/slide" Target="slides/slide128.xml"/><Relationship Id="rId217" Type="http://schemas.openxmlformats.org/officeDocument/2006/relationships/presProps" Target="presProps.xml"/><Relationship Id="rId130" Type="http://schemas.openxmlformats.org/officeDocument/2006/relationships/slide" Target="slides/slide129.xml"/><Relationship Id="rId218" Type="http://schemas.openxmlformats.org/officeDocument/2006/relationships/viewProps" Target="viewProps.xml"/><Relationship Id="rId131" Type="http://schemas.openxmlformats.org/officeDocument/2006/relationships/slide" Target="slides/slide130.xml"/><Relationship Id="rId219" Type="http://schemas.openxmlformats.org/officeDocument/2006/relationships/theme" Target="theme/theme1.xml"/><Relationship Id="rId132" Type="http://schemas.openxmlformats.org/officeDocument/2006/relationships/slide" Target="slides/slide131.xml"/><Relationship Id="rId220" Type="http://schemas.openxmlformats.org/officeDocument/2006/relationships/tableStyles" Target="tableStyles.xml"/><Relationship Id="rId133" Type="http://schemas.openxmlformats.org/officeDocument/2006/relationships/slide" Target="slides/slide132.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2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WEEK 4 · SPEAK CLEARLY AND KINDLY · YEAR 6 TERM 3</a:t>
            </a:r>
          </a:p>
          <a:p>
            <a:r>
              <a:rPr lang="en-AU"/>
              <a:t>•  #friendship – character focus: courage and respect. CSA alignment: Formation / Becoming; Spirituality / Expressing.</a:t>
            </a:r>
          </a:p>
          <a:p>
            <a:endParaRPr lang="en-AU"/>
          </a:p>
          <a:p>
            <a:r>
              <a:rPr lang="en-AU" b="1"/>
              <a:t>LEARNING INTENTION</a:t>
            </a:r>
          </a:p>
          <a:p>
            <a:r>
              <a:rPr lang="en-AU"/>
              <a:t>•  We are learning to speak up with an I-statement that carries no blame.</a:t>
            </a:r>
          </a:p>
          <a:p>
            <a:endParaRPr lang="en-AU"/>
          </a:p>
          <a:p>
            <a:r>
              <a:rPr lang="en-AU" b="1"/>
              <a:t>SUCCESS CHECK</a:t>
            </a:r>
          </a:p>
          <a:p>
            <a:r>
              <a:rPr lang="en-AU"/>
              <a:t>•  I can build an I-statement with a fact, a feeling and an ask in the fictional case and explain the choice.</a:t>
            </a:r>
          </a:p>
          <a:p>
            <a:endParaRPr lang="en-AU"/>
          </a:p>
          <a:p>
            <a:r>
              <a:rPr lang="en-AU" b="1"/>
              <a:t>RETRIEVAL BRIDGE</a:t>
            </a:r>
          </a:p>
          <a:p>
            <a:r>
              <a:rPr lang="en-AU"/>
              <a:t>•  Retrieve the distinction from Week 3: descriptions report what happened; verdicts judge the person.</a:t>
            </a:r>
          </a:p>
          <a:p>
            <a:endParaRPr lang="en-AU"/>
          </a:p>
          <a:p>
            <a:r>
              <a:rPr lang="en-AU" b="1"/>
              <a:t>PREPARE IN UNDER 5 MINUTES</a:t>
            </a:r>
          </a:p>
          <a:p>
            <a:r>
              <a:rPr lang="en-AU"/>
              <a:t>•  Draw three small boxes: FACT | FEELING | ASK.</a:t>
            </a:r>
          </a:p>
          <a:p>
            <a:r>
              <a:rPr lang="en-AU"/>
              <a:t>•  Prepare to read two sample messages yourself – do not ask students to act them out.</a:t>
            </a:r>
          </a:p>
          <a:p>
            <a:endParaRPr lang="en-AU"/>
          </a:p>
          <a:p>
            <a:r>
              <a:rPr lang="en-AU" b="1"/>
              <a:t>NIV CONNECTION</a:t>
            </a:r>
          </a:p>
          <a:p>
            <a:r>
              <a:rPr lang="en-AU"/>
              <a:t>•  Ephesians 4:25–32 – truthful words spoken to build others up, without bitterness or spite.</a:t>
            </a:r>
          </a:p>
          <a:p>
            <a:endParaRPr lang="en-AU"/>
          </a:p>
          <a:p>
            <a:r>
              <a:rPr lang="en-AU" b="1"/>
              <a:t>CHRISTIAN FORMATION</a:t>
            </a:r>
          </a:p>
          <a:p>
            <a:r>
              <a:rPr lang="en-AU"/>
              <a:t>•  Words carry weight. Paul asks Christians to tell each other the truth and to choose words that build people up rather than tear them down. An I-statement tells the truth about the fact and the feeling without handing out a verdict.</a:t>
            </a:r>
          </a:p>
          <a:p>
            <a:endParaRPr lang="en-AU"/>
          </a:p>
          <a:p>
            <a:r>
              <a:rPr lang="en-AU" b="1"/>
              <a:t>SAFEGUARDING</a:t>
            </a:r>
          </a:p>
          <a:p>
            <a:r>
              <a:rPr lang="en-AU"/>
              <a:t>•  </a:t>
            </a:r>
            <a:r>
              <a:rPr lang="en-AU" b="1"/>
              <a:t>No forced disclosure. </a:t>
            </a:r>
            <a:r>
              <a:rPr lang="en-AU"/>
              <a:t>Students may pass, write privately or use a fictional example. Keep all work on Nadia, not on students’ own friendships or group chats. Never ask who posted what online.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Provide extra processing time. Never require eye contact, public role-play, prayer aloud, reading a real message aloud, or disclosure of personal conflict.</a:t>
            </a:r>
          </a:p>
          <a:p>
            <a:endParaRPr lang="en-AU"/>
          </a:p>
          <a:p>
            <a:r>
              <a:rPr lang="en-AU" b="1"/>
              <a:t>OFFLINE FALLBACK</a:t>
            </a:r>
          </a:p>
          <a:p>
            <a:r>
              <a:rPr lang="en-AU"/>
              <a:t>•  Three drawn boxes (FACT | FEELING | ASK) plus six printed message-line cards; read the word bank aloud.</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THE GROUP CHAT PHOTO</a:t>
            </a:r>
          </a:p>
          <a:p>
            <a:r>
              <a:rPr lang="en-AU"/>
              <a:t>Read this aloud so students respond to the person in the story, not to their own lives. Nobody needs to share anything personal.</a:t>
            </a:r>
          </a:p>
          <a:p>
            <a:r>
              <a:rPr lang="en-AU"/>
              <a:t>Nadia lent her tablet to Ellis, who posted a photo of Nadia into the class group chat without asking. Nadia asked for it to come down; Ellis said, ‘You always make everything a big deal.’ Nadia wants to type back, ‘You are selfish and everyone knows it.’ Their teacher has asked the class to speak up with an I-statement instead of blame.</a:t>
            </a:r>
          </a:p>
          <a:p>
            <a:r>
              <a:rPr lang="en-AU" b="1"/>
              <a:t>Questions for reflection</a:t>
            </a:r>
          </a:p>
          <a:p>
            <a:r>
              <a:rPr lang="en-AU"/>
              <a:t>•  Which words in Nadia’s reply are blame rather than description?</a:t>
            </a:r>
          </a:p>
          <a:p>
            <a:r>
              <a:rPr lang="en-AU"/>
              <a:t>•  What could Nadia say that names the fact, the feeling and the ask?</a:t>
            </a:r>
          </a:p>
          <a:p>
            <a:r>
              <a:rPr lang="en-AU"/>
              <a:t>•  Why is an I-statement easier for Ellis to hear than a verdict?</a:t>
            </a:r>
          </a:p>
          <a:p>
            <a:r>
              <a:rPr lang="en-AU" b="1"/>
              <a:t>CONNECT</a:t>
            </a:r>
          </a:p>
          <a:p>
            <a:r>
              <a:rPr lang="en-AU"/>
              <a:t>•  </a:t>
            </a:r>
            <a:r>
              <a:rPr lang="en-AU" b="1"/>
              <a:t>Read it aloud: </a:t>
            </a:r>
            <a:r>
              <a:rPr lang="en-AU"/>
              <a:t>“Which message is easier to hear without wanting to argue back?”</a:t>
            </a:r>
          </a:p>
          <a:p>
            <a:endParaRPr lang="en-AU"/>
          </a:p>
          <a:p>
            <a:r>
              <a:rPr lang="en-AU"/>
              <a:t>•  </a:t>
            </a:r>
            <a:r>
              <a:rPr lang="en-AU" b="1"/>
              <a:t>Restate the participation options aloud: </a:t>
            </a:r>
            <a:r>
              <a:rPr lang="en-AU"/>
              <a:t>pass, write privately, or use a fictional example.</a:t>
            </a:r>
          </a:p>
          <a:p>
            <a:endParaRPr lang="en-AU"/>
          </a:p>
          <a:p>
            <a:r>
              <a:rPr lang="en-AU" b="1"/>
              <a:t>TEACHING SCRIPT</a:t>
            </a:r>
          </a:p>
          <a:p>
            <a:r>
              <a:rPr lang="en-AU"/>
              <a:t>•  Read message A, then message B. Say: ‘Today we are learning to speak up with an I-statement – naming the fact and the feeling, without blaming the person.’</a:t>
            </a:r>
          </a:p>
          <a:p>
            <a:r>
              <a:rPr lang="en-AU"/>
              <a:t>•  Ask: ‘Which message is easier to hear without wanting to argue back?’ Take two or three quick responses – no hands-up pressure.</a:t>
            </a:r>
          </a:p>
          <a:p>
            <a:r>
              <a:rPr lang="en-AU"/>
              <a:t>•  </a:t>
            </a:r>
            <a:r>
              <a:rPr lang="en-AU" b="1"/>
              <a:t>Model answer to land: </a:t>
            </a:r>
            <a:r>
              <a:rPr lang="en-AU"/>
              <a:t>the I-statement is easier to hear; ‘you always…’ is a verdict, so the listener defends instead of listening.</a:t>
            </a:r>
          </a:p>
          <a:p>
            <a:r>
              <a:rPr lang="en-AU"/>
              <a:t>•  </a:t>
            </a:r>
            <a:r>
              <a:rPr lang="en-AU" b="1"/>
              <a:t>Do not ask students to act the messages out. </a:t>
            </a:r>
            <a:r>
              <a:rPr lang="en-AU"/>
              <a:t>Listening is enough.</a:t>
            </a:r>
          </a:p>
          <a:p>
            <a:endParaRPr lang="en-AU"/>
          </a:p>
          <a:p>
            <a:r>
              <a:rPr lang="en-AU" b="1"/>
              <a:t>TEACHING SCRIPT</a:t>
            </a:r>
          </a:p>
          <a:p>
            <a:r>
              <a:rPr lang="en-AU"/>
              <a:t>•  Say the neutral word bank aloud and have students name feeling words back: annoyed, embarrassed, left out, worried, hurt, uncomfortable.</a:t>
            </a:r>
          </a:p>
          <a:p>
            <a:r>
              <a:rPr lang="en-AU"/>
              <a:t>•  </a:t>
            </a:r>
            <a:r>
              <a:rPr lang="en-AU" b="1"/>
              <a:t>Keep the language neutral: </a:t>
            </a:r>
            <a:r>
              <a:rPr lang="en-AU"/>
              <a:t>these are feelings, not accusations and not faults. Redirect any ‘they did it on purpose’ verdicts back to plain description.</a:t>
            </a:r>
          </a:p>
          <a:p>
            <a:r>
              <a:rPr lang="en-AU"/>
              <a:t>•  </a:t>
            </a:r>
            <a:r>
              <a:rPr lang="en-AU" b="1"/>
              <a:t>Retrieval bridge from Week 3: </a:t>
            </a:r>
            <a:r>
              <a:rPr lang="en-AU"/>
              <a:t>descriptions report what happened; verdicts judge the person. ‘The photo was posted’ describes; ‘you are selfish’ is a verdict.</a:t>
            </a:r>
          </a:p>
          <a:p>
            <a:endParaRPr lang="en-AU"/>
          </a:p>
          <a:p>
            <a:r>
              <a:rPr lang="en-AU" b="1"/>
              <a:t>FORMATIVE LOOK-FOR</a:t>
            </a:r>
          </a:p>
          <a:p>
            <a:r>
              <a:rPr lang="en-AU"/>
              <a:t>•  Students name a feeling in neutral words rather than jumping to a motive or a judgement.</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a:t>
            </a:r>
          </a:p>
          <a:p>
            <a:r>
              <a:rPr lang="en-AU"/>
              <a:t>•  Read Ephesians 4:25–32 aloud from the NIV, in context.</a:t>
            </a:r>
          </a:p>
          <a:p>
            <a:r>
              <a:rPr lang="en-AU"/>
              <a:t>•  </a:t>
            </a:r>
            <a:r>
              <a:rPr lang="en-AU" b="1"/>
              <a:t>Connect the passage to the skill: </a:t>
            </a:r>
            <a:r>
              <a:rPr lang="en-AU"/>
              <a:t>Paul asks for truthful words that build people up – honest, kind, unbitter – instead of spite.</a:t>
            </a:r>
          </a:p>
          <a:p>
            <a:endParaRPr lang="en-AU"/>
          </a:p>
          <a:p>
            <a:r>
              <a:rPr lang="en-AU" b="1"/>
              <a:t>TEACHING SCRIPT</a:t>
            </a:r>
          </a:p>
          <a:p>
            <a:r>
              <a:rPr lang="en-AU"/>
              <a:t>•  </a:t>
            </a:r>
            <a:r>
              <a:rPr lang="en-AU" b="1"/>
              <a:t>Explain the sequence: </a:t>
            </a:r>
            <a:r>
              <a:rPr lang="en-AU"/>
              <a:t>fact → feeling → ask → agreement between friends.</a:t>
            </a:r>
          </a:p>
          <a:p>
            <a:r>
              <a:rPr lang="en-AU"/>
              <a:t>•  A blaming word often arrives before a clear thought. That is why planning the sentence buys us time.</a:t>
            </a:r>
          </a:p>
          <a:p>
            <a:endParaRPr lang="en-AU"/>
          </a:p>
          <a:p>
            <a:r>
              <a:rPr lang="en-AU" b="1"/>
              <a:t>TEACHING SCRIPT</a:t>
            </a:r>
          </a:p>
          <a:p>
            <a:r>
              <a:rPr lang="en-AU"/>
              <a:t>•  </a:t>
            </a:r>
            <a:r>
              <a:rPr lang="en-AU" b="1"/>
              <a:t>Correct the misconception “If I am kind, I cannot be honest.” </a:t>
            </a:r>
            <a:r>
              <a:rPr lang="en-AU"/>
              <a:t>An I-statement is fully honest; it simply leaves out the verdict about the person.</a:t>
            </a:r>
          </a:p>
          <a:p>
            <a:r>
              <a:rPr lang="en-AU"/>
              <a:t>•  </a:t>
            </a:r>
            <a:r>
              <a:rPr lang="en-AU" b="1"/>
              <a:t>Check understanding: </a:t>
            </a:r>
            <a:r>
              <a:rPr lang="en-AU"/>
              <a:t>‘If you say “I felt embarrassed”, what have you claimed – and what have you not claimed?’</a:t>
            </a:r>
          </a:p>
          <a:p>
            <a:r>
              <a:rPr lang="en-AU"/>
              <a:t>•  </a:t>
            </a:r>
            <a:r>
              <a:rPr lang="en-AU" b="1"/>
              <a:t>Looking for: </a:t>
            </a:r>
            <a:r>
              <a:rPr lang="en-AU"/>
              <a:t>it claims your own feeling; it does not claim to know why the other person acted.</a:t>
            </a:r>
          </a:p>
          <a:p>
            <a:endParaRPr lang="en-AU"/>
          </a:p>
          <a:p>
            <a:r>
              <a:rPr lang="en-AU" b="1"/>
              <a:t>TEACHING SCRIPT</a:t>
            </a:r>
          </a:p>
          <a:p>
            <a:r>
              <a:rPr lang="en-AU"/>
              <a:t>•  Read Ephesians 4:25–32 from the NIV. Ask: ‘What kind of words does Paul say are worth speaking to a friend?’</a:t>
            </a:r>
          </a:p>
          <a:p>
            <a:r>
              <a:rPr lang="en-AU"/>
              <a:t>•  </a:t>
            </a:r>
            <a:r>
              <a:rPr lang="en-AU" b="1"/>
              <a:t>Model response: </a:t>
            </a:r>
            <a:r>
              <a:rPr lang="en-AU"/>
              <a:t>truthful words, words that build others up, words that fit the need – honesty and kindness travel together, not apart.</a:t>
            </a:r>
          </a:p>
          <a:p>
            <a:r>
              <a:rPr lang="en-AU"/>
              <a:t>•  </a:t>
            </a:r>
            <a:r>
              <a:rPr lang="en-AU" b="1"/>
              <a:t>Land the Christian formation point: </a:t>
            </a:r>
            <a:r>
              <a:rPr lang="en-AU"/>
              <a:t>we are neighbours who owe each other the truth. An I-statement reports the fact and the feeling, not a verdict about the person.</a:t>
            </a:r>
          </a:p>
          <a:p>
            <a:r>
              <a:rPr lang="en-AU"/>
              <a:t>•  </a:t>
            </a:r>
            <a:r>
              <a:rPr lang="en-AU" b="1"/>
              <a:t>Keep it general: </a:t>
            </a:r>
            <a:r>
              <a:rPr lang="en-AU"/>
              <a:t>no real group chats named or invited.</a:t>
            </a:r>
          </a:p>
          <a:p>
            <a:endParaRPr lang="en-AU"/>
          </a:p>
          <a:p>
            <a:r>
              <a:rPr lang="en-AU" b="1"/>
              <a:t>FORMATIVE LOOK-FOR</a:t>
            </a:r>
          </a:p>
          <a:p>
            <a:r>
              <a:rPr lang="en-AU"/>
              <a:t>•  Students can state the sequence fact → feeling → ask, and can say that an I-statement claims a feeling rather than a motive.</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MODEL RESPONSE</a:t>
            </a:r>
          </a:p>
          <a:p>
            <a:r>
              <a:rPr lang="en-AU"/>
              <a:t>•  ‘When the photo of me went into the chat without asking, I felt embarrassed. That is not proof you meant to hurt me. Could you take it down and check with me first next time?’</a:t>
            </a:r>
          </a:p>
          <a:p>
            <a:endParaRPr lang="en-AU"/>
          </a:p>
          <a:p>
            <a:r>
              <a:rPr lang="en-AU" b="1"/>
              <a:t>FORMATIVE LOOK-FOR</a:t>
            </a:r>
          </a:p>
          <a:p>
            <a:r>
              <a:rPr lang="en-AU"/>
              <a:t>•  Students pair a plain fact with an owned feeling and a clear ask rather than a verdict about the person.</a:t>
            </a:r>
          </a:p>
          <a:p>
            <a:endParaRPr lang="en-AU"/>
          </a:p>
          <a:p>
            <a:r>
              <a:rPr lang="en-AU" b="1"/>
              <a:t>ACCESS</a:t>
            </a:r>
          </a:p>
          <a:p>
            <a:r>
              <a:rPr lang="en-AU"/>
              <a:t>•  </a:t>
            </a:r>
            <a:r>
              <a:rPr lang="en-AU" b="1"/>
              <a:t>Read the cards aloud as well as displaying them. </a:t>
            </a:r>
            <a:r>
              <a:rPr lang="en-AU"/>
              <a:t>Allow silent pointing, writing, or a partner answering on a student’s behalf. Give extra processing time. No public role-play, no real messages shared, no forced disclosure.</a:t>
            </a:r>
          </a:p>
          <a:p>
            <a:endParaRPr lang="en-AU"/>
          </a:p>
          <a:p>
            <a:r>
              <a:rPr lang="en-AU" b="1"/>
              <a:t>OFFLINE FALLBACK</a:t>
            </a:r>
          </a:p>
          <a:p>
            <a:r>
              <a:rPr lang="en-AU"/>
              <a:t>•  Three drawn boxes plus six printed line cards (wording on the slide), one set per group.</a:t>
            </a:r>
          </a:p>
        </p:txBody>
      </p:sp>
      <p:sp>
        <p:nvSpPr>
          <p:cNvPr id="4" name="Slide Number Placeholder 3"/>
          <p:cNvSpPr>
            <a:spLocks noGrp="1"/>
          </p:cNvSpPr>
          <p:nvPr>
            <p:ph type="sldNum" sz="quarter" idx="10"/>
          </p:nvPr>
        </p:nvSpPr>
        <p:spPr/>
        <p:txBody>
          <a:bodyPr/>
          <a:lstStyle/>
          <a:p>
            <a:fld id="{F7021451-1387-4CA6-816F-3879F97B5CBC}" type="slidenum">
              <a:rPr lang="en-US"/>
              <a:t>131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a:t>
            </a:r>
          </a:p>
          <a:p>
            <a:r>
              <a:rPr lang="en-AU"/>
              <a:t>•  </a:t>
            </a:r>
            <a:r>
              <a:rPr lang="en-AU" b="1"/>
              <a:t>Give students the private stem: </a:t>
            </a:r>
            <a:r>
              <a:rPr lang="en-AU"/>
              <a:t>“One thing I could say without blame is …” Keep it silent and private – no sharing required.</a:t>
            </a:r>
          </a:p>
          <a:p>
            <a:endParaRPr lang="en-AU"/>
          </a:p>
          <a:p>
            <a:r>
              <a:rPr lang="en-AU"/>
              <a:t>•  Close with a short prayer, blessing or silent reflection appropriate to the class. Never require prayer aloud.</a:t>
            </a:r>
          </a:p>
          <a:p>
            <a:endParaRPr lang="en-AU"/>
          </a:p>
          <a:p>
            <a:r>
              <a:rPr lang="en-AU"/>
              <a:t>•  Follow up any concerns privately using the school support pathway. Online harm is never a student’s fault.</a:t>
            </a:r>
          </a:p>
          <a:p>
            <a:endParaRPr lang="en-AU"/>
          </a:p>
          <a:p>
            <a:r>
              <a:rPr lang="en-AU" b="1"/>
              <a:t>TEACHING SCRIPT</a:t>
            </a:r>
          </a:p>
          <a:p>
            <a:r>
              <a:rPr lang="en-AU"/>
              <a:t>•  Students privately select one line from Nadia’s I-statement and match it to one calm thing they could say.</a:t>
            </a:r>
          </a:p>
          <a:p>
            <a:r>
              <a:rPr lang="en-AU"/>
              <a:t>•  </a:t>
            </a:r>
            <a:r>
              <a:rPr lang="en-AU" b="1"/>
              <a:t>Model the size of answer you want: </a:t>
            </a:r>
            <a:r>
              <a:rPr lang="en-AU"/>
              <a:t>‘photo posted → I felt embarrassed’, or ‘I need it down → could you take it down please’. Small and doable beats impressive. Sharing is optional; students may say ‘pass’.</a:t>
            </a:r>
          </a:p>
          <a:p>
            <a:endParaRPr lang="en-AU"/>
          </a:p>
          <a:p>
            <a:r>
              <a:rPr lang="en-AU" b="1"/>
              <a:t>TEACHING SCRIPT</a:t>
            </a:r>
          </a:p>
          <a:p>
            <a:r>
              <a:rPr lang="en-AU"/>
              <a:t>•  Students sketch a small warning light beside the most blaming word – the word worth swapping first.</a:t>
            </a:r>
          </a:p>
          <a:p>
            <a:r>
              <a:rPr lang="en-AU"/>
              <a:t>•  </a:t>
            </a:r>
            <a:r>
              <a:rPr lang="en-AU" b="1"/>
              <a:t>Look-for: </a:t>
            </a:r>
            <a:r>
              <a:rPr lang="en-AU"/>
              <a:t>the light sits on a verdict word rather than on a plain description.</a:t>
            </a:r>
          </a:p>
          <a:p>
            <a:endParaRPr lang="en-AU"/>
          </a:p>
          <a:p>
            <a:r>
              <a:rPr lang="en-AU" b="1"/>
              <a:t>TEACHING SCRIPT</a:t>
            </a:r>
          </a:p>
          <a:p>
            <a:r>
              <a:rPr lang="en-AU"/>
              <a:t>•  </a:t>
            </a:r>
            <a:r>
              <a:rPr lang="en-AU" b="1"/>
              <a:t>Close with the takeaway on the slide: </a:t>
            </a:r>
            <a:r>
              <a:rPr lang="en-AU"/>
              <a:t>‘Name the fact and the feeling; a clear ask does more good than a verdict ever will.’</a:t>
            </a:r>
          </a:p>
          <a:p>
            <a:r>
              <a:rPr lang="en-AU"/>
              <a:t>•  Offer a brief prayer, blessing or quiet pause according to school practice, linking back to Paul’s call to speak truth that builds people up.</a:t>
            </a:r>
          </a:p>
          <a:p>
            <a:endParaRPr lang="en-AU"/>
          </a:p>
          <a:p>
            <a:r>
              <a:rPr lang="en-AU" b="1"/>
              <a:t>FORMATIVE LOOK-FOR</a:t>
            </a:r>
          </a:p>
          <a:p>
            <a:r>
              <a:rPr lang="en-AU"/>
              <a:t>•  Students identify a blaming phrase and pair it with a clear, kind rewrite rather than a sharper reply.</a:t>
            </a:r>
          </a:p>
          <a:p>
            <a:endParaRPr lang="en-AU"/>
          </a:p>
          <a:p>
            <a:r>
              <a:rPr lang="en-AU" b="1"/>
              <a:t>PARTICIPATION</a:t>
            </a:r>
          </a:p>
          <a:p>
            <a:r>
              <a:rPr lang="en-AU"/>
              <a:t>•  </a:t>
            </a:r>
            <a:r>
              <a:rPr lang="en-AU" b="1"/>
              <a:t>Students may pass, write privately or use a fictional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21.xml"/><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4.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15.xml"/></Relationships>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a hand unclenching beside three lanterns growing brighter"/>
          <p:cNvPicPr>
            <a:picLocks noChangeAspect="1"/>
          </p:cNvPicPr>
          <p:nvPr/>
        </p:nvPicPr>
        <p:blipFill>
          <a:blip r:embed="rId3"/>
          <a:srcRect l="922" r="922"/>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Speak clearly and kindly</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Saying what happened and what you need, without blaming the person.</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#friendship</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#digitallife</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#courage</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#respect</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prstGeom prst="sun">
            <a:avLst/>
          </a:prstGeom>
          <a:ln w="22400">
            <a:solidFill>
              <a:srgbClr val="8DBF3F"/>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a:solidFill>
                  <a:srgbClr val="8DBF3F"/>
                </a:solidFill>
              </a:rPr>
              <a:t>FLOURISH · CREATION</a:t>
            </a:r>
          </a:p>
        </p:txBody>
      </p:sp>
    </p:spTree>
    <p:extLst>
      <p:ext uri="{BB962C8B-B14F-4D97-AF65-F5344CB8AC3E}">
        <p14:creationId xmlns:p14="http://schemas.microsoft.com/office/powerpoint/2010/main" val="4745481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Two messages</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T3 · SPEAK CLEARLY AND KINDLY · WEEK 4</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Which message is easier to hear without wanting to argue back?</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42493746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SPEAK CLEARLY AND KINDLY · WEEK 4</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Ephesians 4:29</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“Do not let any unwholesome talk come out of your mouths, but only what is helpful for building others up according to their needs, that it may benefit those who listen.”</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Ephesians 4:29,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Paul asks us to weigh words by whether they build a person up. An I-statement does that: it names the fact and the feeling honestly, without handing out a verdict about the other person.</a:t>
            </a:r>
          </a:p>
        </p:txBody>
      </p:sp>
    </p:spTree>
    <p:extLst>
      <p:ext uri="{BB962C8B-B14F-4D97-AF65-F5344CB8AC3E}">
        <p14:creationId xmlns:p14="http://schemas.microsoft.com/office/powerpoint/2010/main" val="297146782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I-statement builder</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SPEAK CLEARLY AND KINDLY · WEEK 4</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fontScale="90000"/>
          </a:bodyPr>
          <a:lstStyle/>
          <a:p>
            <a:r>
              <a:rPr lang="en-US" sz="3733" b="1">
                <a:solidFill>
                  <a:srgbClr val="0F172A"/>
                </a:solidFill>
                <a:latin typeface="Segoe UI" pitchFamily="34" charset="0"/>
                <a:ea typeface="Segoe UI" pitchFamily="34" charset="-122"/>
                <a:cs typeface="Segoe UI" pitchFamily="34" charset="-120"/>
              </a:rPr>
              <a:t>Where does each line belong: the fact, the feeling or the ask?</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Place all six lines into FACT, FEELING or ASK.</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Draw an arrow from each blaming line to a kinder rewrite.</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Please ask first</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It was 8pm</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 felt embarrassed</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Could you take the photo down please</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A photo of me was posted</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It upset me</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More than one placement can work — be ready to explain your evidence.</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64209638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T3 · SPEAK CLEARLY AND KINDLY · WEEK 4</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“One thing I could say without blame is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2000" b="1">
                <a:solidFill>
                  <a:srgbClr val="FFFFFF"/>
                </a:solidFill>
                <a:latin typeface="Segoe UI" pitchFamily="34" charset="0"/>
                <a:ea typeface="Segoe UI" pitchFamily="34" charset="-122"/>
                <a:cs typeface="Segoe UI" pitchFamily="34" charset="-120"/>
              </a:rPr>
              <a:t>Name the fact and the feeling; do not hand out a verdict.</a:t>
            </a:r>
            <a:endParaRPr lang="en-US" sz="200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33090175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