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76"/>
    <p:sldId id="257" r:id="rId177"/>
    <p:sldId id="258" r:id="rId178"/>
    <p:sldId id="259" r:id="rId179"/>
    <p:sldId id="260" r:id="rId1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179" Type="http://schemas.openxmlformats.org/officeDocument/2006/relationships/slide" Target="slides/slide178.xml"/><Relationship Id="rId220" Type="http://schemas.openxmlformats.org/officeDocument/2006/relationships/tableStyles" Target="tableStyles.xml"/><Relationship Id="rId180" Type="http://schemas.openxmlformats.org/officeDocument/2006/relationships/slide" Target="slides/slide179.xml"/><Relationship Id="rId176" Type="http://schemas.openxmlformats.org/officeDocument/2006/relationships/slide" Target="slides/slide175.xml"/><Relationship Id="rId1" Type="http://schemas.openxmlformats.org/officeDocument/2006/relationships/slideMaster" Target="slideMasters/slideMaster1.xml"/><Relationship Id="rId177" Type="http://schemas.openxmlformats.org/officeDocument/2006/relationships/slide" Target="slides/slide176.xml"/><Relationship Id="rId178" Type="http://schemas.openxmlformats.org/officeDocument/2006/relationships/slide" Target="slides/slide17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67.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how sleep, movement and food affect learning and mood, and how to choose one habit to change.</a:t>
            </a:r>
          </a:p>
          <a:p>
            <a:endParaRPr lang="en-AU"/>
          </a:p>
          <a:p>
            <a:r>
              <a:rPr lang="en-AU" b="1"/>
              <a:t>SUCCESS CHECK</a:t>
            </a:r>
          </a:p>
          <a:p>
            <a:r>
              <a:rPr lang="en-AU"/>
              <a:t>•  I can explain how one habit affects learning or mood in the fictional case, and name one small change with a reason.</a:t>
            </a:r>
          </a:p>
          <a:p>
            <a:endParaRPr lang="en-AU"/>
          </a:p>
          <a:p>
            <a:r>
              <a:rPr lang="en-AU" b="1"/>
              <a:t>KEY QUESTION</a:t>
            </a:r>
          </a:p>
          <a:p>
            <a:r>
              <a:rPr lang="en-AU"/>
              <a:t>•  Which habit change would make the biggest difference to a school day?</a:t>
            </a:r>
          </a:p>
          <a:p>
            <a:endParaRPr lang="en-AU"/>
          </a:p>
          <a:p>
            <a:r>
              <a:rPr lang="en-AU" b="1"/>
              <a:t>NIV CONNECTION</a:t>
            </a:r>
          </a:p>
          <a:p>
            <a:r>
              <a:rPr lang="en-AU"/>
              <a:t>•  1 Corinthians 6:19–20 – the body held in trust and honoured through ordinary care. Year 6, Term 4; READY – independence and transition.</a:t>
            </a:r>
          </a:p>
          <a:p>
            <a:endParaRPr lang="en-AU"/>
          </a:p>
          <a:p>
            <a:r>
              <a:rPr lang="en-AU" b="1"/>
              <a:t>CHRISTIAN FORMATION</a:t>
            </a:r>
          </a:p>
          <a:p>
            <a:r>
              <a:rPr lang="en-AU"/>
              <a:t>•  Scripture treats the body as a gift held in trust rather than a machine to push to the limit. Sleeping, moving and eating well are ordinary ways of honouring God, and part of growing into responsible independence.</a:t>
            </a:r>
          </a:p>
          <a:p>
            <a:endParaRPr lang="en-AU"/>
          </a:p>
          <a:p>
            <a:r>
              <a:rPr lang="en-AU" b="1"/>
              <a:t>RETRIEVAL BRIDGE</a:t>
            </a:r>
          </a:p>
          <a:p>
            <a:r>
              <a:rPr lang="en-AU"/>
              <a:t>•  Retrieve one independence habit from Week 2 and explain how sleep, movement or fuel would help that habit hold up next year.</a:t>
            </a:r>
          </a:p>
          <a:p>
            <a:endParaRPr lang="en-AU"/>
          </a:p>
          <a:p>
            <a:r>
              <a:rPr lang="en-AU" b="1"/>
              <a:t>PREPARE IN UNDER 5 MINUTES</a:t>
            </a:r>
          </a:p>
          <a:p>
            <a:r>
              <a:rPr lang="en-AU"/>
              <a:t>•  Write SLEEP · MOVE · FUEL on the board with an arrow to LEARNING and MOOD. Read the four clue strips and six sorting cards in the practise section.</a:t>
            </a:r>
          </a:p>
          <a:p>
            <a:endParaRPr lang="en-AU"/>
          </a:p>
          <a:p>
            <a:r>
              <a:rPr lang="en-AU" b="1"/>
              <a:t>SAFEGUARDING</a:t>
            </a:r>
          </a:p>
          <a:p>
            <a:r>
              <a:rPr lang="en-AU"/>
              <a:t>•  </a:t>
            </a:r>
            <a:r>
              <a:rPr lang="en-AU" b="1"/>
              <a:t>No forced disclosure. </a:t>
            </a:r>
            <a:r>
              <a:rPr lang="en-AU"/>
              <a:t>Sleep, food and bodies can touch on home circumstances, hunger, body image or health conditions. Students may pass, write privately or answer as Maya. Never comment on any student’s body, weight or diet. Follow up any concerns privately using the school support pathway.</a:t>
            </a:r>
          </a:p>
          <a:p>
            <a:endParaRPr lang="en-AU"/>
          </a:p>
          <a:p>
            <a:r>
              <a:rPr lang="en-AU" b="1"/>
              <a:t>ACCESS / LOW-DISCLOSURE</a:t>
            </a:r>
          </a:p>
          <a:p>
            <a:r>
              <a:rPr lang="en-AU"/>
              <a:t>•  </a:t>
            </a:r>
            <a:r>
              <a:rPr lang="en-AU" b="1"/>
              <a:t>Read every prompt aloud and display it. </a:t>
            </a:r>
            <a:r>
              <a:rPr lang="en-AU"/>
              <a:t>Offer a habit-word bank on the board – sleep, move, fuel. Allow silent pointing, writing or partner response, and give extra processing time. Never require eye contact, public role-play, prayer aloud or disclosure of personal routines, meals or sleep.</a:t>
            </a:r>
          </a:p>
          <a:p>
            <a:endParaRPr lang="en-AU"/>
          </a:p>
          <a:p>
            <a:r>
              <a:rPr lang="en-AU" b="1"/>
              <a:t>OFFLINE FALLBACK</a:t>
            </a:r>
          </a:p>
          <a:p>
            <a:r>
              <a:rPr lang="en-AU"/>
              <a:t>•  Printed sleep / move / fuel chart, the four clue strips and the six sorting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MAYA AND THE 6:40 ALARM</a:t>
            </a:r>
          </a:p>
          <a:p>
            <a:r>
              <a:rPr lang="en-AU"/>
              <a:t>Read this aloud so students respond to the person in the story, not to their own lives. Nobody needs to share anything personal.</a:t>
            </a:r>
          </a:p>
          <a:p>
            <a:r>
              <a:rPr lang="en-AU"/>
              <a:t>Maya is in her last term of Year 6 and wants to be ready for high school. Lately she watches videos on her tablet until nearly midnight, sleeps about six hours, skips breakfast to catch the earlier bus, and has stopped kicking a ball around at weekends. By Wednesday she is rereading the same page, feels shaky before lunch, and snaps at her friends.</a:t>
            </a:r>
          </a:p>
          <a:p>
            <a:r>
              <a:rPr lang="en-AU" b="1"/>
              <a:t>Questions for reflection</a:t>
            </a:r>
          </a:p>
          <a:p>
            <a:r>
              <a:rPr lang="en-AU"/>
              <a:t>•  Which habit changed first for Maya, and what did that change set off?</a:t>
            </a:r>
          </a:p>
          <a:p>
            <a:r>
              <a:rPr lang="en-AU"/>
              <a:t>•  Which clues in the story point to sleep, which to movement, and which to fuel?</a:t>
            </a:r>
          </a:p>
          <a:p>
            <a:r>
              <a:rPr lang="en-AU"/>
              <a:t>•  If Maya changed one small habit tonight, what might she notice tomorrow?</a:t>
            </a:r>
          </a:p>
          <a:p>
            <a:r>
              <a:rPr lang="en-AU" b="1"/>
              <a:t>CONNECT</a:t>
            </a:r>
          </a:p>
          <a:p>
            <a:r>
              <a:rPr lang="en-AU"/>
              <a:t>•  </a:t>
            </a:r>
            <a:r>
              <a:rPr lang="en-AU" b="1"/>
              <a:t>Read it aloud: </a:t>
            </a:r>
            <a:r>
              <a:rPr lang="en-AU"/>
              <a:t>“Sleep, movement, food: which one changes your school day the most?”</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Ask students to picture the same Tuesday twice: once after six hours of sleep and no breakfast, once after nine hours and something to eat before the bus.</a:t>
            </a:r>
          </a:p>
          <a:p>
            <a:r>
              <a:rPr lang="en-AU"/>
              <a:t>•  </a:t>
            </a:r>
            <a:r>
              <a:rPr lang="en-AU" b="1"/>
              <a:t>Then ask: </a:t>
            </a:r>
            <a:r>
              <a:rPr lang="en-AU"/>
              <a:t>“Sleep, movement, food: which one changes your school day the most?” Take two or three quick responses – no hands-up pressure.</a:t>
            </a:r>
          </a:p>
          <a:p>
            <a:r>
              <a:rPr lang="en-AU"/>
              <a:t>•  </a:t>
            </a:r>
            <a:r>
              <a:rPr lang="en-AU" b="1"/>
              <a:t>Looking for: </a:t>
            </a:r>
            <a:r>
              <a:rPr lang="en-AU"/>
              <a:t>students link a habit to a concrete effect on concentration, patience or energy, rather than saying it is just healthy.</a:t>
            </a:r>
          </a:p>
          <a:p>
            <a:endParaRPr lang="en-AU"/>
          </a:p>
          <a:p>
            <a:r>
              <a:rPr lang="en-AU" b="1"/>
              <a:t>TEACHING SCRIPT</a:t>
            </a:r>
          </a:p>
          <a:p>
            <a:r>
              <a:rPr lang="en-AU"/>
              <a:t>•  Students pick one of the three habits and silently write one sentence: “When I change ____, I notice ____.” Answering as Maya is fine.</a:t>
            </a:r>
          </a:p>
          <a:p>
            <a:r>
              <a:rPr lang="en-AU"/>
              <a:t>•  </a:t>
            </a:r>
            <a:r>
              <a:rPr lang="en-AU" b="1"/>
              <a:t>Keep it silent and private. </a:t>
            </a:r>
            <a:r>
              <a:rPr lang="en-AU"/>
              <a:t>This is a warm-up, not a share-round. Collect nothing; one or two volunteers may read a sentence if they want to.</a:t>
            </a:r>
          </a:p>
          <a:p>
            <a:endParaRPr lang="en-AU"/>
          </a:p>
          <a:p>
            <a:r>
              <a:rPr lang="en-AU" b="1"/>
              <a:t>MODEL RESPONSE</a:t>
            </a:r>
          </a:p>
          <a:p>
            <a:r>
              <a:rPr lang="en-AU"/>
              <a:t>•  Habit: sleep. Effect: after a late night I reread the same page three times and lose patience over small things.</a:t>
            </a:r>
          </a:p>
          <a:p>
            <a:endParaRPr lang="en-AU"/>
          </a:p>
          <a:p>
            <a:r>
              <a:rPr lang="en-AU" b="1"/>
              <a:t>FORMATIVE LOOK-FOR</a:t>
            </a:r>
          </a:p>
          <a:p>
            <a:r>
              <a:rPr lang="en-AU"/>
              <a:t>•  Students connect a specific habit to a specific effect on learning or mood, without being handed the link.</a:t>
            </a:r>
          </a:p>
          <a:p>
            <a:endParaRPr lang="en-AU"/>
          </a:p>
          <a:p>
            <a:r>
              <a:rPr lang="en-AU" b="1"/>
              <a:t>PARTICIPATION</a:t>
            </a:r>
          </a:p>
          <a:p>
            <a:r>
              <a:rPr lang="en-AU"/>
              <a:t>•  </a:t>
            </a:r>
            <a:r>
              <a:rPr lang="en-AU" b="1"/>
              <a:t>Students may pass, write privately or use a fictional example. </a:t>
            </a:r>
            <a:r>
              <a:rPr lang="en-AU"/>
              <a:t>Do not ask for personal disclosure; answering as Maya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1 Corinthians 6:19–20 aloud from the screen, in context.</a:t>
            </a:r>
          </a:p>
          <a:p>
            <a:r>
              <a:rPr lang="en-AU"/>
              <a:t>•  </a:t>
            </a:r>
            <a:r>
              <a:rPr lang="en-AU" b="1"/>
              <a:t>Land the connection: </a:t>
            </a:r>
            <a:r>
              <a:rPr lang="en-AU"/>
              <a:t>caring for the body is ordinary faithfulness, not vanity and not self-indulgence.</a:t>
            </a:r>
          </a:p>
          <a:p>
            <a:endParaRPr lang="en-AU"/>
          </a:p>
          <a:p>
            <a:r>
              <a:rPr lang="en-AU" b="1"/>
              <a:t>TEACHING SCRIPT</a:t>
            </a:r>
          </a:p>
          <a:p>
            <a:r>
              <a:rPr lang="en-AU"/>
              <a:t>•  </a:t>
            </a:r>
            <a:r>
              <a:rPr lang="en-AU" b="1"/>
              <a:t>Teach the why: </a:t>
            </a:r>
            <a:r>
              <a:rPr lang="en-AU"/>
              <a:t>sleep consolidates what was learned that day; movement lifts attention and mood; food steadies energy and concentration. A tired brain holds less and snaps sooner.</a:t>
            </a:r>
          </a:p>
          <a:p>
            <a:r>
              <a:rPr lang="en-AU"/>
              <a:t>•  </a:t>
            </a:r>
            <a:r>
              <a:rPr lang="en-AU" b="1"/>
              <a:t>Check understanding: </a:t>
            </a:r>
            <a:r>
              <a:rPr lang="en-AU"/>
              <a:t>“If someone cannot concentrate straight after lunch, which of the three habits would you ask about first, and why?”</a:t>
            </a:r>
          </a:p>
          <a:p>
            <a:endParaRPr lang="en-AU"/>
          </a:p>
          <a:p>
            <a:r>
              <a:rPr lang="en-AU" b="1"/>
              <a:t>TEACHING SCRIPT</a:t>
            </a:r>
          </a:p>
          <a:p>
            <a:r>
              <a:rPr lang="en-AU"/>
              <a:t>•  </a:t>
            </a:r>
            <a:r>
              <a:rPr lang="en-AU" b="1"/>
              <a:t>Separate the habit from the verdict. </a:t>
            </a:r>
            <a:r>
              <a:rPr lang="en-AU"/>
              <a:t>“I was tired today” names something changeable. “I will never be a morning person” turns one hard week into a fixed identity.</a:t>
            </a:r>
          </a:p>
          <a:p>
            <a:r>
              <a:rPr lang="en-AU"/>
              <a:t>•  </a:t>
            </a:r>
            <a:r>
              <a:rPr lang="en-AU" b="1"/>
              <a:t>Looking for: </a:t>
            </a:r>
            <a:r>
              <a:rPr lang="en-AU"/>
              <a:t>students can tell a changeable habit apart from a fixed claim about themselves.</a:t>
            </a:r>
          </a:p>
          <a:p>
            <a:endParaRPr lang="en-AU"/>
          </a:p>
          <a:p>
            <a:r>
              <a:rPr lang="en-AU" b="1"/>
              <a:t>TEACHING SCRIPT</a:t>
            </a:r>
          </a:p>
          <a:p>
            <a:r>
              <a:rPr lang="en-AU"/>
              <a:t>•  Read 1 Corinthians 6:19–20 from the NIV. Paul is writing that the body itself belongs to God and is worth treating with care.</a:t>
            </a:r>
          </a:p>
          <a:p>
            <a:r>
              <a:rPr lang="en-AU"/>
              <a:t>•  </a:t>
            </a:r>
            <a:r>
              <a:rPr lang="en-AU" b="1"/>
              <a:t>Say: </a:t>
            </a:r>
            <a:r>
              <a:rPr lang="en-AU"/>
              <a:t>Looking after sleep, movement and food is not vanity. It is one ordinary way of honouring God with the body you have been given.</a:t>
            </a:r>
          </a:p>
          <a:p>
            <a:r>
              <a:rPr lang="en-AU"/>
              <a:t>•  </a:t>
            </a:r>
            <a:r>
              <a:rPr lang="en-AU" b="1"/>
              <a:t>Keep answers general – </a:t>
            </a:r>
            <a:r>
              <a:rPr lang="en-AU"/>
              <a:t>no personal examples about meals, sleep or bodies are needed here.</a:t>
            </a:r>
          </a:p>
          <a:p>
            <a:endParaRPr lang="en-AU"/>
          </a:p>
          <a:p>
            <a:r>
              <a:rPr lang="en-AU" b="1"/>
              <a:t>FORMATIVE LOOK-FOR</a:t>
            </a:r>
          </a:p>
          <a:p>
            <a:r>
              <a:rPr lang="en-AU"/>
              <a:t>•  Students explain a habit’s effect with a reason, and avoid turning a hard week into a fixed statement about themselves.</a:t>
            </a:r>
          </a:p>
          <a:p>
            <a:endParaRPr lang="en-AU"/>
          </a:p>
          <a:p>
            <a:r>
              <a:rPr lang="en-AU" b="1"/>
              <a:t>PARTICIPATION</a:t>
            </a:r>
          </a:p>
          <a:p>
            <a:r>
              <a:rPr lang="en-AU"/>
              <a:t>•  </a:t>
            </a:r>
            <a:r>
              <a:rPr lang="en-AU" b="1"/>
              <a:t>Students may pass, write privately or use a fictional example. </a:t>
            </a:r>
            <a:r>
              <a:rPr lang="en-AU"/>
              <a:t>Do not ask for personal disclosure; answering as Maya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Draw three columns headed SLEEP, MOVE and FUEL, with a row for LEARNING and a row for MOOD. Read the Maya scenario aloud before they start.</a:t>
            </a:r>
          </a:p>
          <a:p>
            <a:endParaRPr lang="en-AU"/>
          </a:p>
          <a:p>
            <a:r>
              <a:rPr lang="en-AU"/>
              <a:t>•  </a:t>
            </a:r>
            <a:r>
              <a:rPr lang="en-AU" b="1"/>
              <a:t>MATCH THE CLUES </a:t>
            </a:r>
          </a:p>
          <a:p>
            <a:r>
              <a:rPr lang="en-AU"/>
              <a:t>•  Read the four clues: “rereads the same page”; “snaps at friends by Wednesday”; “shaky and unfocused before lunch”; “stiff and restless all afternoon”. Students match each clue to sleep, movement or fuel. Circulate and listen; do not correct yet.</a:t>
            </a:r>
          </a:p>
          <a:p>
            <a:r>
              <a:rPr lang="en-AU"/>
              <a:t>•  </a:t>
            </a:r>
            <a:r>
              <a:rPr lang="en-AU" b="1"/>
              <a:t>Likely matches: </a:t>
            </a:r>
            <a:r>
              <a:rPr lang="en-AU"/>
              <a:t>rereads the same page → sleep; snaps at friends → sleep and movement; shaky before lunch → fuel; stiff and restless → movement.</a:t>
            </a:r>
          </a:p>
          <a:p>
            <a:endParaRPr lang="en-AU"/>
          </a:p>
          <a:p>
            <a:r>
              <a:rPr lang="en-AU"/>
              <a:t>•  </a:t>
            </a:r>
            <a:r>
              <a:rPr lang="en-AU" b="1"/>
              <a:t>CHOOSE AND EXPLAIN </a:t>
            </a:r>
          </a:p>
          <a:p>
            <a:r>
              <a:rPr lang="en-AU"/>
              <a:t>•  Choose two small changes Maya could make. For each, complete: “If Maya changes ____, tomorrow she might notice ____.”</a:t>
            </a:r>
          </a:p>
          <a:p>
            <a:endParaRPr lang="en-AU"/>
          </a:p>
          <a:p>
            <a:r>
              <a:rPr lang="en-AU"/>
              <a:t>•  </a:t>
            </a:r>
            <a:r>
              <a:rPr lang="en-AU" b="1"/>
              <a:t>SHARE AND LAND </a:t>
            </a:r>
          </a:p>
          <a:p>
            <a:r>
              <a:rPr lang="en-AU"/>
              <a:t>•  </a:t>
            </a:r>
            <a:r>
              <a:rPr lang="en-AU" b="1"/>
              <a:t>Take two answers. </a:t>
            </a:r>
            <a:r>
              <a:rPr lang="en-AU"/>
              <a:t>Emphasise that the three habits overlap; the goal is one small, keepable change with a reason. Do not award a single “right” habit.</a:t>
            </a:r>
          </a:p>
          <a:p>
            <a:endParaRPr lang="en-AU"/>
          </a:p>
          <a:p>
            <a:r>
              <a:rPr lang="en-AU" b="1"/>
              <a:t>SORTING CARDS · ANSWERS (teacher only)</a:t>
            </a:r>
          </a:p>
          <a:p>
            <a:r>
              <a:rPr lang="en-AU"/>
              <a:t>•  </a:t>
            </a:r>
            <a:r>
              <a:rPr lang="en-AU" b="1"/>
              <a:t>Useful and usable: </a:t>
            </a:r>
            <a:r>
              <a:rPr lang="en-AU"/>
              <a:t>cards 2, 3, 5 and 6 – each names a specific habit and ties it to an effect you could actually notice.</a:t>
            </a:r>
          </a:p>
          <a:p>
            <a:r>
              <a:rPr lang="en-AU"/>
              <a:t>•  </a:t>
            </a:r>
            <a:r>
              <a:rPr lang="en-AU" b="1"/>
              <a:t>Card 1, “I will never be a morning person.” Problem: </a:t>
            </a:r>
            <a:r>
              <a:rPr lang="en-AU"/>
              <a:t>it turns one hard week into a fixed fact about yourself. Rewrite: “Mornings are hard at the moment because I go to sleep late.”</a:t>
            </a:r>
          </a:p>
          <a:p>
            <a:r>
              <a:rPr lang="en-AU"/>
              <a:t>•  </a:t>
            </a:r>
            <a:r>
              <a:rPr lang="en-AU" b="1"/>
              <a:t>Card 4, “I was just tired.” Problem: </a:t>
            </a:r>
            <a:r>
              <a:rPr lang="en-AU"/>
              <a:t>a broad word that hides the cause and gives no clue about what would help. Rewrite: “I was tired because I was on my tablet until midnight.”</a:t>
            </a:r>
          </a:p>
          <a:p>
            <a:endParaRPr lang="en-AU"/>
          </a:p>
          <a:p>
            <a:r>
              <a:rPr lang="en-AU"/>
              <a:t>•  </a:t>
            </a:r>
            <a:r>
              <a:rPr lang="en-AU" b="1"/>
              <a:t>If a group defends card 1 or 4, ask: </a:t>
            </a:r>
            <a:r>
              <a:rPr lang="en-AU"/>
              <a:t>“What would someone helping you actually do with that sentence?” and “Has the ‘never’ part been proved yet?”</a:t>
            </a:r>
          </a:p>
          <a:p>
            <a:endParaRPr lang="en-AU"/>
          </a:p>
          <a:p>
            <a:r>
              <a:rPr lang="en-AU" b="1"/>
              <a:t>MODEL RESPONSE</a:t>
            </a:r>
          </a:p>
          <a:p>
            <a:r>
              <a:rPr lang="en-AU"/>
              <a:t>•  “Maya could charge the tablet outside her room and eat something before the bus. Tomorrow she might reread less in class and have more patience with her friends by Wednesday.”</a:t>
            </a:r>
          </a:p>
          <a:p>
            <a:endParaRPr lang="en-AU"/>
          </a:p>
          <a:p>
            <a:r>
              <a:rPr lang="en-AU" b="1"/>
              <a:t>FORMATIVE LOOK-FOR</a:t>
            </a:r>
          </a:p>
          <a:p>
            <a:r>
              <a:rPr lang="en-AU"/>
              <a:t>•  Students choose a habit change from evidence in the story and avoid turning a hard week into a fixed verdict about themselves.</a:t>
            </a:r>
          </a:p>
          <a:p>
            <a:endParaRPr lang="en-AU"/>
          </a:p>
          <a:p>
            <a:r>
              <a:rPr lang="en-AU" b="1"/>
              <a:t>ACCESS / LOW-DISCLOSURE</a:t>
            </a:r>
          </a:p>
          <a:p>
            <a:r>
              <a:rPr lang="en-AU"/>
              <a:t>•  </a:t>
            </a:r>
            <a:r>
              <a:rPr lang="en-AU" b="1"/>
              <a:t>Read every prompt aloud and display it. </a:t>
            </a:r>
            <a:r>
              <a:rPr lang="en-AU"/>
              <a:t>Offer a habit-word bank on the board – sleep, move, fuel. Allow silent pointing, writing or partner response, and give extra processing time. Never require eye contact, public role-play, prayer aloud or disclosure of personal routines, meals or sleep.</a:t>
            </a:r>
          </a:p>
          <a:p>
            <a:endParaRPr lang="en-AU"/>
          </a:p>
          <a:p>
            <a:r>
              <a:rPr lang="en-AU" b="1"/>
              <a:t>OFFLINE FALLBACK</a:t>
            </a:r>
          </a:p>
          <a:p>
            <a:r>
              <a:rPr lang="en-AU"/>
              <a:t>•  Six printed sorting cards plus the four clue strips, one set per group; the sleep / move / fuel chart drawn on the board.</a:t>
            </a:r>
          </a:p>
          <a:p>
            <a:endParaRPr lang="en-AU"/>
          </a:p>
          <a:p>
            <a:r>
              <a:rPr lang="en-AU" b="1"/>
              <a:t>PARTICIPATION</a:t>
            </a:r>
          </a:p>
          <a:p>
            <a:r>
              <a:rPr lang="en-AU"/>
              <a:t>•  </a:t>
            </a:r>
            <a:r>
              <a:rPr lang="en-AU" b="1"/>
              <a:t>Students may pass, write privately or use a fictional example. </a:t>
            </a:r>
            <a:r>
              <a:rPr lang="en-AU"/>
              <a:t>Do not ask for personal disclosure; answering as Maya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small habit I will keep this week is ____; I will know it helped when ____.”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TEACHING SCRIPT</a:t>
            </a:r>
          </a:p>
          <a:p>
            <a:r>
              <a:rPr lang="en-AU"/>
              <a:t>•  </a:t>
            </a:r>
            <a:r>
              <a:rPr lang="en-AU" b="1"/>
              <a:t>Read the stem printed on the slide: </a:t>
            </a:r>
            <a:r>
              <a:rPr lang="en-AU"/>
              <a:t>“One small habit I will keep this week is ____; I will know it helped when ____.” Students write it privately.</a:t>
            </a:r>
          </a:p>
          <a:p>
            <a:r>
              <a:rPr lang="en-AU"/>
              <a:t>•  </a:t>
            </a:r>
            <a:r>
              <a:rPr lang="en-AU" b="1"/>
              <a:t>Model the size of answer you want: </a:t>
            </a:r>
            <a:r>
              <a:rPr lang="en-AU"/>
              <a:t>“One small habit I will keep this week is charging my tablet in the kitchen; I will know it helped when mornings feel less of a fight.”</a:t>
            </a:r>
          </a:p>
          <a:p>
            <a:endParaRPr lang="en-AU"/>
          </a:p>
          <a:p>
            <a:r>
              <a:rPr lang="en-AU" b="1"/>
              <a:t>TEACHING SCRIPT</a:t>
            </a:r>
          </a:p>
          <a:p>
            <a:r>
              <a:rPr lang="en-AU"/>
              <a:t>•  Write one balanced sentence: “This week has been ____, and it is not fixed because ____.” A fictional answer is fine.</a:t>
            </a:r>
          </a:p>
          <a:p>
            <a:r>
              <a:rPr lang="en-AU"/>
              <a:t>•  </a:t>
            </a:r>
            <a:r>
              <a:rPr lang="en-AU" b="1"/>
              <a:t>Looking for: </a:t>
            </a:r>
            <a:r>
              <a:rPr lang="en-AU"/>
              <a:t>an honest account of a hard week held together with one habit that could change it – not a verdict about themselves.</a:t>
            </a:r>
          </a:p>
          <a:p>
            <a:endParaRPr lang="en-AU"/>
          </a:p>
          <a:p>
            <a:r>
              <a:rPr lang="en-AU" b="1"/>
              <a:t>TEACHING SCRIPT</a:t>
            </a:r>
          </a:p>
          <a:p>
            <a:r>
              <a:rPr lang="en-AU"/>
              <a:t>•  Hold ten seconds of silence, then say: “Rest, movement and food are ordinary gifts, and looking after them honours God.”</a:t>
            </a:r>
          </a:p>
          <a:p>
            <a:r>
              <a:rPr lang="en-AU"/>
              <a:t>•  </a:t>
            </a:r>
            <a:r>
              <a:rPr lang="en-AU" b="1"/>
              <a:t>Close with the takeaway on the slide: </a:t>
            </a:r>
            <a:r>
              <a:rPr lang="en-AU"/>
              <a:t>one small habit you actually keep does more for learning and mood than a big plan you drop.</a:t>
            </a:r>
          </a:p>
          <a:p>
            <a:endParaRPr lang="en-AU"/>
          </a:p>
          <a:p>
            <a:r>
              <a:rPr lang="en-AU" b="1"/>
              <a:t>FORMATIVE LOOK-FOR</a:t>
            </a:r>
          </a:p>
          <a:p>
            <a:r>
              <a:rPr lang="en-AU"/>
              <a:t>•  Students choose a habit change from evidence in the story and avoid turning a hard week into a fixed verdict about themselves.</a:t>
            </a:r>
          </a:p>
          <a:p>
            <a:endParaRPr lang="en-AU"/>
          </a:p>
          <a:p>
            <a:r>
              <a:rPr lang="en-AU" b="1"/>
              <a:t>PARTICIPATION</a:t>
            </a:r>
          </a:p>
          <a:p>
            <a:r>
              <a:rPr lang="en-AU"/>
              <a:t>•  </a:t>
            </a:r>
            <a:r>
              <a:rPr lang="en-AU" b="1"/>
              <a:t>Students may pass, write privately or use a fictional example. </a:t>
            </a:r>
            <a:r>
              <a:rPr lang="en-AU"/>
              <a:t>Do not ask for personal disclosure; answering as Maya is always acceptable.</a:t>
            </a:r>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7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7.xml"/><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4.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5.xml"/></Relationships>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ladder rising from a grey blur into distinct coloured shapes"/>
          <p:cNvPicPr>
            <a:picLocks noChangeAspect="1"/>
          </p:cNvPicPr>
          <p:nvPr/>
        </p:nvPicPr>
        <p:blipFill>
          <a:blip r:embed="rId3"/>
          <a:srcRect l="8859" r="8859"/>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a:solidFill>
                  <a:srgbClr val="FFFFFF"/>
                </a:solidFill>
                <a:latin typeface="Segoe UI" pitchFamily="34" charset="0"/>
                <a:ea typeface="Segoe UI" pitchFamily="34" charset="-122"/>
                <a:cs typeface="Segoe UI" pitchFamily="34" charset="-120"/>
              </a:rPr>
              <a:t>Sleep, move, fuel</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Habits that support learning and mood.</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#sleep</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#movement</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#fuel</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#habits</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a:solidFill>
                  <a:srgbClr val="A3AEC0"/>
                </a:solidFill>
              </a:rPr>
              <a:t>FLOURISH · FALL</a:t>
            </a:r>
          </a:p>
        </p:txBody>
      </p:sp>
    </p:spTree>
    <p:extLst>
      <p:ext uri="{BB962C8B-B14F-4D97-AF65-F5344CB8AC3E}">
        <p14:creationId xmlns:p14="http://schemas.microsoft.com/office/powerpoint/2010/main" val="291921997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Three habits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SLEEP, MOVE, FUEL · WEEK 3</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Sleep, movement, food: which one changes your school day the most?</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65500884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SLEEP, MOVE, FUEL · WEEK 3</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1 Corinthians 6:19–20</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“Do you not know that your bodies are temples of the Holy Spirit, who is in you, whom you have received from God? You are not your own; you were bought at a price. Therefore honor God with your bodies.”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1 Corinthians 6:19–20,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Paul treats the body as something entrusted to us, not something to run into the ground. Rest, movement and food are part of honouring God.</a:t>
            </a:r>
          </a:p>
        </p:txBody>
      </p:sp>
    </p:spTree>
    <p:extLst>
      <p:ext uri="{BB962C8B-B14F-4D97-AF65-F5344CB8AC3E}">
        <p14:creationId xmlns:p14="http://schemas.microsoft.com/office/powerpoint/2010/main" val="326220002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Habit sort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SLEEP, MOVE, FUEL · WEEK 3</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sentences give a useful clue about what would actually help?</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read all six cards and sort them.</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each card you set aside, write a more useful version.</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will never be a morning person.</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charge my tablet outside my room, so I fall asleep sooner.</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ate breakfast, so I was not starving by second lesson.</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was just tired.</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slept eight hours and found the reading easier this morning.</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walked for fifteen minutes at lunch and felt calmer after.</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Several habits can help – aim for one small change you could actually keep.</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67836965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SLEEP, MOVE, FUEL · WEEK 3</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small habit I will keep this week is … and I will know it helped when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One small habit you keep beats a big plan you drop.</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785431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