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82"/>
    <p:sldId id="257" r:id="rId83"/>
    <p:sldId id="258" r:id="rId84"/>
    <p:sldId id="259" r:id="rId85"/>
    <p:sldId id="260"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4" Type="http://schemas.openxmlformats.org/officeDocument/2006/relationships/slide" Target="slides/slide83.xml"/><Relationship Id="rId216" Type="http://schemas.openxmlformats.org/officeDocument/2006/relationships/notesMaster" Target="notesMasters/notesMaster1.xml"/><Relationship Id="rId85" Type="http://schemas.openxmlformats.org/officeDocument/2006/relationships/slide" Target="slides/slide84.xml"/><Relationship Id="rId217" Type="http://schemas.openxmlformats.org/officeDocument/2006/relationships/presProps" Target="presProps.xml"/><Relationship Id="rId86" Type="http://schemas.openxmlformats.org/officeDocument/2006/relationships/slide" Target="slides/slide85.xml"/><Relationship Id="rId218" Type="http://schemas.openxmlformats.org/officeDocument/2006/relationships/viewProps" Target="viewProps.xml"/><Relationship Id="rId219" Type="http://schemas.openxmlformats.org/officeDocument/2006/relationships/theme" Target="theme/theme1.xml"/><Relationship Id="rId83" Type="http://schemas.openxmlformats.org/officeDocument/2006/relationships/slide" Target="slides/slide82.xml"/><Relationship Id="rId220" Type="http://schemas.openxmlformats.org/officeDocument/2006/relationships/tableStyles" Target="tableStyles.xml"/><Relationship Id="rId1" Type="http://schemas.openxmlformats.org/officeDocument/2006/relationships/slideMaster" Target="slideMasters/slideMaster1.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We are learning how rhythms of work and rest, and honest limits, help people stay steady and recover well.</a:t>
            </a:r>
          </a:p>
          <a:p>
            <a:endParaRPr lang="en-AU"/>
          </a:p>
          <a:p>
            <a:r>
              <a:rPr lang="en-AU" b="1"/>
              <a:t>SUCCESS CHECK</a:t>
            </a:r>
          </a:p>
          <a:p>
            <a:r>
              <a:rPr lang="en-AU"/>
              <a:t>•  I can name warning signals of running past a limit and plan one realistic rest rhythm, and explain my choice.</a:t>
            </a:r>
          </a:p>
          <a:p>
            <a:endParaRPr lang="en-AU"/>
          </a:p>
          <a:p>
            <a:r>
              <a:rPr lang="en-AU" b="1"/>
              <a:t>KEY QUESTION</a:t>
            </a:r>
          </a:p>
          <a:p>
            <a:r>
              <a:rPr lang="en-AU"/>
              <a:t>•  What happens to a person who says yes to everything and never plans any rest?</a:t>
            </a:r>
          </a:p>
          <a:p>
            <a:endParaRPr lang="en-AU"/>
          </a:p>
          <a:p>
            <a:r>
              <a:rPr lang="en-AU" b="1"/>
              <a:t>NIV CONNECTION</a:t>
            </a:r>
          </a:p>
          <a:p>
            <a:r>
              <a:rPr lang="en-AU"/>
              <a:t>•  Mark 6:31; Genesis 2:2–3 – come away and rest; God rests and blesses the seventh day.</a:t>
            </a:r>
          </a:p>
          <a:p>
            <a:endParaRPr lang="en-AU"/>
          </a:p>
          <a:p>
            <a:r>
              <a:rPr lang="en-AU" b="1"/>
              <a:t>CHRISTIAN FORMATION</a:t>
            </a:r>
          </a:p>
          <a:p>
            <a:r>
              <a:rPr lang="en-AU"/>
              <a:t>•  Rest is not laziness and not a reward earned by finishing everything. God builds rest into the pattern of creation and gives it as a gift that honours human limits. Jesus took his tired friends to a quiet place, so choosing rest is faithful, not weak.</a:t>
            </a:r>
          </a:p>
          <a:p>
            <a:r>
              <a:rPr lang="en-AU"/>
              <a:t>•  CSA alignment: Wellbeing / Belonging; Serving / Embodying; Spirituality / Expressing. Character focus: self-control and steadiness.</a:t>
            </a:r>
          </a:p>
          <a:p>
            <a:endParaRPr lang="en-AU"/>
          </a:p>
          <a:p>
            <a:r>
              <a:rPr lang="en-AU" b="1"/>
              <a:t>RETRIEVAL BRIDGE</a:t>
            </a:r>
          </a:p>
          <a:p>
            <a:r>
              <a:rPr lang="en-AU"/>
              <a:t>•  Retrieve one body clue and one precise feeling word that show a person is running low on energy.</a:t>
            </a:r>
          </a:p>
          <a:p>
            <a:endParaRPr lang="en-AU"/>
          </a:p>
          <a:p>
            <a:r>
              <a:rPr lang="en-AU" b="1"/>
              <a:t>PREPARE IN UNDER 5 MINUTES</a:t>
            </a:r>
          </a:p>
          <a:p>
            <a:r>
              <a:rPr lang="en-AU"/>
              <a:t>•  Draw a weekend timeline: FRIDAY / SATURDAY / SUNDAY / MONDAY. Leave room under each day for signals.</a:t>
            </a:r>
          </a:p>
          <a:p>
            <a:endParaRPr lang="en-AU"/>
          </a:p>
          <a:p>
            <a:r>
              <a:rPr lang="en-AU" b="1"/>
              <a:t>SAFEGUARDING</a:t>
            </a:r>
          </a:p>
          <a:p>
            <a:r>
              <a:rPr lang="en-AU"/>
              <a:t>•  </a:t>
            </a:r>
            <a:r>
              <a:rPr lang="en-AU" b="1"/>
              <a:t>No forced disclosure. </a:t>
            </a:r>
            <a:r>
              <a:rPr lang="en-AU"/>
              <a:t>Students may pass, write privately or use a fictional example.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or disclosure of personal distress.</a:t>
            </a:r>
          </a:p>
          <a:p>
            <a:endParaRPr lang="en-AU"/>
          </a:p>
          <a:p>
            <a:r>
              <a:rPr lang="en-AU" b="1"/>
              <a:t>OFFLINE FALLBACK</a:t>
            </a:r>
          </a:p>
          <a:p>
            <a:r>
              <a:rPr lang="en-AU"/>
              <a:t>•  Hand-drawn weekend timeline on the board plus six printed choice cards.</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WEEKEND WITH NO GAPS</a:t>
            </a:r>
          </a:p>
          <a:p>
            <a:r>
              <a:rPr lang="en-AU"/>
              <a:t>Read this aloud so students respond to the person in the story, not to their own lives. Nobody needs to share anything personal.</a:t>
            </a:r>
          </a:p>
          <a:p>
            <a:r>
              <a:rPr lang="en-AU"/>
              <a:t>Priya has netball training on Friday night, a birthday party on Saturday, a shift at the market stall on Sunday morning and a project due Monday. She says yes to everything because she does not want to let anyone down. By Sunday afternoon she is snapping at her little brother and cannot start the project. She tells her friend, “I am fine, just tired.”</a:t>
            </a:r>
          </a:p>
          <a:p>
            <a:r>
              <a:rPr lang="en-AU" b="1"/>
              <a:t>Questions for reflection</a:t>
            </a:r>
          </a:p>
          <a:p>
            <a:r>
              <a:rPr lang="en-AU"/>
              <a:t>•  Which signals show that Priya has pushed past her limits?</a:t>
            </a:r>
          </a:p>
          <a:p>
            <a:r>
              <a:rPr lang="en-AU"/>
              <a:t>•  Which one thing could Priya move or let go of, and who would she need to tell?</a:t>
            </a:r>
          </a:p>
          <a:p>
            <a:r>
              <a:rPr lang="en-AU"/>
              <a:t>•  What rhythm would let Priya rest before she is exhausted, not after?</a:t>
            </a:r>
          </a:p>
          <a:p>
            <a:r>
              <a:rPr lang="en-AU" b="1"/>
              <a:t>CONNECT</a:t>
            </a:r>
          </a:p>
          <a:p>
            <a:r>
              <a:rPr lang="en-AU"/>
              <a:t>•  </a:t>
            </a:r>
            <a:r>
              <a:rPr lang="en-AU" b="1"/>
              <a:t>Read it aloud: </a:t>
            </a:r>
            <a:r>
              <a:rPr lang="en-AU"/>
              <a:t>“Someone says yes to everything and runs out of energy. What is that costing them?”</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Point to the four signals – BODY, MOOD, FOCUS, RELATIONSHIPS.</a:t>
            </a:r>
          </a:p>
          <a:p>
            <a:r>
              <a:rPr lang="en-AU"/>
              <a:t>•  Ask students to predict which signal shows up first when a person runs out of rest. Thinking time first; no hands-up pressure.</a:t>
            </a:r>
          </a:p>
          <a:p>
            <a:endParaRPr lang="en-AU"/>
          </a:p>
          <a:p>
            <a:r>
              <a:rPr lang="en-AU" b="1"/>
              <a:t>TEACHING SCRIPT</a:t>
            </a:r>
          </a:p>
          <a:p>
            <a:r>
              <a:rPr lang="en-AU"/>
              <a:t>•  Take four rapid answers – ideally one per signal.</a:t>
            </a:r>
          </a:p>
          <a:p>
            <a:r>
              <a:rPr lang="en-AU"/>
              <a:t>•  Say: “Being tired is not a failure; it is information. Rest is how we answer it before it costs us more.”</a:t>
            </a:r>
          </a:p>
          <a:p>
            <a:endParaRPr lang="en-AU"/>
          </a:p>
          <a:p>
            <a:r>
              <a:rPr lang="en-AU" b="1"/>
              <a:t>ANSWERS TO FISH FOR</a:t>
            </a:r>
          </a:p>
          <a:p>
            <a:r>
              <a:rPr lang="en-AU"/>
              <a:t>•  BODY – heavy legs, headaches, poor sleep. MOOD – snapping at her brother, tears close to the surface. FOCUS – cannot start the project. RELATIONSHIPS – saying “I am fine” instead of asking for help.</a:t>
            </a:r>
          </a:p>
          <a:p>
            <a:r>
              <a:rPr lang="en-AU"/>
              <a:t>•  If students name only one signal, ask: “What else was slipping that nobody noticed yet?”</a:t>
            </a:r>
          </a:p>
          <a:p>
            <a:endParaRPr lang="en-AU"/>
          </a:p>
          <a:p>
            <a:r>
              <a:rPr lang="en-AU" b="1"/>
              <a:t>RETRIEVAL BRIDGE</a:t>
            </a:r>
          </a:p>
          <a:p>
            <a:r>
              <a:rPr lang="en-AU"/>
              <a:t>•  Retrieve one body clue and one precise feeling word that show a person is running low on energy.</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Mark 6:31 and Genesis 2:2–3 aloud from the screen, in context.</a:t>
            </a:r>
          </a:p>
          <a:p>
            <a:endParaRPr lang="en-AU"/>
          </a:p>
          <a:p>
            <a:r>
              <a:rPr lang="en-AU" b="1"/>
              <a:t>TEACHING SCRIPT</a:t>
            </a:r>
          </a:p>
          <a:p>
            <a:r>
              <a:rPr lang="en-AU"/>
              <a:t>•  </a:t>
            </a:r>
            <a:r>
              <a:rPr lang="en-AU" b="1"/>
              <a:t>Define flourishing: </a:t>
            </a:r>
            <a:r>
              <a:rPr lang="en-AU"/>
              <a:t>living at a pace that can be kept – not squeezing every hour or collapsing at the end of it.</a:t>
            </a:r>
          </a:p>
          <a:p>
            <a:r>
              <a:rPr lang="en-AU"/>
              <a:t>•  Say: “Rest is more than doing nothing. It is a planned rhythm that restores your body, your mood and your attention.”</a:t>
            </a:r>
          </a:p>
          <a:p>
            <a:endParaRPr lang="en-AU"/>
          </a:p>
          <a:p>
            <a:r>
              <a:rPr lang="en-AU" b="1"/>
              <a:t>TEACHING SCRIPT</a:t>
            </a:r>
          </a:p>
          <a:p>
            <a:r>
              <a:rPr lang="en-AU"/>
              <a:t>•  </a:t>
            </a:r>
            <a:r>
              <a:rPr lang="en-AU" b="1"/>
              <a:t>Give one worked example: </a:t>
            </a:r>
            <a:r>
              <a:rPr lang="en-AU"/>
              <a:t>putting the tablet down an hour before bed protects sleep, mood and focus – one small limit, several gains.</a:t>
            </a:r>
          </a:p>
          <a:p>
            <a:r>
              <a:rPr lang="en-AU"/>
              <a:t>•  Land the big idea: rest planned early protects far more than rest taken only after a collapse.</a:t>
            </a:r>
          </a:p>
          <a:p>
            <a:endParaRPr lang="en-AU"/>
          </a:p>
          <a:p>
            <a:r>
              <a:rPr lang="en-AU" b="1"/>
              <a:t>TEACHING SCRIPT</a:t>
            </a:r>
          </a:p>
          <a:p>
            <a:r>
              <a:rPr lang="en-AU"/>
              <a:t>•  </a:t>
            </a:r>
            <a:r>
              <a:rPr lang="en-AU" b="1"/>
              <a:t>Read Mark 6:31 and Genesis 2:2–3 from the NIV. </a:t>
            </a:r>
            <a:r>
              <a:rPr lang="en-AU"/>
              <a:t>Connect God’s own rhythm of rest with Jesus caring for tired friends – rest is given, not earned.</a:t>
            </a:r>
          </a:p>
          <a:p>
            <a:r>
              <a:rPr lang="en-AU"/>
              <a:t>•  Genesis 2:2–3 – God rests on the seventh day and blesses it. Rest is written into the pattern of creation, not added later.</a:t>
            </a:r>
          </a:p>
          <a:p>
            <a:r>
              <a:rPr lang="en-AU"/>
              <a:t>•  Resting is not the same as avoiding work, and being busy is not the same as being useful – but work and rest belong together.</a:t>
            </a:r>
          </a:p>
          <a:p>
            <a:endParaRPr lang="en-AU"/>
          </a:p>
          <a:p>
            <a:r>
              <a:rPr lang="en-AU" b="1"/>
              <a:t>CHECK UNDERSTANDING</a:t>
            </a:r>
          </a:p>
          <a:p>
            <a:r>
              <a:rPr lang="en-AU"/>
              <a:t>•  </a:t>
            </a:r>
            <a:r>
              <a:rPr lang="en-AU" b="1"/>
              <a:t>Ask: </a:t>
            </a:r>
            <a:r>
              <a:rPr lang="en-AU"/>
              <a:t>“Name one everyday limit that protects more than one kind of energy.”</a:t>
            </a:r>
          </a:p>
          <a:p>
            <a:r>
              <a:rPr lang="en-AU"/>
              <a:t>•  </a:t>
            </a:r>
            <a:r>
              <a:rPr lang="en-AU" b="1"/>
              <a:t>Looking for: </a:t>
            </a:r>
            <a:r>
              <a:rPr lang="en-AU"/>
              <a:t>a concrete limit plus at least two things it protects – for example, a set bedtime protects mood and focus. Keep answers general; no personal examples needed.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RUN SHEET</a:t>
            </a:r>
          </a:p>
          <a:p>
            <a:endParaRPr lang="en-AU"/>
          </a:p>
          <a:p>
            <a:r>
              <a:rPr lang="en-AU"/>
              <a:t>•  </a:t>
            </a:r>
            <a:r>
              <a:rPr lang="en-AU" b="1"/>
              <a:t>MAP THE CASE </a:t>
            </a:r>
          </a:p>
          <a:p>
            <a:r>
              <a:rPr lang="en-AU"/>
              <a:t>•  Students copy the compass and place one fact from the case beside each relevant direction. Some facts may belong in more than one place.</a:t>
            </a:r>
          </a:p>
          <a:p>
            <a:endParaRPr lang="en-AU"/>
          </a:p>
          <a:p>
            <a:r>
              <a:rPr lang="en-AU"/>
              <a:t>•  </a:t>
            </a:r>
            <a:r>
              <a:rPr lang="en-AU" b="1"/>
              <a:t>FIND THE BREAK </a:t>
            </a:r>
          </a:p>
          <a:p>
            <a:r>
              <a:rPr lang="en-AU"/>
              <a:t>•  Circle the most immediate break in relationship and underline a second direction linked to it.</a:t>
            </a:r>
          </a:p>
          <a:p>
            <a:endParaRPr lang="en-AU"/>
          </a:p>
          <a:p>
            <a:r>
              <a:rPr lang="en-AU"/>
              <a:t>•  </a:t>
            </a:r>
            <a:r>
              <a:rPr lang="en-AU" b="1"/>
              <a:t>DESIGN THE ACTION </a:t>
            </a:r>
          </a:p>
          <a:p>
            <a:r>
              <a:rPr lang="en-AU"/>
              <a:t>•  Design one restoring action that touches at least two directions. It must name who does what next.</a:t>
            </a:r>
          </a:p>
          <a:p>
            <a:endParaRPr lang="en-AU"/>
          </a:p>
          <a:p>
            <a:r>
              <a:rPr lang="en-AU"/>
              <a:t>•  </a:t>
            </a:r>
            <a:r>
              <a:rPr lang="en-AU" b="1"/>
              <a:t>PARTNER TEST </a:t>
            </a:r>
          </a:p>
          <a:p>
            <a:r>
              <a:rPr lang="en-AU"/>
              <a:t>•  Partners test the action: Does it tell the truth? Restore participation? Care for materials? Avoid pretending the harm did not happen?</a:t>
            </a:r>
          </a:p>
          <a:p>
            <a:endParaRPr lang="en-AU"/>
          </a:p>
          <a:p>
            <a:r>
              <a:rPr lang="en-AU" b="1"/>
              <a:t>SORTING THE SIX CARDS</a:t>
            </a:r>
          </a:p>
          <a:p>
            <a:r>
              <a:rPr lang="en-AU"/>
              <a:t>•  Three cards restore shalom; three only look like repair. Do not tell students which is which. Circulate and listen; do not correct yet.</a:t>
            </a:r>
          </a:p>
          <a:p>
            <a:endParaRPr lang="en-AU"/>
          </a:p>
          <a:p>
            <a:r>
              <a:rPr lang="en-AU" b="1"/>
              <a:t>THE THREE THAT RESTORE</a:t>
            </a:r>
          </a:p>
          <a:p>
            <a:r>
              <a:rPr lang="en-AU"/>
              <a:t>•  </a:t>
            </a:r>
            <a:r>
              <a:rPr lang="en-AU" b="1"/>
              <a:t>Pause the poster and ask Lee which role Lee would like – </a:t>
            </a:r>
            <a:r>
              <a:rPr lang="en-AU"/>
              <a:t>restores participation (OTHERS, SELF) and tells the truth about what happened.</a:t>
            </a:r>
          </a:p>
          <a:p>
            <a:r>
              <a:rPr lang="en-AU"/>
              <a:t>•  </a:t>
            </a:r>
            <a:r>
              <a:rPr lang="en-AU" b="1"/>
              <a:t>Add the native-plant idea and name whose idea it was – </a:t>
            </a:r>
            <a:r>
              <a:rPr lang="en-AU"/>
              <a:t>restores credit and honesty (OTHERS, SELF) and serves the waterway (CREATION).</a:t>
            </a:r>
          </a:p>
          <a:p>
            <a:r>
              <a:rPr lang="en-AU"/>
              <a:t>•  </a:t>
            </a:r>
            <a:r>
              <a:rPr lang="en-AU" b="1"/>
              <a:t>Tidy the scraps and close the glue lids together – </a:t>
            </a:r>
            <a:r>
              <a:rPr lang="en-AU"/>
              <a:t>shared stewardship (CREATION, OTHERS), not a punishment for one person.</a:t>
            </a:r>
          </a:p>
          <a:p>
            <a:endParaRPr lang="en-AU"/>
          </a:p>
          <a:p>
            <a:r>
              <a:rPr lang="en-AU" b="1"/>
              <a:t>THE THREE THAT NEED EDITING – and why</a:t>
            </a:r>
          </a:p>
          <a:p>
            <a:r>
              <a:rPr lang="en-AU"/>
              <a:t>•  </a:t>
            </a:r>
            <a:r>
              <a:rPr lang="en-AU" b="1"/>
              <a:t>“We all contributed” so the group looks good. Problem: </a:t>
            </a:r>
            <a:r>
              <a:rPr lang="en-AU"/>
              <a:t>it is not true, and it hides the harm rather than repairing it (breaks truth with GOD, OTHERS and SELF).</a:t>
            </a:r>
          </a:p>
          <a:p>
            <a:r>
              <a:rPr lang="en-AU"/>
              <a:t>•  </a:t>
            </a:r>
            <a:r>
              <a:rPr lang="en-AU" b="1"/>
              <a:t>Give Lee the tidying-up job while the others finish. Problem: </a:t>
            </a:r>
            <a:r>
              <a:rPr lang="en-AU"/>
              <a:t>it looks helpful but keeps Lee out of the real work – exclusion with a chore attached.</a:t>
            </a:r>
          </a:p>
          <a:p>
            <a:r>
              <a:rPr lang="en-AU"/>
              <a:t>•  </a:t>
            </a:r>
            <a:r>
              <a:rPr lang="en-AU" b="1"/>
              <a:t>Move on quickly and hope Lee forgets. Problem: </a:t>
            </a:r>
            <a:r>
              <a:rPr lang="en-AU"/>
              <a:t>avoidance is not restoration; nothing is named, nothing is repaired, the mess stays.</a:t>
            </a:r>
          </a:p>
          <a:p>
            <a:endParaRPr lang="en-AU"/>
          </a:p>
          <a:p>
            <a:r>
              <a:rPr lang="en-AU"/>
              <a:t>•  </a:t>
            </a:r>
            <a:r>
              <a:rPr lang="en-AU" b="1"/>
              <a:t>If a group defends a weak card, ask: </a:t>
            </a:r>
            <a:r>
              <a:rPr lang="en-AU"/>
              <a:t>“Does that tell the truth?” and “How would that feel if you were Lee on Monday?”</a:t>
            </a:r>
          </a:p>
          <a:p>
            <a:endParaRPr lang="en-AU"/>
          </a:p>
          <a:p>
            <a:r>
              <a:rPr lang="en-AU" b="1"/>
              <a:t>MODEL RESPONSE</a:t>
            </a:r>
          </a:p>
          <a:p>
            <a:r>
              <a:rPr lang="en-AU"/>
              <a:t>•  “Pause the group, acknowledge that Lee’s idea and role were missed, give Lee the recording role if Lee agrees, add the native-plant idea, and tidy the materials together.” This serves others and creation while forming humility and integrity.</a:t>
            </a:r>
          </a:p>
          <a:p>
            <a:endParaRPr lang="en-AU"/>
          </a:p>
          <a:p>
            <a:r>
              <a:rPr lang="en-AU" b="1"/>
              <a:t>FORMATIVE LOOK-FOR</a:t>
            </a:r>
          </a:p>
          <a:p>
            <a:r>
              <a:rPr lang="en-AU"/>
              <a:t>•  Students use all four directions accurately and propose a concrete restoring action that names who does what next.</a:t>
            </a:r>
          </a:p>
          <a:p>
            <a:endParaRPr lang="en-AU"/>
          </a:p>
          <a:p>
            <a:r>
              <a:rPr lang="en-AU" b="1"/>
              <a:t>ACCESS</a:t>
            </a:r>
          </a:p>
          <a:p>
            <a:r>
              <a:rPr lang="en-AU"/>
              <a:t>•  </a:t>
            </a:r>
            <a:r>
              <a:rPr lang="en-AU" b="1"/>
              <a:t>Read the case and the cards aloud as well as displaying them. </a:t>
            </a:r>
            <a:r>
              <a:rPr lang="en-AU"/>
              <a:t>Allow silent pointing, writing, or a partner answering on a student’s behalf. Give extra processing time. No public role-play, no forced disclosure.</a:t>
            </a:r>
          </a:p>
          <a:p>
            <a:endParaRPr lang="en-AU"/>
          </a:p>
          <a:p>
            <a:r>
              <a:rPr lang="en-AU" b="1"/>
              <a:t>OFFLINE FALLBACK</a:t>
            </a:r>
          </a:p>
          <a:p>
            <a:r>
              <a:rPr lang="en-AU"/>
              <a:t>•  Board compass plus six printed action cards (wording above), one set per group.</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“Shalom is strengthened when … because it repairs the relationship with …” Keep it silent and private – no sharing required.</a:t>
            </a:r>
          </a:p>
          <a:p>
            <a:endParaRPr lang="en-AU"/>
          </a:p>
          <a:p>
            <a:r>
              <a:rPr lang="en-AU"/>
              <a:t>•  Follow up any concerns privately using the school support pathway.</a:t>
            </a:r>
          </a:p>
          <a:p>
            <a:endParaRPr lang="en-AU"/>
          </a:p>
          <a:p>
            <a:r>
              <a:rPr lang="en-AU" b="1"/>
              <a:t>TEACHING SCRIPT</a:t>
            </a:r>
          </a:p>
          <a:p>
            <a:r>
              <a:rPr lang="en-AU"/>
              <a:t>•  Students finish the stem in writing. Model the size of answer you want: “Shalom is strengthened when we ask Lee what role Lee wants, because it repairs the relationship with the person we left out.” Small and doable beats impressive.</a:t>
            </a:r>
          </a:p>
          <a:p>
            <a:endParaRPr lang="en-AU"/>
          </a:p>
          <a:p>
            <a:r>
              <a:rPr lang="en-AU" b="1"/>
              <a:t>TEACHING SCRIPT</a:t>
            </a:r>
          </a:p>
          <a:p>
            <a:r>
              <a:rPr lang="en-AU"/>
              <a:t>•  Students draw a small star on the compass direction that today’s action most clearly served. Some will star two – that is the point.</a:t>
            </a:r>
          </a:p>
          <a:p>
            <a:endParaRPr lang="en-AU"/>
          </a:p>
          <a:p>
            <a:r>
              <a:rPr lang="en-AU" b="1"/>
              <a:t>TEACHING SCRIPT</a:t>
            </a:r>
          </a:p>
          <a:p>
            <a:r>
              <a:rPr lang="en-AU"/>
              <a:t>•  </a:t>
            </a:r>
            <a:r>
              <a:rPr lang="en-AU" b="1"/>
              <a:t>Optional class prayer: </a:t>
            </a:r>
            <a:r>
              <a:rPr lang="en-AU"/>
              <a:t>“Lord Jesus, teach us to love God, neighbour and creation with honest, practical care. Amen.” Never require prayer aloud; offer a blessing or quiet pause instead if that suits the class.</a:t>
            </a:r>
          </a:p>
          <a:p>
            <a:r>
              <a:rPr lang="en-AU"/>
              <a:t>•  Close with the takeaway on the slide: one honest restoring action can strengthen several relationships at once.</a:t>
            </a:r>
          </a:p>
          <a:p>
            <a:endParaRPr lang="en-AU"/>
          </a:p>
          <a:p>
            <a:r>
              <a:rPr lang="en-AU" b="1"/>
              <a:t>FORMATIVE LOOK-FOR</a:t>
            </a:r>
          </a:p>
          <a:p>
            <a:r>
              <a:rPr lang="en-AU"/>
              <a:t>•  Students use all four directions accurately and propose a concrete restoring action. Watch for stems that name a direction but no action, or an action with no relationship named.</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8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5.xml"/></Relationships>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compass whose four arrows point to a church, clasped hands, a heart and a river"/>
          <p:cNvPicPr>
            <a:picLocks noChangeAspect="1"/>
          </p:cNvPicPr>
          <p:nvPr/>
        </p:nvPicPr>
        <p:blipFill>
          <a:blip r:embed="rId3"/>
          <a:srcRect t="5882" b="588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a:bodyPr>
          <a:lstStyle/>
          <a:p>
            <a:r>
              <a:rPr lang="en-US" sz="5867" b="1">
                <a:solidFill>
                  <a:srgbClr val="FFFFFF"/>
                </a:solidFill>
                <a:latin typeface="Segoe UI" pitchFamily="34" charset="0"/>
                <a:ea typeface="Segoe UI" pitchFamily="34" charset="-122"/>
                <a:cs typeface="Segoe UI" pitchFamily="34" charset="-120"/>
              </a:rPr>
              <a:t>Rest is a gift</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Rhythms and limits that restore us, so tired bodies and minds recover well.</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#helpseeking</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#healthylimits</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#restrhythms</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#recovery</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8DBF3F"/>
                </a:solidFill>
              </a:rPr>
              <a:t>FLOURISH · CREATION</a:t>
            </a:r>
          </a:p>
        </p:txBody>
      </p:sp>
    </p:spTree>
    <p:extLst>
      <p:ext uri="{BB962C8B-B14F-4D97-AF65-F5344CB8AC3E}">
        <p14:creationId xmlns:p14="http://schemas.microsoft.com/office/powerpoint/2010/main" val="671725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Four signals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T2 · REST IS A GIFT · WEEK 5</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Someone says yes to everything and runs out of energy. What is that costing them?</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2126047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REST IS A GIFT · WEEK 5</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Mark 6:31</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“Then, because so many people were coming and going that they did not even have a chance to eat, he said to them, ‘Come with me by yourselves to a quiet place and get some rest.’”</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Mark 6:31,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Rest is not laziness or a reward for finishing everything. God gives a rhythm of work and rest as a gift that honours our limits, and Jesus himself pulled his friends away to a quiet place to recover.</a:t>
            </a:r>
          </a:p>
        </p:txBody>
      </p:sp>
    </p:spTree>
    <p:extLst>
      <p:ext uri="{BB962C8B-B14F-4D97-AF65-F5344CB8AC3E}">
        <p14:creationId xmlns:p14="http://schemas.microsoft.com/office/powerpoint/2010/main" val="29151514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Rest and limits sort</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REST IS A GIFT · WEEK 5</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Which choices would truly help Priya rest and recover?</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Map one warning signal from the case onto the weekend timeline.</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Sort the six cards, then design one resting rhythm that names who does what next.</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Stay up late so nothing has to be given up at all</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Tell the stall she can help next month, not this Sunday</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Skip meals and rest breaks to catch up faster</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Set a screens-off time and go to bed at the usual hour</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Plan the project on Friday and keep Sunday clear</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Say “I am fine, just tired” and keep going anyway</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Test each card: is it honest? Does it protect rest? Could it work this week?</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25775156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T2 · REST IS A GIFT · WEEK 5</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“I rest well when … because it protects my energy for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One planned rest, chosen early, protects the whole week that follows.</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1599214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