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39"/>
    <p:sldId id="257" r:id="rId140"/>
    <p:sldId id="258" r:id="rId141"/>
    <p:sldId id="259" r:id="rId142"/>
    <p:sldId id="260" r:id="rId1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139" Type="http://schemas.openxmlformats.org/officeDocument/2006/relationships/slide" Target="slides/slide138.xml"/><Relationship Id="rId140" Type="http://schemas.openxmlformats.org/officeDocument/2006/relationships/slide" Target="slides/slide139.xml"/><Relationship Id="rId217" Type="http://schemas.openxmlformats.org/officeDocument/2006/relationships/presProps" Target="presProps.xml"/><Relationship Id="rId141" Type="http://schemas.openxmlformats.org/officeDocument/2006/relationships/slide" Target="slides/slide140.xml"/><Relationship Id="rId218" Type="http://schemas.openxmlformats.org/officeDocument/2006/relationships/viewProps" Target="viewProps.xml"/><Relationship Id="rId142" Type="http://schemas.openxmlformats.org/officeDocument/2006/relationships/slide" Target="slides/slide141.xml"/><Relationship Id="rId219" Type="http://schemas.openxmlformats.org/officeDocument/2006/relationships/theme" Target="theme/theme1.xml"/><Relationship Id="rId220" Type="http://schemas.openxmlformats.org/officeDocument/2006/relationships/tableStyles" Target="tableStyles.xml"/><Relationship Id="rId143" Type="http://schemas.openxmlformats.org/officeDocument/2006/relationships/slide" Target="slides/slide14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3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repair a disagreement: pause, hear, own, solve and check.</a:t>
            </a:r>
          </a:p>
          <a:p>
            <a:endParaRPr lang="en-AU"/>
          </a:p>
          <a:p>
            <a:r>
              <a:rPr lang="en-AU" b="1"/>
              <a:t>SUCCESS CHECK</a:t>
            </a:r>
          </a:p>
          <a:p>
            <a:r>
              <a:rPr lang="en-AU"/>
              <a:t>•  I can choose repair words that own my part and offer a next move in the fictional case, and explain the choice.</a:t>
            </a:r>
          </a:p>
          <a:p>
            <a:endParaRPr lang="en-AU"/>
          </a:p>
          <a:p>
            <a:r>
              <a:rPr lang="en-AU" b="1"/>
              <a:t>KEY QUESTION</a:t>
            </a:r>
          </a:p>
          <a:p>
            <a:r>
              <a:rPr lang="en-AU"/>
              <a:t>•  What has to happen before ‘sorry’ counts – and what still has to happen after it?</a:t>
            </a:r>
          </a:p>
          <a:p>
            <a:endParaRPr lang="en-AU"/>
          </a:p>
          <a:p>
            <a:r>
              <a:rPr lang="en-AU" b="1"/>
              <a:t>NIV CONNECTION</a:t>
            </a:r>
          </a:p>
          <a:p>
            <a:r>
              <a:rPr lang="en-AU"/>
              <a:t>•  Matthew 5:23–24 – go and be reconciled first. Read Matthew 5:21–24 from the NIV in the Explore section.</a:t>
            </a:r>
          </a:p>
          <a:p>
            <a:endParaRPr lang="en-AU"/>
          </a:p>
          <a:p>
            <a:r>
              <a:rPr lang="en-AU" b="1"/>
              <a:t>CHRISTIAN FORMATION</a:t>
            </a:r>
          </a:p>
          <a:p>
            <a:r>
              <a:rPr lang="en-AU"/>
              <a:t>•  Christian peacemaking is neither pretending nothing happened nor waiting to be approached first. Grace goes first and also forms humility. ‘Sorry’ is truthful only when it is joined to owning, listening and a next repair move.</a:t>
            </a:r>
          </a:p>
          <a:p>
            <a:endParaRPr lang="en-AU"/>
          </a:p>
          <a:p>
            <a:r>
              <a:rPr lang="en-AU" b="1"/>
              <a:t>PREPARE IN UNDER 5 MINUTES</a:t>
            </a:r>
          </a:p>
          <a:p>
            <a:r>
              <a:rPr lang="en-AU"/>
              <a:t>•  Write three columns on the board: BLAME | OWN | NEXT MOVE. Have the six repair sentence cards ready.</a:t>
            </a:r>
          </a:p>
          <a:p>
            <a:endParaRPr lang="en-AU"/>
          </a:p>
          <a:p>
            <a:r>
              <a:rPr lang="en-AU" b="1"/>
              <a:t>RETRIEVAL BRIDGE</a:t>
            </a:r>
          </a:p>
          <a:p>
            <a:r>
              <a:rPr lang="en-AU"/>
              <a:t>•  Retrieve the Shalom compass. Ask: which direction includes mending peace with another person? </a:t>
            </a:r>
            <a:r>
              <a:rPr lang="en-AU" b="1"/>
              <a:t>Expected: </a:t>
            </a:r>
            <a:r>
              <a:rPr lang="en-AU"/>
              <a:t>others, connected with God and self.</a:t>
            </a:r>
          </a:p>
          <a:p>
            <a:endParaRPr lang="en-AU"/>
          </a:p>
          <a:p>
            <a:r>
              <a:rPr lang="en-AU" b="1"/>
              <a:t>RUN SHEET AT A GLANCE</a:t>
            </a:r>
          </a:p>
          <a:p>
            <a:r>
              <a:rPr lang="en-AU"/>
              <a:t>• Connect – Explore – Practise – Reflect .</a:t>
            </a:r>
          </a:p>
          <a:p>
            <a:endParaRPr lang="en-AU"/>
          </a:p>
          <a:p>
            <a:r>
              <a:rPr lang="en-AU" b="1"/>
              <a:t>SAFEGUARDING</a:t>
            </a:r>
          </a:p>
          <a:p>
            <a:r>
              <a:rPr lang="en-AU"/>
              <a:t>•  </a:t>
            </a:r>
            <a:r>
              <a:rPr lang="en-AU" b="1"/>
              <a:t>No forced disclosure. </a:t>
            </a:r>
            <a:r>
              <a:rPr lang="en-AU"/>
              <a:t>Students may pass, write privately or use a fictional example. Keep every worked example school-based and safe; never ask a student to name a real fall-out aloud.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and a sentence frame. Never require eye contact, public role-play, prayer aloud or disclosure of personal distress.</a:t>
            </a:r>
          </a:p>
          <a:p>
            <a:endParaRPr lang="en-AU"/>
          </a:p>
          <a:p>
            <a:r>
              <a:rPr lang="en-AU" b="1"/>
              <a:t>OFFLINE FALLBACK</a:t>
            </a:r>
          </a:p>
          <a:p>
            <a:r>
              <a:rPr lang="en-AU"/>
              <a:t>•  Three board columns (BLAME | OWN | NEXT MOVE) plus six printed sentence cards, one set per group.</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NOAH AND PRIYA’S GROUP CHAT</a:t>
            </a:r>
          </a:p>
          <a:p>
            <a:r>
              <a:rPr lang="en-AU"/>
              <a:t>Read this aloud so students respond to the person in the story, not to their own lives. Nobody needs to share anything personal.</a:t>
            </a:r>
          </a:p>
          <a:p>
            <a:r>
              <a:rPr lang="en-AU"/>
              <a:t>Noah and Priya usually sit together, but after a rushed message in the class group chat Priya felt laughed at and stopped replying. Noah says, “It was only a joke and she is overreacting.” Their teacher notes that the message went to twelve people, that Noah has not asked Priya how she felt, and that neither has spoken face to face since.</a:t>
            </a:r>
          </a:p>
          <a:p>
            <a:r>
              <a:rPr lang="en-AU" b="1"/>
              <a:t>Questions for reflection</a:t>
            </a:r>
          </a:p>
          <a:p>
            <a:r>
              <a:rPr lang="en-AU"/>
              <a:t>•  Which words in Noah’s reply blame Priya instead of owning the message?</a:t>
            </a:r>
          </a:p>
          <a:p>
            <a:r>
              <a:rPr lang="en-AU"/>
              <a:t>•  What would Noah need to hear from Priya before any repair could start?</a:t>
            </a:r>
          </a:p>
          <a:p>
            <a:r>
              <a:rPr lang="en-AU"/>
              <a:t>•  What is the smallest first move Noah could actually make before tomorrow?</a:t>
            </a:r>
          </a:p>
          <a:p>
            <a:r>
              <a:rPr lang="en-AU" b="1"/>
              <a:t>CONNECT</a:t>
            </a:r>
          </a:p>
          <a:p>
            <a:r>
              <a:rPr lang="en-AU"/>
              <a:t>•  </a:t>
            </a:r>
            <a:r>
              <a:rPr lang="en-AU" b="1"/>
              <a:t>Read it aloud: </a:t>
            </a:r>
            <a:r>
              <a:rPr lang="en-AU"/>
              <a:t>“What did the other person actually feel?”</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a:t>
            </a:r>
            <a:r>
              <a:rPr lang="en-AU" b="1"/>
              <a:t>Write on the board: </a:t>
            </a:r>
            <a:r>
              <a:rPr lang="en-AU"/>
              <a:t>“It was only a joke.” Then ask for the one small move that has to come first: </a:t>
            </a:r>
            <a:r>
              <a:rPr lang="en-AU" b="1"/>
              <a:t>pause</a:t>
            </a:r>
            <a:r>
              <a:rPr lang="en-AU"/>
              <a:t>.</a:t>
            </a:r>
          </a:p>
          <a:p>
            <a:r>
              <a:rPr lang="en-AU"/>
              <a:t>•  Say: ‘Today we are learning to repair a disagreement – pause, hear, own, solve, check.’ Then ask the question on the slide: ‘What did the other person actually feel?’</a:t>
            </a:r>
          </a:p>
          <a:p>
            <a:endParaRPr lang="en-AU"/>
          </a:p>
          <a:p>
            <a:r>
              <a:rPr lang="en-AU" b="1"/>
              <a:t>TEACHING SCRIPT</a:t>
            </a:r>
          </a:p>
          <a:p>
            <a:r>
              <a:rPr lang="en-AU"/>
              <a:t>•  </a:t>
            </a:r>
            <a:r>
              <a:rPr lang="en-AU" b="1"/>
              <a:t>Looking for: </a:t>
            </a:r>
            <a:r>
              <a:rPr lang="en-AU"/>
              <a:t>the joke may have been meant lightly – the intention has not changed – but only the other person can say how it landed on them.</a:t>
            </a:r>
          </a:p>
          <a:p>
            <a:r>
              <a:rPr lang="en-AU"/>
              <a:t>•  Take two or three quick responses; no hands-up pressure. If the room is quiet, offer a starter: ‘Which words would you want to hear first if it were you?’</a:t>
            </a:r>
          </a:p>
          <a:p>
            <a:r>
              <a:rPr lang="en-AU"/>
              <a:t>•  </a:t>
            </a:r>
            <a:r>
              <a:rPr lang="en-AU" b="1"/>
              <a:t>Land the line and write it up: </a:t>
            </a:r>
            <a:r>
              <a:rPr lang="en-AU"/>
              <a:t>‘Pause before you defend.’ Keep it visible – the whole lesson hangs on it.</a:t>
            </a:r>
          </a:p>
          <a:p>
            <a:endParaRPr lang="en-AU"/>
          </a:p>
          <a:p>
            <a:r>
              <a:rPr lang="en-AU" b="1"/>
              <a:t>FORMATIVE LOOK-FOR</a:t>
            </a:r>
          </a:p>
          <a:p>
            <a:r>
              <a:rPr lang="en-AU"/>
              <a:t>•  Students name both halves: the joke was meant lightly, and the hurt is still real. If they only say ‘she overreacted’, push once: ‘Is that owning it, or defending it?’</a:t>
            </a:r>
          </a:p>
          <a:p>
            <a:endParaRPr lang="en-AU"/>
          </a:p>
          <a:p>
            <a:r>
              <a:rPr lang="en-AU" b="1"/>
              <a:t>ACCESS</a:t>
            </a:r>
          </a:p>
          <a:p>
            <a:r>
              <a:rPr lang="en-AU"/>
              <a:t>•  Display the sentence as well as saying it. Allow pointing or writing instead of speaking; give extra processing time.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 Keep the board example about the story, not about anyone in the room.</a:t>
            </a:r>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Matthew 5:21–24 aloud from the NIV, in context, then leave 5:23–24 on the screen.</a:t>
            </a:r>
          </a:p>
          <a:p>
            <a:endParaRPr lang="en-AU"/>
          </a:p>
          <a:p>
            <a:r>
              <a:rPr lang="en-AU" b="1"/>
              <a:t>TEACHING SCRIPT</a:t>
            </a:r>
          </a:p>
          <a:p>
            <a:r>
              <a:rPr lang="en-AU"/>
              <a:t>•  </a:t>
            </a:r>
            <a:r>
              <a:rPr lang="en-AU" b="1"/>
              <a:t>Contrast two sentences on the board. </a:t>
            </a:r>
            <a:r>
              <a:rPr lang="en-AU"/>
              <a:t>Fake repair: ‘Sorry if you got upset.’ Real repair: ‘I sent that message and it hurt you. What would help now?’</a:t>
            </a:r>
          </a:p>
          <a:p>
            <a:r>
              <a:rPr lang="en-AU"/>
              <a:t>•  Ask: ‘Which one would you believe if it were said to you?’ </a:t>
            </a:r>
            <a:r>
              <a:rPr lang="en-AU" b="1"/>
              <a:t>Looking for: </a:t>
            </a:r>
            <a:r>
              <a:rPr lang="en-AU"/>
              <a:t>the second – it names the action and asks the other person what they need.</a:t>
            </a:r>
          </a:p>
          <a:p>
            <a:endParaRPr lang="en-AU"/>
          </a:p>
          <a:p>
            <a:r>
              <a:rPr lang="en-AU" b="1"/>
              <a:t>TEACHING SCRIPT</a:t>
            </a:r>
          </a:p>
          <a:p>
            <a:r>
              <a:rPr lang="en-AU"/>
              <a:t>•  </a:t>
            </a:r>
            <a:r>
              <a:rPr lang="en-AU" b="1"/>
              <a:t>Repair must be specific. </a:t>
            </a:r>
            <a:r>
              <a:rPr lang="en-AU"/>
              <a:t>Saying sorry again without changing anything is not repair – that is why ‘sorry’ needs owning, a solution and a way of checking later.</a:t>
            </a:r>
          </a:p>
          <a:p>
            <a:r>
              <a:rPr lang="en-AU"/>
              <a:t>•  Example to say aloud: sending five apology messages is not repair; asking to talk face to face, naming your own part and agreeing one fix is.</a:t>
            </a:r>
          </a:p>
          <a:p>
            <a:endParaRPr lang="en-AU"/>
          </a:p>
          <a:p>
            <a:r>
              <a:rPr lang="en-AU" b="1"/>
              <a:t>TEACHING SCRIPT</a:t>
            </a:r>
          </a:p>
          <a:p>
            <a:r>
              <a:rPr lang="en-AU"/>
              <a:t>•  </a:t>
            </a:r>
            <a:r>
              <a:rPr lang="en-AU" b="1"/>
              <a:t>Read Matthew 5:21–24 in context. </a:t>
            </a:r>
            <a:r>
              <a:rPr lang="en-AU"/>
              <a:t>Note that Jesus interrupts worship for reconciling, and says it to a whole community – repair here is shared work, not a private feeling.</a:t>
            </a:r>
          </a:p>
          <a:p>
            <a:r>
              <a:rPr lang="en-AU"/>
              <a:t>•  </a:t>
            </a:r>
            <a:r>
              <a:rPr lang="en-AU" b="1"/>
              <a:t>Land the connection on the slide: </a:t>
            </a:r>
            <a:r>
              <a:rPr lang="en-AU"/>
              <a:t>the hurt is real and mending it is urgent, so blaming the other person is not an option – and silence is not one either, because we are asked to go first.</a:t>
            </a:r>
          </a:p>
          <a:p>
            <a:r>
              <a:rPr lang="en-AU"/>
              <a:t>•  </a:t>
            </a:r>
            <a:r>
              <a:rPr lang="en-AU" b="1"/>
              <a:t>Formation note for you: </a:t>
            </a:r>
            <a:r>
              <a:rPr lang="en-AU"/>
              <a:t>Christian peacemaking is neither pretending nothing happened nor waiting to be approached. Grace goes first and also forms humility.</a:t>
            </a:r>
          </a:p>
          <a:p>
            <a:r>
              <a:rPr lang="en-AU"/>
              <a:t>•  </a:t>
            </a:r>
            <a:r>
              <a:rPr lang="en-AU" b="1"/>
              <a:t>Check understanding: </a:t>
            </a:r>
            <a:r>
              <a:rPr lang="en-AU"/>
              <a:t>‘What makes a “sorry” real rather than just polite?’ </a:t>
            </a:r>
            <a:r>
              <a:rPr lang="en-AU" b="1"/>
              <a:t>Looking for: </a:t>
            </a:r>
            <a:r>
              <a:rPr lang="en-AU"/>
              <a:t>owning the action, hearing the hurt, and agreeing a next move. Keep answers general – no personal examples needed.</a:t>
            </a:r>
          </a:p>
          <a:p>
            <a:endParaRPr lang="en-AU"/>
          </a:p>
          <a:p>
            <a:r>
              <a:rPr lang="en-AU" b="1"/>
              <a:t>ACCESS</a:t>
            </a:r>
          </a:p>
          <a:p>
            <a:r>
              <a:rPr lang="en-AU"/>
              <a:t>•  Display the verse as well as reading it. Never require reading aloud or prayer aloud. Give extra processing time before questions.</a:t>
            </a:r>
          </a:p>
          <a:p>
            <a:endParaRPr lang="en-AU"/>
          </a:p>
          <a:p>
            <a:r>
              <a:rPr lang="en-AU" b="1"/>
              <a:t>PARTICIPATION</a:t>
            </a:r>
          </a:p>
          <a:p>
            <a:r>
              <a:rPr lang="en-AU"/>
              <a:t>•  Students may pass, write privately or use a fictional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blame-to-repair workshop. Keep the three board columns visible: BLAME | OWN | NEXT MOVE.</a:t>
            </a:r>
          </a:p>
          <a:p>
            <a:endParaRPr lang="en-AU"/>
          </a:p>
          <a:p>
            <a:r>
              <a:rPr lang="en-AU"/>
              <a:t>•  </a:t>
            </a:r>
            <a:r>
              <a:rPr lang="en-AU" b="1"/>
              <a:t>SET UP </a:t>
            </a:r>
            <a:r>
              <a:rPr lang="en-AU"/>
              <a:t>(30 sec)</a:t>
            </a:r>
          </a:p>
          <a:p>
            <a:r>
              <a:rPr lang="en-AU"/>
              <a:t>•  Groups of 3-4. Each group gets the six sentence cards (printed, or read from the screen). Say: “Four of these are ready to use. Two of them have a problem. Your job is to work out which two.”</a:t>
            </a:r>
          </a:p>
          <a:p>
            <a:endParaRPr lang="en-AU"/>
          </a:p>
          <a:p>
            <a:r>
              <a:rPr lang="en-AU"/>
              <a:t>•  </a:t>
            </a:r>
            <a:r>
              <a:rPr lang="en-AU" b="1"/>
              <a:t>SORT </a:t>
            </a:r>
            <a:r>
              <a:rPr lang="en-AU"/>
              <a:t>(2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2. “I hear that my message made you feel laughed at in front of everyone.” </a:t>
            </a:r>
            <a:r>
              <a:rPr lang="en-AU"/>
              <a:t>Hears the hurt first.</a:t>
            </a:r>
          </a:p>
          <a:p>
            <a:r>
              <a:rPr lang="en-AU"/>
              <a:t>•  </a:t>
            </a:r>
            <a:r>
              <a:rPr lang="en-AU" b="1"/>
              <a:t>3. “Can we check with each other on Friday that things feel okay again?” </a:t>
            </a:r>
            <a:r>
              <a:rPr lang="en-AU"/>
              <a:t>Checks back later.</a:t>
            </a:r>
          </a:p>
          <a:p>
            <a:r>
              <a:rPr lang="en-AU"/>
              <a:t>•  </a:t>
            </a:r>
            <a:r>
              <a:rPr lang="en-AU" b="1"/>
              <a:t>5. “I sent it to twelve people without asking – that choice was mine to make.” </a:t>
            </a:r>
            <a:r>
              <a:rPr lang="en-AU"/>
              <a:t>Owns the choice.</a:t>
            </a:r>
          </a:p>
          <a:p>
            <a:r>
              <a:rPr lang="en-AU"/>
              <a:t>•  </a:t>
            </a:r>
            <a:r>
              <a:rPr lang="en-AU" b="1"/>
              <a:t>6. “Shall I post in the chat that the joke was mine and that it was unfair?” </a:t>
            </a:r>
            <a:r>
              <a:rPr lang="en-AU"/>
              <a:t>Offers a real solution.</a:t>
            </a:r>
          </a:p>
          <a:p>
            <a:endParaRPr lang="en-AU"/>
          </a:p>
          <a:p>
            <a:r>
              <a:rPr lang="en-AU" b="1"/>
              <a:t>THE TWO THAT NEED EDITING - </a:t>
            </a:r>
            <a:r>
              <a:rPr lang="en-AU"/>
              <a:t>and why</a:t>
            </a:r>
          </a:p>
          <a:p>
            <a:r>
              <a:rPr lang="en-AU"/>
              <a:t>•  </a:t>
            </a:r>
            <a:r>
              <a:rPr lang="en-AU" b="1"/>
              <a:t>1. “Sorry if you got upset by it.” Problem: </a:t>
            </a:r>
            <a:r>
              <a:rPr lang="en-AU"/>
              <a:t>an apology with an ‘if’, no owning and nothing to check – saying sorry again is not repair. Class rewrite might be: “I am sorry I posted that; at break I will say it to you and ask what would help.”</a:t>
            </a:r>
          </a:p>
          <a:p>
            <a:r>
              <a:rPr lang="en-AU"/>
              <a:t>•  </a:t>
            </a:r>
            <a:r>
              <a:rPr lang="en-AU" b="1"/>
              <a:t>4. “You are way too sensitive about a simple joke.” Problem: </a:t>
            </a:r>
            <a:r>
              <a:rPr lang="en-AU"/>
              <a:t>blaming words – too sensitive, simple. It judges the other person instead of owning the message. Class rewrite might be: “I can see that my message hurt you, and I sent it.”</a:t>
            </a:r>
          </a:p>
          <a:p>
            <a:endParaRPr lang="en-AU"/>
          </a:p>
          <a:p>
            <a:r>
              <a:rPr lang="en-AU"/>
              <a:t>•  </a:t>
            </a:r>
            <a:r>
              <a:rPr lang="en-AU" b="1"/>
              <a:t>If a group defends card 1 or 4, ask: </a:t>
            </a:r>
            <a:r>
              <a:rPr lang="en-AU"/>
              <a:t>“What exactly is being owned here?” and “How would you know the friendship felt mended?”</a:t>
            </a:r>
          </a:p>
          <a:p>
            <a:endParaRPr lang="en-AU"/>
          </a:p>
          <a:p>
            <a:r>
              <a:rPr lang="en-AU" b="1"/>
              <a:t>WORKSHOP THE SCENARIO</a:t>
            </a:r>
          </a:p>
          <a:p>
            <a:r>
              <a:rPr lang="en-AU"/>
              <a:t>•  Underline the blaming words in Noah’s reply: </a:t>
            </a:r>
            <a:r>
              <a:rPr lang="en-AU" b="1"/>
              <a:t>only, overreacting. </a:t>
            </a:r>
            <a:r>
              <a:rPr lang="en-AU"/>
              <a:t>Replace them with what Noah actually did, drawn from what the teacher noticed.</a:t>
            </a:r>
          </a:p>
          <a:p>
            <a:endParaRPr lang="en-AU"/>
          </a:p>
          <a:p>
            <a:r>
              <a:rPr lang="en-AU"/>
              <a:t>•  Build an owning sentence that does not blame: “I sent that message to twelve people and it made you feel laughed at.”</a:t>
            </a:r>
          </a:p>
          <a:p>
            <a:endParaRPr lang="en-AU"/>
          </a:p>
          <a:p>
            <a:r>
              <a:rPr lang="en-AU"/>
              <a:t>•  Choose a smallest first move: ask to talk at break, post one honest line in the chat, or simply listen without defending.</a:t>
            </a:r>
          </a:p>
          <a:p>
            <a:endParaRPr lang="en-AU"/>
          </a:p>
          <a:p>
            <a:r>
              <a:rPr lang="en-AU"/>
              <a:t>•  Apply the three columns to one fictional statement: “She started it”; “Everyone was laughing anyway”; “It was just a group chat.”</a:t>
            </a:r>
          </a:p>
          <a:p>
            <a:endParaRPr lang="en-AU"/>
          </a:p>
          <a:p>
            <a:r>
              <a:rPr lang="en-AU" b="1"/>
              <a:t>MODEL RESPONSE</a:t>
            </a:r>
          </a:p>
          <a:p>
            <a:r>
              <a:rPr lang="en-AU"/>
              <a:t>•  “I hear that my message made you feel laughed at. I sent it to twelve people and that was my choice; at break I will post that the joke was mine, and on Friday I will check we are okay.”</a:t>
            </a:r>
          </a:p>
          <a:p>
            <a:endParaRPr lang="en-AU"/>
          </a:p>
          <a:p>
            <a:r>
              <a:rPr lang="en-AU" b="1"/>
              <a:t>FORMATIVE LOOK-FOR</a:t>
            </a:r>
          </a:p>
          <a:p>
            <a:r>
              <a:rPr lang="en-AU"/>
              <a:t>•  Students avoid blaming words and attach the apology to a realistic repair move.</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repair cards (wording above), one set per group, plus the three board columns.</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“I will own …” Keep it silent and private – no sharing required.</a:t>
            </a:r>
          </a:p>
          <a:p>
            <a:endParaRPr lang="en-AU"/>
          </a:p>
          <a:p>
            <a:r>
              <a:rPr lang="en-AU" b="1"/>
              <a:t>TEACHING SCRIPT</a:t>
            </a:r>
          </a:p>
          <a:p>
            <a:r>
              <a:rPr lang="en-AU"/>
              <a:t>•  </a:t>
            </a:r>
            <a:r>
              <a:rPr lang="en-AU" b="1"/>
              <a:t>Private choice: </a:t>
            </a:r>
            <a:r>
              <a:rPr lang="en-AU"/>
              <a:t>students write one repair sentence for a safe school-based disagreement. Say clearly: choose something school-sized – not anything private or painful. A made-up example is fine.</a:t>
            </a:r>
          </a:p>
          <a:p>
            <a:endParaRPr lang="en-AU"/>
          </a:p>
          <a:p>
            <a:r>
              <a:rPr lang="en-AU" b="1"/>
              <a:t>TEACHING SCRIPT</a:t>
            </a:r>
          </a:p>
          <a:p>
            <a:r>
              <a:rPr lang="en-AU"/>
              <a:t>•  Add the exact time, place or person for the next move. Without one of those three, it is a wish, not a plan.</a:t>
            </a:r>
          </a:p>
          <a:p>
            <a:r>
              <a:rPr lang="en-AU"/>
              <a:t>•  </a:t>
            </a:r>
            <a:r>
              <a:rPr lang="en-AU" b="1"/>
              <a:t>Model the size of answer you want: </a:t>
            </a:r>
            <a:r>
              <a:rPr lang="en-AU"/>
              <a:t>“I will own talking over someone – at break tomorrow I will say so and ask what would help.” Small and doable beats impressive. Sharing is optional; students may say ‘pass’.</a:t>
            </a:r>
          </a:p>
          <a:p>
            <a:endParaRPr lang="en-AU"/>
          </a:p>
          <a:p>
            <a:r>
              <a:rPr lang="en-AU" b="1"/>
              <a:t>TEACHING SCRIPT</a:t>
            </a:r>
          </a:p>
          <a:p>
            <a:r>
              <a:rPr lang="en-AU"/>
              <a:t>•  Whisper or write the breath phrase: “God goes first in peace; I can make the next small move.”</a:t>
            </a:r>
          </a:p>
          <a:p>
            <a:r>
              <a:rPr lang="en-AU"/>
              <a:t>•  </a:t>
            </a:r>
            <a:r>
              <a:rPr lang="en-AU" b="1"/>
              <a:t>Close with the takeaway on the slide: </a:t>
            </a:r>
            <a:r>
              <a:rPr lang="en-AU"/>
              <a:t>Repair is real only when it names your part first. Offer a brief prayer, blessing or quiet pause according to school practice. Never require prayer aloud.</a:t>
            </a:r>
          </a:p>
          <a:p>
            <a:endParaRPr lang="en-AU"/>
          </a:p>
          <a:p>
            <a:r>
              <a:rPr lang="en-AU" b="1"/>
              <a:t>FORMATIVE LOOK-FOR</a:t>
            </a:r>
          </a:p>
          <a:p>
            <a:r>
              <a:rPr lang="en-AU"/>
              <a:t>•  Students avoid blaming words and attach the repair to a realistic next move with a time, place or person attached.</a:t>
            </a:r>
          </a:p>
          <a:p>
            <a:endParaRPr lang="en-AU"/>
          </a:p>
          <a:p>
            <a:r>
              <a:rPr lang="en-AU" b="1"/>
              <a:t>SAFEGUARDING</a:t>
            </a:r>
          </a:p>
          <a:p>
            <a:r>
              <a:rPr lang="en-AU"/>
              <a:t>•  Writing stays private and is not collected or read aloud. Follow up any concerns privately using the school support pathway.</a:t>
            </a:r>
          </a:p>
          <a:p>
            <a:endParaRPr lang="en-AU"/>
          </a:p>
          <a:p>
            <a:r>
              <a:rPr lang="en-AU" b="1"/>
              <a:t>ACCESS</a:t>
            </a:r>
          </a:p>
          <a:p>
            <a:r>
              <a:rPr lang="en-AU"/>
              <a:t>•  Display the stem as well as reading it. Drawing, a single word, or thinking in silence all count. Give extra processing time.</a:t>
            </a:r>
          </a:p>
          <a:p>
            <a:endParaRPr lang="en-AU"/>
          </a:p>
          <a:p>
            <a:r>
              <a:rPr lang="en-AU" b="1"/>
              <a:t>OFFLINE FALLBACK</a:t>
            </a:r>
          </a:p>
          <a:p>
            <a:r>
              <a:rPr lang="en-AU"/>
              <a:t>•  Stem and breath phrase written on the board; students use paper or a workbook page.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1.xm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5.xml"/></Relationships>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art-built stone bridge with the next block being lowered into plac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Repair a disagreement</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Pause, hear, own, solve, check — five moves that mend a fall-out well.</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#digitallife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#humility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#peacemaking</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326571" cy="457200"/>
          </a:xfrm>
          <a:custGeom>
            <a:avLst/>
            <a:gdLst/>
            <a:ahLst/>
            <a:cxnLst/>
            <a:rect l="0" t="0" r="r" b="b"/>
            <a:pathLst>
              <a:path w="1000" h="1400">
                <a:moveTo>
                  <a:pt x="360" y="0"/>
                </a:moveTo>
                <a:lnTo>
                  <a:pt x="640" y="0"/>
                </a:lnTo>
                <a:lnTo>
                  <a:pt x="640" y="390"/>
                </a:lnTo>
                <a:lnTo>
                  <a:pt x="960" y="390"/>
                </a:lnTo>
                <a:lnTo>
                  <a:pt x="960" y="670"/>
                </a:lnTo>
                <a:lnTo>
                  <a:pt x="640" y="670"/>
                </a:lnTo>
                <a:lnTo>
                  <a:pt x="640" y="1400"/>
                </a:lnTo>
                <a:lnTo>
                  <a:pt x="360" y="1400"/>
                </a:lnTo>
                <a:lnTo>
                  <a:pt x="360" y="670"/>
                </a:lnTo>
                <a:lnTo>
                  <a:pt x="40" y="670"/>
                </a:lnTo>
                <a:lnTo>
                  <a:pt x="40" y="390"/>
                </a:lnTo>
                <a:lnTo>
                  <a:pt x="360" y="390"/>
                </a:lnTo>
                <a:close/>
              </a:path>
            </a:pathLst>
          </a:custGeom>
          <a:ln w="22400">
            <a:solidFill>
              <a:srgbClr val="D65BE0"/>
            </a:solidFill>
            <a:prstDash val="solid"/>
          </a:ln>
        </p:spPr>
        <p:txBody>
          <a:bodyPr/>
          <a:lstStyle/>
          <a:p>
            <a:endParaRPr lang="en-US" sz="1800"/>
          </a:p>
        </p:txBody>
      </p:sp>
      <p:sp>
        <p:nvSpPr>
          <p:cNvPr id="901" name="Flourish move label"/>
          <p:cNvSpPr txBox="1"/>
          <p:nvPr/>
        </p:nvSpPr>
        <p:spPr>
          <a:xfrm>
            <a:off x="1195251" y="617220"/>
            <a:ext cx="3200400" cy="320040"/>
          </a:xfrm>
          <a:prstGeom prst="rect">
            <a:avLst/>
          </a:prstGeom>
          <a:noFill/>
        </p:spPr>
        <p:txBody>
          <a:bodyPr wrap="square" lIns="0" tIns="0" rIns="0" bIns="0" anchor="ctr">
            <a:noAutofit/>
          </a:bodyPr>
          <a:lstStyle/>
          <a:p>
            <a:r>
              <a:rPr lang="en-US" sz="1000" b="1" spc="300">
                <a:solidFill>
                  <a:srgbClr val="D65BE0"/>
                </a:solidFill>
              </a:rPr>
              <a:t>FLOURISH · REDEMPTION</a:t>
            </a:r>
          </a:p>
        </p:txBody>
      </p:sp>
    </p:spTree>
    <p:extLst>
      <p:ext uri="{BB962C8B-B14F-4D97-AF65-F5344CB8AC3E}">
        <p14:creationId xmlns:p14="http://schemas.microsoft.com/office/powerpoint/2010/main" val="48224417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One small pause</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REPAIR A DISAGREEMENT · WEEK 6</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“It was only a joke.” Now pause. What did the other person actually feel?</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0692041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REPAIR A DISAGREEMENT · WEEK 6</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Matthew 5:23–24</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“If you are offering your gift at the altar and there remember that your brother or sister has something against you … be reconciled to them.”</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Matthew 5:23–24,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Jesus tells people to stop mid-worship and go and mend what is broken with someone else. So repair is not just good manners — it is urgent, and it starts with owning your own part.</a:t>
            </a:r>
          </a:p>
        </p:txBody>
      </p:sp>
    </p:spTree>
    <p:extLst>
      <p:ext uri="{BB962C8B-B14F-4D97-AF65-F5344CB8AC3E}">
        <p14:creationId xmlns:p14="http://schemas.microsoft.com/office/powerpoint/2010/main" val="122760881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Blame to repair move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REPAIR A DISAGREEMENT · WEEK 6</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of these sentences would actually help repair things?</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of three or four, read all six sentences.</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into READY TO USE and NEEDS EDITING, then rewrite the ones that need it.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“Sorry if you got upset by it.”</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hear that my message made you feel laughed at in front of everyone.”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“Can we check with each other on Friday that things feel okay again?”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are way too sensitive about a simple joke.”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sent it to twelve people without asking — that choice was mine to make.”</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“Shall I post in the chat that the joke was mine and that it was unfair?”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one: does it own the choice, and does it offer a next move?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79040811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REPAIR A DISAGREEMENT · WEEK 6</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 will own … and my next move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Repair is real only when it names your part first.</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223682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