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211"/>
    <p:sldId id="257" r:id="rId212"/>
    <p:sldId id="258" r:id="rId213"/>
    <p:sldId id="259" r:id="rId214"/>
    <p:sldId id="260" r:id="rId2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219" Type="http://schemas.openxmlformats.org/officeDocument/2006/relationships/theme" Target="theme/theme1.xml"/><Relationship Id="rId214" Type="http://schemas.openxmlformats.org/officeDocument/2006/relationships/slide" Target="slides/slide213.xml"/><Relationship Id="rId220" Type="http://schemas.openxmlformats.org/officeDocument/2006/relationships/tableStyles" Target="tableStyles.xml"/><Relationship Id="rId215" Type="http://schemas.openxmlformats.org/officeDocument/2006/relationships/slide" Target="slides/slide214.xml"/><Relationship Id="rId211" Type="http://schemas.openxmlformats.org/officeDocument/2006/relationships/slide" Target="slides/slide210.xml"/><Relationship Id="rId1" Type="http://schemas.openxmlformats.org/officeDocument/2006/relationships/slideMaster" Target="slideMasters/slideMaster1.xml"/><Relationship Id="rId212" Type="http://schemas.openxmlformats.org/officeDocument/2006/relationships/slide" Target="slides/slide211.xml"/><Relationship Id="rId213" Type="http://schemas.openxmlformats.org/officeDocument/2006/relationships/slide" Target="slides/slide2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02.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WEEK 10 · REMEMBER AND GIVE THANKS</a:t>
            </a:r>
          </a:p>
          <a:p>
            <a:r>
              <a:rPr lang="en-AU"/>
              <a:t>•  Year 6 · Term 4 (READY – Independence and transition) · #gratitude #reflection · Character focus: thankfulness and hope. This is the final lesson of the year – close the whole program warmly.</a:t>
            </a:r>
          </a:p>
          <a:p>
            <a:endParaRPr lang="en-AU"/>
          </a:p>
          <a:p>
            <a:r>
              <a:rPr lang="en-AU" b="1"/>
              <a:t>LEARNING INTENTION</a:t>
            </a:r>
          </a:p>
          <a:p>
            <a:r>
              <a:rPr lang="en-AU"/>
              <a:t>•  We are learning to notice our growth across the year, give thanks to the people who helped, and name one hope for what comes next.</a:t>
            </a:r>
          </a:p>
          <a:p>
            <a:endParaRPr lang="en-AU"/>
          </a:p>
          <a:p>
            <a:r>
              <a:rPr lang="en-AU" b="1"/>
              <a:t>SUCCESS CHECK</a:t>
            </a:r>
          </a:p>
          <a:p>
            <a:r>
              <a:rPr lang="en-AU"/>
              <a:t>•  I can name growth from this year, write a specific thank-you in the fictional case, and name one hope for next year.</a:t>
            </a:r>
          </a:p>
          <a:p>
            <a:endParaRPr lang="en-AU"/>
          </a:p>
          <a:p>
            <a:r>
              <a:rPr lang="en-AU" b="1"/>
              <a:t>KEY QUESTION</a:t>
            </a:r>
          </a:p>
          <a:p>
            <a:r>
              <a:rPr lang="en-AU"/>
              <a:t>•  What has grown in you this year, who helped it happen, and what do you hope for next?</a:t>
            </a:r>
          </a:p>
          <a:p>
            <a:endParaRPr lang="en-AU"/>
          </a:p>
          <a:p>
            <a:r>
              <a:rPr lang="en-AU" b="1"/>
              <a:t>NIV CONNECTION</a:t>
            </a:r>
          </a:p>
          <a:p>
            <a:r>
              <a:rPr lang="en-AU"/>
              <a:t>•  1 Thessalonians 5:16–18 (NIV) – “Rejoice always, pray continually, give thanks in all circumstances; for this is God’s will for you in Christ Jesus.”</a:t>
            </a:r>
          </a:p>
          <a:p>
            <a:endParaRPr lang="en-AU"/>
          </a:p>
          <a:p>
            <a:r>
              <a:rPr lang="en-AU" b="1"/>
              <a:t>CHRISTIAN FORMATION</a:t>
            </a:r>
          </a:p>
          <a:p>
            <a:r>
              <a:rPr lang="en-AU"/>
              <a:t>•  Thankfulness is a practice, not a mood. It is learned by noticing and naming, not by waiting until you feel grateful.</a:t>
            </a:r>
          </a:p>
          <a:p>
            <a:r>
              <a:rPr lang="en-AU"/>
              <a:t>•  Giving thanks in all circumstances does not mean pretending the hard weeks were good; it means looking for God’s goodness inside them.</a:t>
            </a:r>
          </a:p>
          <a:p>
            <a:r>
              <a:rPr lang="en-AU"/>
              <a:t>•  Gratitude lands best when it is specific and said out loud, so the person knows exactly what they did.</a:t>
            </a:r>
          </a:p>
          <a:p>
            <a:endParaRPr lang="en-AU"/>
          </a:p>
          <a:p>
            <a:r>
              <a:rPr lang="en-AU" b="1"/>
              <a:t>CSA ALIGNMENT</a:t>
            </a:r>
          </a:p>
          <a:p>
            <a:r>
              <a:rPr lang="en-AU"/>
              <a:t>•  Spirituality / Expressing; Relationships / Belonging; Emotions / Expressing.</a:t>
            </a:r>
          </a:p>
          <a:p>
            <a:endParaRPr lang="en-AU"/>
          </a:p>
          <a:p>
            <a:r>
              <a:rPr lang="en-AU" b="1"/>
              <a:t>RETRIEVAL BRIDGE</a:t>
            </a:r>
          </a:p>
          <a:p>
            <a:r>
              <a:rPr lang="en-AU"/>
              <a:t>•  Retrieve Week 9’s work on independence and transition. Ask: what did you need help with earlier this year that you now do on your own?</a:t>
            </a:r>
          </a:p>
          <a:p>
            <a:endParaRPr lang="en-AU"/>
          </a:p>
          <a:p>
            <a:r>
              <a:rPr lang="en-AU" b="1"/>
              <a:t>PREPARE IN UNDER 5 MINUTES</a:t>
            </a:r>
          </a:p>
          <a:p>
            <a:r>
              <a:rPr lang="en-AU"/>
              <a:t>•  Draw three concentric circles labelled GROWTH / GRATITUDE / NEXT HOPE. Cut thank-you slips, and decide before the lesson whether any will actually be delivered – do not promise delivery you cannot arrange.</a:t>
            </a:r>
          </a:p>
          <a:p>
            <a:endParaRPr lang="en-AU"/>
          </a:p>
          <a:p>
            <a:r>
              <a:rPr lang="en-AU" b="1"/>
              <a:t>SAFEGUARDING</a:t>
            </a:r>
          </a:p>
          <a:p>
            <a:r>
              <a:rPr lang="en-AU"/>
              <a:t>•  </a:t>
            </a:r>
            <a:r>
              <a:rPr lang="en-AU" b="1"/>
              <a:t>Privacy is not the same as secrecy. </a:t>
            </a:r>
            <a:r>
              <a:rPr lang="en-AU"/>
              <a:t>Privacy never means keeping a safety risk secret. Never promise to keep a safety or wellbeing concern secret, and say so before students write any response.</a:t>
            </a:r>
          </a:p>
          <a:p>
            <a:r>
              <a:rPr lang="en-AU"/>
              <a:t>•  </a:t>
            </a:r>
            <a:r>
              <a:rPr lang="en-AU" b="1"/>
              <a:t>Concerns go to the school’s designated adult. </a:t>
            </a:r>
            <a:r>
              <a:rPr lang="en-AU"/>
              <a:t>Follow up any concern privately using the school support pathway; call 000 if there is immediate danger or serious injury.</a:t>
            </a:r>
          </a:p>
          <a:p>
            <a:r>
              <a:rPr lang="en-AU"/>
              <a:t>•  </a:t>
            </a:r>
            <a:r>
              <a:rPr lang="en-AU" b="1"/>
              <a:t>No forced disclosure. </a:t>
            </a:r>
            <a:r>
              <a:rPr lang="en-AU"/>
              <a:t>Students may pass, write privately or use the fictional scenario. Keep shared examples fictional and use roles rather than names.</a:t>
            </a:r>
          </a:p>
          <a:p>
            <a:endParaRPr lang="en-AU"/>
          </a:p>
          <a:p>
            <a:r>
              <a:rPr lang="en-AU" b="1"/>
              <a:t>ACCESS / LOW-DISCLOSURE</a:t>
            </a:r>
          </a:p>
          <a:p>
            <a:r>
              <a:rPr lang="en-AU"/>
              <a:t>•  </a:t>
            </a:r>
            <a:r>
              <a:rPr lang="en-AU" b="1"/>
              <a:t>Read instructions aloud and display them. </a:t>
            </a:r>
            <a:r>
              <a:rPr lang="en-AU"/>
              <a:t>Allow silent pointing, writing or a partner response, and give extra processing time. Never require eye contact, public role-play, prayer aloud or disclosure of personal distress.</a:t>
            </a:r>
          </a:p>
          <a:p>
            <a:endParaRPr lang="en-AU"/>
          </a:p>
          <a:p>
            <a:r>
              <a:rPr lang="en-AU" b="1"/>
              <a:t>OFFLINE FALLBACK</a:t>
            </a:r>
          </a:p>
          <a:p>
            <a:r>
              <a:rPr lang="en-AU"/>
              <a:t>•  Printed three-ring growth map plus the six thank-you cards, one set per group. No devices required.</a:t>
            </a:r>
          </a:p>
        </p:txBody>
      </p:sp>
      <p:sp>
        <p:nvSpPr>
          <p:cNvPr id="4" name="Slide Number Placeholder 3"/>
          <p:cNvSpPr>
            <a:spLocks noGrp="1"/>
          </p:cNvSpPr>
          <p:nvPr>
            <p:ph type="sldNum" sz="quarter" idx="10"/>
          </p:nvPr>
        </p:nvSpPr>
        <p:spPr/>
        <p:txBody>
          <a:bodyPr/>
          <a:lstStyle/>
          <a:p>
            <a:fld id="{F7021451-1387-4CA6-816F-3879F97B5CBC}" type="slidenum">
              <a:rPr lang="en-US"/>
              <a:t>210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LAST WEEK OF YEAR 6</a:t>
            </a:r>
          </a:p>
          <a:p>
            <a:r>
              <a:rPr lang="en-AU"/>
              <a:t>Read this aloud so students respond to the people in the story, not to their own lives. Nobody needs to share anything personal.</a:t>
            </a:r>
          </a:p>
          <a:p>
            <a:r>
              <a:rPr lang="en-AU"/>
              <a:t>In the last week of Year 6, Ari is clearing out a tray and finds a maths book from February full of crossings-out. That same work feels easy now. Ari wants to thank the learning assistant who sat alongside them all year, and the classmate who saved them a seat on day one – but saying it out loud feels awkward. Next year Ari moves to a bigger school where neither of those people will be.</a:t>
            </a:r>
          </a:p>
          <a:p>
            <a:r>
              <a:rPr lang="en-AU" b="1"/>
              <a:t>Questions for reflection</a:t>
            </a:r>
          </a:p>
          <a:p>
            <a:r>
              <a:rPr lang="en-AU"/>
              <a:t>•  What growth can Ari see now that Ari could not see in February?</a:t>
            </a:r>
          </a:p>
          <a:p>
            <a:r>
              <a:rPr lang="en-AU"/>
              <a:t>•  Who helped Ari, and how could Ari thank them so the person knows exactly what they did?</a:t>
            </a:r>
          </a:p>
          <a:p>
            <a:r>
              <a:rPr lang="en-AU"/>
              <a:t>•  What is one hope Ari can carry into next year?</a:t>
            </a:r>
          </a:p>
          <a:p>
            <a:r>
              <a:rPr lang="en-AU" b="1"/>
              <a:t>CONNECT</a:t>
            </a:r>
          </a:p>
          <a:p>
            <a:r>
              <a:rPr lang="en-AU"/>
              <a:t>•  </a:t>
            </a:r>
            <a:r>
              <a:rPr lang="en-AU" b="1"/>
              <a:t>Read it aloud: </a:t>
            </a:r>
            <a:r>
              <a:rPr lang="en-AU"/>
              <a:t>“What can you do now that you could not do at the start of this year?”</a:t>
            </a:r>
          </a:p>
          <a:p>
            <a:r>
              <a:rPr lang="en-AU"/>
              <a:t>•  </a:t>
            </a:r>
            <a:r>
              <a:rPr lang="en-AU" b="1"/>
              <a:t>Restate the participation options: </a:t>
            </a:r>
            <a:r>
              <a:rPr lang="en-AU"/>
              <a:t>pass, write privately, or answer about a skill rather than anything personal.</a:t>
            </a:r>
          </a:p>
          <a:p>
            <a:endParaRPr lang="en-AU"/>
          </a:p>
          <a:p>
            <a:r>
              <a:rPr lang="en-AU" b="1"/>
              <a:t>TEACHING SCRIPT</a:t>
            </a:r>
          </a:p>
          <a:p>
            <a:r>
              <a:rPr lang="en-AU"/>
              <a:t>•  Say: “This is our last lesson of the year. Before we finish, we are going to look back at how far you have come.”</a:t>
            </a:r>
          </a:p>
          <a:p>
            <a:r>
              <a:rPr lang="en-AU"/>
              <a:t>•  Say: “Today we are doing three things: noticing growth, giving thanks to the people who helped, and naming one hope for next year.”</a:t>
            </a:r>
          </a:p>
          <a:p>
            <a:endParaRPr lang="en-AU"/>
          </a:p>
          <a:p>
            <a:r>
              <a:rPr lang="en-AU" b="1"/>
              <a:t>TEACHING SCRIPT</a:t>
            </a:r>
          </a:p>
          <a:p>
            <a:r>
              <a:rPr lang="en-AU"/>
              <a:t>•  </a:t>
            </a:r>
            <a:r>
              <a:rPr lang="en-AU" b="1"/>
              <a:t>Students silently list one thing they can do now, not anything private. </a:t>
            </a:r>
            <a:r>
              <a:rPr lang="en-AU"/>
              <a:t>Prompt the categories if the room is quiet: reading, writing, maths, sport, music, speaking up in class, organising yourself, staying calm, apologising, asking for help.</a:t>
            </a:r>
          </a:p>
          <a:p>
            <a:r>
              <a:rPr lang="en-AU"/>
              <a:t>•  </a:t>
            </a:r>
            <a:r>
              <a:rPr lang="en-AU" b="1"/>
              <a:t>Take two or three quick responses – no hands-up pressure. </a:t>
            </a:r>
            <a:r>
              <a:rPr lang="en-AU"/>
              <a:t>Redirect at once if a student turns it into a comparison or a put-down: “Just your own growth, thanks – not anyone else’s.”</a:t>
            </a:r>
          </a:p>
          <a:p>
            <a:endParaRPr lang="en-AU"/>
          </a:p>
          <a:p>
            <a:r>
              <a:rPr lang="en-AU" b="1"/>
              <a:t>MODEL RESPONSE</a:t>
            </a:r>
          </a:p>
          <a:p>
            <a:r>
              <a:rPr lang="en-AU"/>
              <a:t>•  “In February I could not read music at all. Now I can play a whole piece, and I don’t need someone sitting next to me.”</a:t>
            </a:r>
          </a:p>
          <a:p>
            <a:endParaRPr lang="en-AU"/>
          </a:p>
          <a:p>
            <a:r>
              <a:rPr lang="en-AU" b="1"/>
              <a:t>FORMATIVE LOOK-FOR</a:t>
            </a:r>
          </a:p>
          <a:p>
            <a:r>
              <a:rPr lang="en-AU"/>
              <a:t>•  Students name a concrete change over time rather than a general “I got better”, and can say roughly when it changed.</a:t>
            </a:r>
          </a:p>
          <a:p>
            <a:endParaRPr lang="en-AU"/>
          </a:p>
          <a:p>
            <a:r>
              <a:rPr lang="en-AU" b="1"/>
              <a:t>PARTICIPATION</a:t>
            </a:r>
          </a:p>
          <a:p>
            <a:r>
              <a:rPr lang="en-AU"/>
              <a:t>•  </a:t>
            </a:r>
            <a:r>
              <a:rPr lang="en-AU" b="1"/>
              <a:t>Students may pass, write privately or answer using the fictional example. </a:t>
            </a:r>
            <a:r>
              <a:rPr lang="en-AU"/>
              <a:t>Do not ask for personal disclosure; use the fictional scenario instead.</a:t>
            </a:r>
          </a:p>
          <a:p>
            <a:endParaRPr lang="en-AU"/>
          </a:p>
          <a:p>
            <a:r>
              <a:rPr lang="en-AU" b="1"/>
              <a:t>SAFEGUARDING</a:t>
            </a:r>
          </a:p>
          <a:p>
            <a:r>
              <a:rPr lang="en-AU"/>
              <a:t>•  </a:t>
            </a:r>
            <a:r>
              <a:rPr lang="en-AU" b="1"/>
              <a:t>Privacy is not the same as secrecy. </a:t>
            </a:r>
            <a:r>
              <a:rPr lang="en-AU"/>
              <a:t>Privacy never means keeping a safety risk secret. Never promise to keep a safety or wellbeing concern secret, and say so before students write any response.</a:t>
            </a:r>
          </a:p>
          <a:p>
            <a:r>
              <a:rPr lang="en-AU"/>
              <a:t>•  </a:t>
            </a:r>
            <a:r>
              <a:rPr lang="en-AU" b="1"/>
              <a:t>Concerns go to the school’s designated adult. </a:t>
            </a:r>
            <a:r>
              <a:rPr lang="en-AU"/>
              <a:t>Follow up any concern privately using the school support pathway; call 000 if there is immediate danger or serious injury.</a:t>
            </a:r>
          </a:p>
          <a:p>
            <a:r>
              <a:rPr lang="en-AU"/>
              <a:t>•  </a:t>
            </a:r>
            <a:r>
              <a:rPr lang="en-AU" b="1"/>
              <a:t>No forced disclosure. </a:t>
            </a:r>
            <a:r>
              <a:rPr lang="en-AU"/>
              <a:t>Students may pass, write privately or use the fictional scenario. Keep shared examples fictional and use roles rather than names.</a:t>
            </a:r>
          </a:p>
          <a:p>
            <a:endParaRPr lang="en-AU"/>
          </a:p>
          <a:p>
            <a:r>
              <a:rPr lang="en-AU" b="1"/>
              <a:t>ACCESS / LOW-DISCLOSURE</a:t>
            </a:r>
          </a:p>
          <a:p>
            <a:r>
              <a:rPr lang="en-AU"/>
              <a:t>•  </a:t>
            </a:r>
            <a:r>
              <a:rPr lang="en-AU" b="1"/>
              <a:t>Read instructions aloud and display them. </a:t>
            </a:r>
            <a:r>
              <a:rPr lang="en-AU"/>
              <a:t>Allow silent pointing, writing or a partner response, and give extra processing time. Never require eye contact, public role-play, prayer aloud or disclosure of personal distress.</a:t>
            </a:r>
          </a:p>
        </p:txBody>
      </p:sp>
      <p:sp>
        <p:nvSpPr>
          <p:cNvPr id="4" name="Slide Number Placeholder 3"/>
          <p:cNvSpPr>
            <a:spLocks noGrp="1"/>
          </p:cNvSpPr>
          <p:nvPr>
            <p:ph type="sldNum" sz="quarter" idx="10"/>
          </p:nvPr>
        </p:nvSpPr>
        <p:spPr/>
        <p:txBody>
          <a:bodyPr/>
          <a:lstStyle/>
          <a:p>
            <a:fld id="{F7021451-1387-4CA6-816F-3879F97B5CBC}" type="slidenum">
              <a:rPr lang="en-US"/>
              <a:t>211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1 Thessalonians 5:16–18 aloud from the NIV, in context. Paul is writing closing instructions to a young church he is about to leave – fitting words for a last lesson.</a:t>
            </a:r>
          </a:p>
          <a:p>
            <a:endParaRPr lang="en-AU"/>
          </a:p>
          <a:p>
            <a:r>
              <a:rPr lang="en-AU" b="1"/>
              <a:t>TEACHING SCRIPT</a:t>
            </a:r>
          </a:p>
          <a:p>
            <a:r>
              <a:rPr lang="en-AU"/>
              <a:t>•  </a:t>
            </a:r>
            <a:r>
              <a:rPr lang="en-AU" b="1"/>
              <a:t>Teach three marks of a real thank-you: </a:t>
            </a:r>
            <a:r>
              <a:rPr lang="en-AU"/>
              <a:t>specific (name the actual thing they did), timely (say it before you leave), and honest (no flattery, and never lift one person up by putting another down).</a:t>
            </a:r>
          </a:p>
          <a:p>
            <a:r>
              <a:rPr lang="en-AU"/>
              <a:t>•  </a:t>
            </a:r>
            <a:r>
              <a:rPr lang="en-AU" b="1"/>
              <a:t>Check understanding: </a:t>
            </a:r>
            <a:r>
              <a:rPr lang="en-AU"/>
              <a:t>“Which of those three is easiest to get wrong?” Looking for: specific – “thanks for everything” gives the person nothing to hold on to.</a:t>
            </a:r>
          </a:p>
          <a:p>
            <a:endParaRPr lang="en-AU"/>
          </a:p>
          <a:p>
            <a:r>
              <a:rPr lang="en-AU" b="1"/>
              <a:t>TEACHING SCRIPT</a:t>
            </a:r>
          </a:p>
          <a:p>
            <a:r>
              <a:rPr lang="en-AU"/>
              <a:t>•  </a:t>
            </a:r>
            <a:r>
              <a:rPr lang="en-AU" b="1"/>
              <a:t>Clarify what gratitude is not: </a:t>
            </a:r>
            <a:r>
              <a:rPr lang="en-AU"/>
              <a:t>it is not pretending the year had no hard weeks, and it is not a debt anyone owes. Nobody has to feel grateful on cue.</a:t>
            </a:r>
          </a:p>
          <a:p>
            <a:r>
              <a:rPr lang="en-AU"/>
              <a:t>•  </a:t>
            </a:r>
            <a:r>
              <a:rPr lang="en-AU" b="1"/>
              <a:t>Name the boundary out loud: </a:t>
            </a:r>
            <a:r>
              <a:rPr lang="en-AU"/>
              <a:t>students choose who they thank. Nobody is required to thank a particular adult, to name anyone aloud, or to hand a note over.</a:t>
            </a:r>
          </a:p>
          <a:p>
            <a:endParaRPr lang="en-AU"/>
          </a:p>
          <a:p>
            <a:r>
              <a:rPr lang="en-AU" b="1"/>
              <a:t>TEACHING SCRIPT</a:t>
            </a:r>
          </a:p>
          <a:p>
            <a:r>
              <a:rPr lang="en-AU"/>
              <a:t>•  </a:t>
            </a:r>
            <a:r>
              <a:rPr lang="en-AU" b="1"/>
              <a:t>Read the passage in context. </a:t>
            </a:r>
            <a:r>
              <a:rPr lang="en-AU"/>
              <a:t>These are three short instructions to a church under real pressure, not a promise that everything will feel good.</a:t>
            </a:r>
          </a:p>
          <a:p>
            <a:r>
              <a:rPr lang="en-AU"/>
              <a:t>•  </a:t>
            </a:r>
            <a:r>
              <a:rPr lang="en-AU" b="1"/>
              <a:t>Land the connection on the slide: </a:t>
            </a:r>
            <a:r>
              <a:rPr lang="en-AU"/>
              <a:t>give thanks IN all circumstances, not FOR all of them. We look for God’s goodness inside a real year, hard weeks included.</a:t>
            </a:r>
          </a:p>
          <a:p>
            <a:r>
              <a:rPr lang="en-AU"/>
              <a:t>•  </a:t>
            </a:r>
            <a:r>
              <a:rPr lang="en-AU" b="1"/>
              <a:t>Make it concrete: </a:t>
            </a:r>
            <a:r>
              <a:rPr lang="en-AU"/>
              <a:t>rejoice, pray, give thanks – three habits small enough to carry into a new school next year, when this class is not around you.</a:t>
            </a:r>
          </a:p>
          <a:p>
            <a:endParaRPr lang="en-AU"/>
          </a:p>
          <a:p>
            <a:r>
              <a:rPr lang="en-AU" b="1"/>
              <a:t>MODEL RESPONSE</a:t>
            </a:r>
          </a:p>
          <a:p>
            <a:r>
              <a:rPr lang="en-AU"/>
              <a:t>•  “A real thank-you names exactly what the person did, gets said before I leave, and doesn’t put anyone else down.”</a:t>
            </a:r>
          </a:p>
          <a:p>
            <a:endParaRPr lang="en-AU"/>
          </a:p>
          <a:p>
            <a:r>
              <a:rPr lang="en-AU" b="1"/>
              <a:t>FORMATIVE LOOK-FOR</a:t>
            </a:r>
          </a:p>
          <a:p>
            <a:r>
              <a:rPr lang="en-AU"/>
              <a:t>•  Students distinguish specific thanks (“you waited while I worked it out”) from vague thanks (“thanks for everything”), and can explain why the difference matters.</a:t>
            </a:r>
          </a:p>
          <a:p>
            <a:endParaRPr lang="en-AU"/>
          </a:p>
          <a:p>
            <a:r>
              <a:rPr lang="en-AU" b="1"/>
              <a:t>PARTICIPATION</a:t>
            </a:r>
          </a:p>
          <a:p>
            <a:r>
              <a:rPr lang="en-AU"/>
              <a:t>•  Students may pass, write privately or use the fictional example. Keep answers general; nobody is required to thank a named person.</a:t>
            </a:r>
          </a:p>
          <a:p>
            <a:endParaRPr lang="en-AU"/>
          </a:p>
          <a:p>
            <a:r>
              <a:rPr lang="en-AU" b="1"/>
              <a:t>SAFEGUARDING</a:t>
            </a:r>
          </a:p>
          <a:p>
            <a:r>
              <a:rPr lang="en-AU"/>
              <a:t>•  </a:t>
            </a:r>
            <a:r>
              <a:rPr lang="en-AU" b="1"/>
              <a:t>Privacy is not the same as secrecy. </a:t>
            </a:r>
            <a:r>
              <a:rPr lang="en-AU"/>
              <a:t>Privacy never means keeping a safety risk secret. Never promise to keep a safety or wellbeing concern secret, and say so before students write any response.</a:t>
            </a:r>
          </a:p>
          <a:p>
            <a:r>
              <a:rPr lang="en-AU"/>
              <a:t>•  </a:t>
            </a:r>
            <a:r>
              <a:rPr lang="en-AU" b="1"/>
              <a:t>Concerns go to the school’s designated adult. </a:t>
            </a:r>
            <a:r>
              <a:rPr lang="en-AU"/>
              <a:t>Follow up any concern privately using the school support pathway; call 000 if there is immediate danger or serious injury.</a:t>
            </a:r>
          </a:p>
          <a:p>
            <a:r>
              <a:rPr lang="en-AU"/>
              <a:t>•  </a:t>
            </a:r>
            <a:r>
              <a:rPr lang="en-AU" b="1"/>
              <a:t>No forced disclosure. </a:t>
            </a:r>
            <a:r>
              <a:rPr lang="en-AU"/>
              <a:t>Students may pass, write privately or use the fictional scenario. Keep shared examples fictional and use roles rather than names.</a:t>
            </a:r>
          </a:p>
          <a:p>
            <a:endParaRPr lang="en-AU"/>
          </a:p>
          <a:p>
            <a:r>
              <a:rPr lang="en-AU" b="1"/>
              <a:t>ACCESS / LOW-DISCLOSURE</a:t>
            </a:r>
          </a:p>
          <a:p>
            <a:r>
              <a:rPr lang="en-AU"/>
              <a:t>•  </a:t>
            </a:r>
            <a:r>
              <a:rPr lang="en-AU" b="1"/>
              <a:t>Read instructions aloud and display them. </a:t>
            </a:r>
            <a:r>
              <a:rPr lang="en-AU"/>
              <a:t>Allow silent pointing, writing or a partner response, and give extra processing time. Never require eye contact, public role-play, prayer aloud or disclosure of personal distress.</a:t>
            </a:r>
          </a:p>
        </p:txBody>
      </p:sp>
      <p:sp>
        <p:nvSpPr>
          <p:cNvPr id="4" name="Slide Number Placeholder 3"/>
          <p:cNvSpPr>
            <a:spLocks noGrp="1"/>
          </p:cNvSpPr>
          <p:nvPr>
            <p:ph type="sldNum" sz="quarter" idx="10"/>
          </p:nvPr>
        </p:nvSpPr>
        <p:spPr/>
        <p:txBody>
          <a:bodyPr/>
          <a:lstStyle/>
          <a:p>
            <a:fld id="{F7021451-1387-4CA6-816F-3879F97B5CBC}" type="slidenum">
              <a:rPr lang="en-US"/>
              <a:t>212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Activity: three-ring growth map. Groups of 3–4. Each group gets the six thank-you cards (printed, or read from the screen).</a:t>
            </a:r>
          </a:p>
          <a:p>
            <a:r>
              <a:rPr lang="en-AU"/>
              <a:t>•  Say: “Four of these are thank-yous that would actually mean something. Two would land badly. Work out which two, and fix them.”</a:t>
            </a:r>
          </a:p>
          <a:p>
            <a:endParaRPr lang="en-AU"/>
          </a:p>
          <a:p>
            <a:r>
              <a:rPr lang="en-AU" b="1"/>
              <a:t>BUILD THE MAP</a:t>
            </a:r>
          </a:p>
          <a:p>
            <a:r>
              <a:rPr lang="en-AU"/>
              <a:t>•  </a:t>
            </a:r>
            <a:r>
              <a:rPr lang="en-AU" b="1"/>
              <a:t>Students place details from Ari’s year into the three rings: </a:t>
            </a:r>
            <a:r>
              <a:rPr lang="en-AU"/>
              <a:t>GROWTH, GRATITUDE, NEXT HOPE. Explain that the same person may appear in more than one ring – someone who helped you grow is often someone to thank.</a:t>
            </a:r>
          </a:p>
          <a:p>
            <a:endParaRPr lang="en-AU"/>
          </a:p>
          <a:p>
            <a:r>
              <a:rPr lang="en-AU" b="1"/>
              <a:t>WRITE ARI’S THANK-YOU</a:t>
            </a:r>
          </a:p>
          <a:p>
            <a:r>
              <a:rPr lang="en-AU"/>
              <a:t>•  </a:t>
            </a:r>
            <a:r>
              <a:rPr lang="en-AU" b="1"/>
              <a:t>Three parts required: </a:t>
            </a:r>
            <a:r>
              <a:rPr lang="en-AU"/>
              <a:t>name the person’s role; name the exact thing they did; say what difference it made. Circulate and listen; do not correct yet.</a:t>
            </a:r>
          </a:p>
          <a:p>
            <a:endParaRPr lang="en-AU"/>
          </a:p>
          <a:p>
            <a:r>
              <a:rPr lang="en-AU" b="1"/>
              <a:t>ADD THE NEXT HOPE</a:t>
            </a:r>
          </a:p>
          <a:p>
            <a:r>
              <a:rPr lang="en-AU"/>
              <a:t>•  </a:t>
            </a:r>
            <a:r>
              <a:rPr lang="en-AU" b="1"/>
              <a:t>Add one hope for next year </a:t>
            </a:r>
            <a:r>
              <a:rPr lang="en-AU"/>
              <a:t>that connects to the growth Ari already has, not to a wish out of nowhere.</a:t>
            </a:r>
          </a:p>
          <a:p>
            <a:r>
              <a:rPr lang="en-AU"/>
              <a:t>•  </a:t>
            </a:r>
            <a:r>
              <a:rPr lang="en-AU" b="1"/>
              <a:t>Then add the carry-forward rule: </a:t>
            </a:r>
            <a:r>
              <a:rPr lang="en-AU"/>
              <a:t>name one thing Ari can keep doing at the new school even when none of these people are there.</a:t>
            </a:r>
          </a:p>
          <a:p>
            <a:endParaRPr lang="en-AU"/>
          </a:p>
          <a:p>
            <a:r>
              <a:rPr lang="en-AU" b="1"/>
              <a:t>THANK-YOU CHECK</a:t>
            </a:r>
          </a:p>
          <a:p>
            <a:r>
              <a:rPr lang="en-AU"/>
              <a:t>•  </a:t>
            </a:r>
            <a:r>
              <a:rPr lang="en-AU" b="1"/>
              <a:t>Pairs check each other’s thank-you using only fictional details: </a:t>
            </a:r>
            <a:r>
              <a:rPr lang="en-AU"/>
              <a:t>Is the thing they did named exactly? Would the person recognise themselves in it? Does it lift someone up without putting anyone down?</a:t>
            </a:r>
          </a:p>
          <a:p>
            <a:endParaRPr lang="en-AU"/>
          </a:p>
          <a:p>
            <a:r>
              <a:rPr lang="en-AU" b="1"/>
              <a:t>THE FOUR THAT WORK</a:t>
            </a:r>
          </a:p>
          <a:p>
            <a:r>
              <a:rPr lang="en-AU"/>
              <a:t>•  </a:t>
            </a:r>
            <a:r>
              <a:rPr lang="en-AU" b="1"/>
              <a:t>2. “Thanks for sitting with me in maths when I was stuck.” </a:t>
            </a:r>
            <a:r>
              <a:rPr lang="en-AU"/>
              <a:t>Names the exact help and the exact moment, so the person knows what is meant.</a:t>
            </a:r>
          </a:p>
          <a:p>
            <a:r>
              <a:rPr lang="en-AU"/>
              <a:t>•  </a:t>
            </a:r>
            <a:r>
              <a:rPr lang="en-AU" b="1"/>
              <a:t>4. “I could not read music in February. Thanks for waiting.” </a:t>
            </a:r>
            <a:r>
              <a:rPr lang="en-AU"/>
              <a:t>Shows the growth and the person who made room for it, side by side.</a:t>
            </a:r>
          </a:p>
          <a:p>
            <a:r>
              <a:rPr lang="en-AU"/>
              <a:t>•  </a:t>
            </a:r>
            <a:r>
              <a:rPr lang="en-AU" b="1"/>
              <a:t>5. “You saved me a seat on day one. I still remember that.” </a:t>
            </a:r>
            <a:r>
              <a:rPr lang="en-AU"/>
              <a:t>Thanks a small act, and shows small acts are worth remembering a whole year later.</a:t>
            </a:r>
          </a:p>
          <a:p>
            <a:r>
              <a:rPr lang="en-AU"/>
              <a:t>•  </a:t>
            </a:r>
            <a:r>
              <a:rPr lang="en-AU" b="1"/>
              <a:t>6. “You taught me how to ask for help. I’ll need that next year.” </a:t>
            </a:r>
            <a:r>
              <a:rPr lang="en-AU"/>
              <a:t>Carries the thanks forward into the next hope – exactly what this lesson is for.</a:t>
            </a:r>
          </a:p>
          <a:p>
            <a:endParaRPr lang="en-AU"/>
          </a:p>
          <a:p>
            <a:r>
              <a:rPr lang="en-AU" b="1"/>
              <a:t>THE TWO THAT NEED EDITING – and why</a:t>
            </a:r>
          </a:p>
          <a:p>
            <a:r>
              <a:rPr lang="en-AU"/>
              <a:t>•  </a:t>
            </a:r>
            <a:r>
              <a:rPr lang="en-AU" b="1"/>
              <a:t>1. “Thanks for everything, I guess.” Problem: </a:t>
            </a:r>
            <a:r>
              <a:rPr lang="en-AU"/>
              <a:t>it is vague and half-hearted, so the person is left guessing what they did. Rewrite might be: “Thanks for reading with me every Tuesday – I finished a whole book because of it.”</a:t>
            </a:r>
          </a:p>
          <a:p>
            <a:r>
              <a:rPr lang="en-AU"/>
              <a:t>•  </a:t>
            </a:r>
            <a:r>
              <a:rPr lang="en-AU" b="1"/>
              <a:t>3. “Thanks – you were way better than my teacher last year.” Problem: </a:t>
            </a:r>
            <a:r>
              <a:rPr lang="en-AU"/>
              <a:t>it lifts one person up by putting another down, which is not gratitude. Rewrite might be: “Thanks for explaining fractions three different ways until one made sense.”</a:t>
            </a:r>
          </a:p>
          <a:p>
            <a:endParaRPr lang="en-AU"/>
          </a:p>
          <a:p>
            <a:r>
              <a:rPr lang="en-AU"/>
              <a:t>•  </a:t>
            </a:r>
            <a:r>
              <a:rPr lang="en-AU" b="1"/>
              <a:t>If a group defends card 1 or 3, ask: </a:t>
            </a:r>
            <a:r>
              <a:rPr lang="en-AU"/>
              <a:t>“Would the person know exactly what they did?” and “Does anyone get hurt by this thank-you?”</a:t>
            </a:r>
          </a:p>
          <a:p>
            <a:endParaRPr lang="en-AU"/>
          </a:p>
          <a:p>
            <a:r>
              <a:rPr lang="en-AU" b="1"/>
              <a:t>MODEL RESPONSE</a:t>
            </a:r>
          </a:p>
          <a:p>
            <a:r>
              <a:rPr lang="en-AU"/>
              <a:t>•  “Thanks for sitting next to me in maths all year. In February I could not do long division at all, and now I can. Next year I hope I can ask for that kind of help myself.”</a:t>
            </a:r>
          </a:p>
          <a:p>
            <a:endParaRPr lang="en-AU"/>
          </a:p>
          <a:p>
            <a:r>
              <a:rPr lang="en-AU" b="1"/>
              <a:t>FORMATIVE LOOK-FOR</a:t>
            </a:r>
          </a:p>
          <a:p>
            <a:r>
              <a:rPr lang="en-AU"/>
              <a:t>•  Students build a three-ring map and write a thank-you that is specific, honest and free of put-downs.</a:t>
            </a:r>
          </a:p>
          <a:p>
            <a:endParaRPr lang="en-AU"/>
          </a:p>
          <a:p>
            <a:r>
              <a:rPr lang="en-AU" b="1"/>
              <a:t>SAFEGUARDING</a:t>
            </a:r>
          </a:p>
          <a:p>
            <a:r>
              <a:rPr lang="en-AU"/>
              <a:t>•  </a:t>
            </a:r>
            <a:r>
              <a:rPr lang="en-AU" b="1"/>
              <a:t>Privacy is not the same as secrecy. </a:t>
            </a:r>
            <a:r>
              <a:rPr lang="en-AU"/>
              <a:t>Privacy never means keeping a safety risk secret. Never promise to keep a safety or wellbeing concern secret, and say so before students write any response.</a:t>
            </a:r>
          </a:p>
          <a:p>
            <a:r>
              <a:rPr lang="en-AU"/>
              <a:t>•  </a:t>
            </a:r>
            <a:r>
              <a:rPr lang="en-AU" b="1"/>
              <a:t>Concerns go to the school’s designated adult. </a:t>
            </a:r>
            <a:r>
              <a:rPr lang="en-AU"/>
              <a:t>Follow up any concern privately using the school support pathway; call 000 if there is immediate danger or serious injury.</a:t>
            </a:r>
          </a:p>
          <a:p>
            <a:r>
              <a:rPr lang="en-AU"/>
              <a:t>•  </a:t>
            </a:r>
            <a:r>
              <a:rPr lang="en-AU" b="1"/>
              <a:t>No forced disclosure. </a:t>
            </a:r>
            <a:r>
              <a:rPr lang="en-AU"/>
              <a:t>Students may pass, write privately or use the fictional scenario. Keep shared examples fictional and use roles rather than names.</a:t>
            </a:r>
          </a:p>
          <a:p>
            <a:endParaRPr lang="en-AU"/>
          </a:p>
          <a:p>
            <a:r>
              <a:rPr lang="en-AU" b="1"/>
              <a:t>ACCESS / LOW-DISCLOSURE</a:t>
            </a:r>
          </a:p>
          <a:p>
            <a:r>
              <a:rPr lang="en-AU"/>
              <a:t>•  </a:t>
            </a:r>
            <a:r>
              <a:rPr lang="en-AU" b="1"/>
              <a:t>Read instructions aloud and display them. </a:t>
            </a:r>
            <a:r>
              <a:rPr lang="en-AU"/>
              <a:t>Allow silent pointing, writing or a partner response, and give extra processing time. Never require eye contact, public role-play, prayer aloud or disclosure of personal distress.</a:t>
            </a:r>
          </a:p>
          <a:p>
            <a:endParaRPr lang="en-AU"/>
          </a:p>
          <a:p>
            <a:r>
              <a:rPr lang="en-AU" b="1"/>
              <a:t>OFFLINE FALLBACK</a:t>
            </a:r>
          </a:p>
          <a:p>
            <a:r>
              <a:rPr lang="en-AU"/>
              <a:t>•  Six printed thank-you cards (wording above) and a printed three-ring growth map,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213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“I’m thankful for … and next year I hope …” Keep it silent and private – no sharing required.</a:t>
            </a:r>
          </a:p>
          <a:p>
            <a:endParaRPr lang="en-AU"/>
          </a:p>
          <a:p>
            <a:r>
              <a:rPr lang="en-AU" b="1"/>
              <a:t>TEACHING SCRIPT</a:t>
            </a:r>
          </a:p>
          <a:p>
            <a:r>
              <a:rPr lang="en-AU"/>
              <a:t>•  </a:t>
            </a:r>
            <a:r>
              <a:rPr lang="en-AU" b="1"/>
              <a:t>Students complete a private three-ring map </a:t>
            </a:r>
            <a:r>
              <a:rPr lang="en-AU"/>
              <a:t>with one growth, one person to thank and one hope. They may use roles instead of names.</a:t>
            </a:r>
          </a:p>
          <a:p>
            <a:r>
              <a:rPr lang="en-AU"/>
              <a:t>•  </a:t>
            </a:r>
            <a:r>
              <a:rPr lang="en-AU" b="1"/>
              <a:t>Model the size of answer you want: </a:t>
            </a:r>
            <a:r>
              <a:rPr lang="en-AU"/>
              <a:t>“I’m thankful someone waited while I worked out long division; next year I hope I make one good friend early.” Two lines is enough – nobody writes anything private down.</a:t>
            </a:r>
          </a:p>
          <a:p>
            <a:endParaRPr lang="en-AU"/>
          </a:p>
          <a:p>
            <a:r>
              <a:rPr lang="en-AU" b="1"/>
              <a:t>TEACHING SCRIPT</a:t>
            </a:r>
          </a:p>
          <a:p>
            <a:r>
              <a:rPr lang="en-AU"/>
              <a:t>•  </a:t>
            </a:r>
            <a:r>
              <a:rPr lang="en-AU" b="1"/>
              <a:t>Exit line: </a:t>
            </a:r>
            <a:r>
              <a:rPr lang="en-AU"/>
              <a:t>“I’m thankful for ____ and next year I hope ____.” Students write it privately; sharing is optional and students may say “pass”.</a:t>
            </a:r>
          </a:p>
          <a:p>
            <a:endParaRPr lang="en-AU"/>
          </a:p>
          <a:p>
            <a:r>
              <a:rPr lang="en-AU" b="1"/>
              <a:t>TEACHING SCRIPT</a:t>
            </a:r>
          </a:p>
          <a:p>
            <a:r>
              <a:rPr lang="en-AU"/>
              <a:t>•  </a:t>
            </a:r>
            <a:r>
              <a:rPr lang="en-AU" b="1"/>
              <a:t>Close the whole year by name </a:t>
            </a:r>
            <a:r>
              <a:rPr lang="en-AU"/>
              <a:t>– thank the class for the work they have done across all four terms, and name one thing you have watched grow in them. This is the last lesson of the program, so let it end warmly rather than tapering off.</a:t>
            </a:r>
          </a:p>
          <a:p>
            <a:r>
              <a:rPr lang="en-AU"/>
              <a:t>•  </a:t>
            </a:r>
            <a:r>
              <a:rPr lang="en-AU" b="1"/>
              <a:t>Remind students that a new school still has trusted adults, and that asking for help there is a strength, not a step backwards. Immediate danger still requires urgent adult help or 000. </a:t>
            </a:r>
            <a:r>
              <a:rPr lang="en-AU"/>
              <a:t>Offer a brief prayer, blessing or quiet pause according to school practice. Never require prayer aloud.</a:t>
            </a:r>
          </a:p>
          <a:p>
            <a:endParaRPr lang="en-AU"/>
          </a:p>
          <a:p>
            <a:r>
              <a:rPr lang="en-AU" b="1"/>
              <a:t>MODEL RESPONSE</a:t>
            </a:r>
          </a:p>
          <a:p>
            <a:r>
              <a:rPr lang="en-AU"/>
              <a:t>•  “I’m thankful for the people who waited while I got better at reading, and next year I hope I can ask for help sooner.”</a:t>
            </a:r>
          </a:p>
          <a:p>
            <a:endParaRPr lang="en-AU"/>
          </a:p>
          <a:p>
            <a:r>
              <a:rPr lang="en-AU" b="1"/>
              <a:t>FORMATIVE LOOK-FOR</a:t>
            </a:r>
          </a:p>
          <a:p>
            <a:r>
              <a:rPr lang="en-AU"/>
              <a:t>•  Every private map names one concrete growth, one person who helped, and one hope, and the student can say why that person was chosen.</a:t>
            </a:r>
          </a:p>
          <a:p>
            <a:endParaRPr lang="en-AU"/>
          </a:p>
          <a:p>
            <a:r>
              <a:rPr lang="en-AU" b="1"/>
              <a:t>PARTICIPATION</a:t>
            </a:r>
          </a:p>
          <a:p>
            <a:r>
              <a:rPr lang="en-AU"/>
              <a:t>•  </a:t>
            </a:r>
            <a:r>
              <a:rPr lang="en-AU" b="1"/>
              <a:t>Students may pass, write privately or name a role instead of a person. </a:t>
            </a:r>
            <a:r>
              <a:rPr lang="en-AU"/>
              <a:t>Do not ask for personal disclosure; use the fictional scenario instead.</a:t>
            </a:r>
          </a:p>
          <a:p>
            <a:endParaRPr lang="en-AU"/>
          </a:p>
          <a:p>
            <a:r>
              <a:rPr lang="en-AU" b="1"/>
              <a:t>SAFEGUARDING</a:t>
            </a:r>
          </a:p>
          <a:p>
            <a:r>
              <a:rPr lang="en-AU"/>
              <a:t>•  </a:t>
            </a:r>
            <a:r>
              <a:rPr lang="en-AU" b="1"/>
              <a:t>Privacy is not the same as secrecy. </a:t>
            </a:r>
            <a:r>
              <a:rPr lang="en-AU"/>
              <a:t>Privacy never means keeping a safety risk secret. Never promise to keep a safety or wellbeing concern secret, and say so before students write any response.</a:t>
            </a:r>
          </a:p>
          <a:p>
            <a:r>
              <a:rPr lang="en-AU"/>
              <a:t>•  </a:t>
            </a:r>
            <a:r>
              <a:rPr lang="en-AU" b="1"/>
              <a:t>Concerns go to the school’s designated adult. </a:t>
            </a:r>
            <a:r>
              <a:rPr lang="en-AU"/>
              <a:t>Follow up any concern privately using the school support pathway; call 000 if there is immediate danger or serious injury.</a:t>
            </a:r>
          </a:p>
          <a:p>
            <a:r>
              <a:rPr lang="en-AU"/>
              <a:t>•  </a:t>
            </a:r>
            <a:r>
              <a:rPr lang="en-AU" b="1"/>
              <a:t>No forced disclosure. </a:t>
            </a:r>
            <a:r>
              <a:rPr lang="en-AU"/>
              <a:t>Students may pass, write privately or use the fictional scenario. Keep shared examples fictional and use roles rather than names.</a:t>
            </a:r>
          </a:p>
          <a:p>
            <a:endParaRPr lang="en-AU"/>
          </a:p>
          <a:p>
            <a:r>
              <a:rPr lang="en-AU" b="1"/>
              <a:t>ACCESS / LOW-DISCLOSURE</a:t>
            </a:r>
          </a:p>
          <a:p>
            <a:r>
              <a:rPr lang="en-AU"/>
              <a:t>•  </a:t>
            </a:r>
            <a:r>
              <a:rPr lang="en-AU" b="1"/>
              <a:t>Read instructions aloud and display them. </a:t>
            </a:r>
            <a:r>
              <a:rPr lang="en-AU"/>
              <a:t>Allow silent pointing, writing or a partner response, and give extra processing time. Never require eye contact, public role-play, prayer aloud or disclosure of personal distress.</a:t>
            </a:r>
          </a:p>
        </p:txBody>
      </p:sp>
      <p:sp>
        <p:nvSpPr>
          <p:cNvPr id="4" name="Slide Number Placeholder 3"/>
          <p:cNvSpPr>
            <a:spLocks noGrp="1"/>
          </p:cNvSpPr>
          <p:nvPr>
            <p:ph type="sldNum" sz="quarter" idx="10"/>
          </p:nvPr>
        </p:nvSpPr>
        <p:spPr/>
        <p:txBody>
          <a:bodyPr/>
          <a:lstStyle/>
          <a:p>
            <a:fld id="{F7021451-1387-4CA6-816F-3879F97B5CBC}" type="slidenum">
              <a:rPr lang="en-US"/>
              <a:t>214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1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02.xml"/><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14.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1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15.xml"/></Relationships>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three concentric rings around a braided three-strand cord with linked figures"/>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a:bodyPr>
          <a:lstStyle/>
          <a:p>
            <a:r>
              <a:rPr lang="en-US" sz="4000" b="1">
                <a:solidFill>
                  <a:srgbClr val="FFFFFF"/>
                </a:solidFill>
                <a:latin typeface="Segoe UI" pitchFamily="34" charset="0"/>
                <a:ea typeface="Segoe UI" pitchFamily="34" charset="-122"/>
                <a:cs typeface="Segoe UI" pitchFamily="34" charset="-120"/>
              </a:rPr>
              <a:t>Remember and give thanks</a:t>
            </a:r>
            <a:endParaRPr lang="en-US" sz="4000"/>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Growth, gratitude and next hope: looking back on the year and thanking the people who helped.</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#gratitude</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#reflection</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#transition</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#hope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custGeom>
            <a:avLst/>
            <a:gdLst/>
            <a:ahLst/>
            <a:cxnLst/>
            <a:rect l="0" t="0" r="r" b="b"/>
            <a:pathLst>
              <a:path w="1000" h="1000">
                <a:moveTo>
                  <a:pt x="500" y="60"/>
                </a:moveTo>
                <a:arcTo wR="440" hR="440" stAng="16200000" swAng="18000000"/>
              </a:path>
              <a:path w="1000" h="1000">
                <a:moveTo>
                  <a:pt x="700" y="10"/>
                </a:moveTo>
                <a:lnTo>
                  <a:pt x="470" y="70"/>
                </a:lnTo>
                <a:lnTo>
                  <a:pt x="640" y="230"/>
                </a:lnTo>
                <a:close/>
              </a:path>
            </a:pathLst>
          </a:custGeom>
          <a:ln w="22400">
            <a:solidFill>
              <a:srgbClr val="3FA0DA"/>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3FA0DA"/>
                </a:solidFill>
              </a:rPr>
              <a:t>FLOURISH · RESTORATION</a:t>
            </a:r>
          </a:p>
        </p:txBody>
      </p:sp>
    </p:spTree>
    <p:extLst>
      <p:ext uri="{BB962C8B-B14F-4D97-AF65-F5344CB8AC3E}">
        <p14:creationId xmlns:p14="http://schemas.microsoft.com/office/powerpoint/2010/main" val="278004016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Look how far</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T4 · REMEMBER AND GIVE THANKS · WEEK 10</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can you do now that you could not do at the start of this year?</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51886548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REMEMBER AND GIVE THANKS · WEEK 10</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1 Thessalonians 5:16–18</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“Rejoice always, pray continually, give thanks in all circumstances; for this is God’s will for you in Christ Jesus.”</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1 Thessalonians 5:16–18,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Giving thanks is not pretending the year was easy. It means noticing the good, naming the people who helped, and carrying that hope into what comes next.</a:t>
            </a:r>
          </a:p>
        </p:txBody>
      </p:sp>
    </p:spTree>
    <p:extLst>
      <p:ext uri="{BB962C8B-B14F-4D97-AF65-F5344CB8AC3E}">
        <p14:creationId xmlns:p14="http://schemas.microsoft.com/office/powerpoint/2010/main" val="68744737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Say the thank-you</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REMEMBER AND GIVE THANKS · WEEK 10</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What could Ari say, and who has earned it?</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Map Ari’s year into three rings: growth, gratitude and next hope.</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 six cards: which thank-yous land well, and which need editing?</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“Thanks for everything, I guess.”</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“Thanks for sitting with me in maths when I was stuck.”</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“Thanks – you were way better than my teacher last year.”</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could not read music in February. Thanks for waiting.”</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saved me a seat on day one. I still remember that.”</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taught me how to ask for help. I’ll need that next year.”</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Use the fictional story only. Ask of each card: would the person know exactly what they did?</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52726186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Thanks and next hope</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REMEMBER AND GIVE THANKS · WEEK 10</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000" b="1">
                <a:solidFill>
                  <a:srgbClr val="FFFFFF"/>
                </a:solidFill>
                <a:latin typeface="Segoe UI" pitchFamily="34" charset="0"/>
                <a:ea typeface="Segoe UI" pitchFamily="34" charset="-122"/>
                <a:cs typeface="Segoe UI" pitchFamily="34" charset="-120"/>
              </a:rPr>
              <a:t>“I’m thankful for … and next year I hope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Growth is easier to see when you stop and give thanks for it.</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18103660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