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71"/>
    <p:sldId id="257" r:id="rId172"/>
    <p:sldId id="258" r:id="rId173"/>
    <p:sldId id="259" r:id="rId174"/>
    <p:sldId id="260" r:id="rId1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171" Type="http://schemas.openxmlformats.org/officeDocument/2006/relationships/slide" Target="slides/slide170.xml"/><Relationship Id="rId217" Type="http://schemas.openxmlformats.org/officeDocument/2006/relationships/presProps" Target="presProps.xml"/><Relationship Id="rId172" Type="http://schemas.openxmlformats.org/officeDocument/2006/relationships/slide" Target="slides/slide171.xml"/><Relationship Id="rId218" Type="http://schemas.openxmlformats.org/officeDocument/2006/relationships/viewProps" Target="viewProps.xml"/><Relationship Id="rId173" Type="http://schemas.openxmlformats.org/officeDocument/2006/relationships/slide" Target="slides/slide172.xml"/><Relationship Id="rId219" Type="http://schemas.openxmlformats.org/officeDocument/2006/relationships/theme" Target="theme/theme1.xml"/><Relationship Id="rId174" Type="http://schemas.openxmlformats.org/officeDocument/2006/relationships/slide" Target="slides/slide173.xml"/><Relationship Id="rId220" Type="http://schemas.openxmlformats.org/officeDocument/2006/relationships/tableStyles" Target="tableStyles.xml"/><Relationship Id="rId175" Type="http://schemas.openxmlformats.org/officeDocument/2006/relationships/slide" Target="slides/slide17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6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WEEK 2 · READY THE NIGHT BEFORE</a:t>
            </a:r>
          </a:p>
          <a:p>
            <a:endParaRPr lang="en-AU"/>
          </a:p>
          <a:p>
            <a:r>
              <a:rPr lang="en-AU" b="1"/>
              <a:t>LEARNING INTENTION</a:t>
            </a:r>
          </a:p>
          <a:p>
            <a:r>
              <a:rPr lang="en-AU"/>
              <a:t>•  We are learning to build a two-minute checklist we can run the night before so tomorrow starts calmly.</a:t>
            </a:r>
          </a:p>
          <a:p>
            <a:endParaRPr lang="en-AU"/>
          </a:p>
          <a:p>
            <a:r>
              <a:rPr lang="en-AU" b="1"/>
              <a:t>SUCCESS CHECK</a:t>
            </a:r>
          </a:p>
          <a:p>
            <a:r>
              <a:rPr lang="en-AU"/>
              <a:t>•  I can choose three night-before actions, put them in a two-minute order, and explain why each one helps.</a:t>
            </a:r>
          </a:p>
          <a:p>
            <a:endParaRPr lang="en-AU"/>
          </a:p>
          <a:p>
            <a:r>
              <a:rPr lang="en-AU" b="1"/>
              <a:t>NIV CONNECTION</a:t>
            </a:r>
          </a:p>
          <a:p>
            <a:r>
              <a:rPr lang="en-AU"/>
              <a:t>•  Proverbs 21:5 – steady planning beats last-minute haste.</a:t>
            </a:r>
          </a:p>
          <a:p>
            <a:endParaRPr lang="en-AU"/>
          </a:p>
          <a:p>
            <a:r>
              <a:rPr lang="en-AU" b="1"/>
              <a:t>CHRISTIAN FORMATION</a:t>
            </a:r>
          </a:p>
          <a:p>
            <a:r>
              <a:rPr lang="en-AU"/>
              <a:t>•  Creation: humans are made to work, rest and order their time. Wisdom literature treats forethought as a form of faithfulness, not anxiety. Preparing well is ordinary discipleship: it frees us from panic and makes us dependable for other people.</a:t>
            </a:r>
          </a:p>
          <a:p>
            <a:r>
              <a:rPr lang="en-AU"/>
              <a:t>•  CSA alignment: Formation / Becoming; Spirituality / Expressing.</a:t>
            </a:r>
          </a:p>
          <a:p>
            <a:endParaRPr lang="en-AU"/>
          </a:p>
          <a:p>
            <a:r>
              <a:rPr lang="en-AU" b="1"/>
              <a:t>RETRIEVAL BRIDGE</a:t>
            </a:r>
          </a:p>
          <a:p>
            <a:r>
              <a:rPr lang="en-AU"/>
              <a:t>•  </a:t>
            </a:r>
            <a:r>
              <a:rPr lang="en-AU" b="1"/>
              <a:t>Ask: </a:t>
            </a:r>
            <a:r>
              <a:rPr lang="en-AU"/>
              <a:t>“Which Flourish norm lets a person take part without talking about home?” Expected: private, pass or fictional.</a:t>
            </a:r>
          </a:p>
          <a:p>
            <a:endParaRPr lang="en-AU"/>
          </a:p>
          <a:p>
            <a:r>
              <a:rPr lang="en-AU" b="1"/>
              <a:t>PREPARE IN UNDER 5 MINUTES</a:t>
            </a:r>
          </a:p>
          <a:p>
            <a:r>
              <a:rPr lang="en-AU"/>
              <a:t>•  Draw a two-column board chart: NIGHT-BEFORE ACTION | WHY IT HELPS. Have paper ready for a private checklist.</a:t>
            </a:r>
          </a:p>
          <a:p>
            <a:endParaRPr lang="en-AU"/>
          </a:p>
          <a:p>
            <a:r>
              <a:rPr lang="en-AU" b="1"/>
              <a:t>SAFEGUARDING</a:t>
            </a:r>
          </a:p>
          <a:p>
            <a:r>
              <a:rPr lang="en-AU"/>
              <a:t>•  </a:t>
            </a:r>
            <a:r>
              <a:rPr lang="en-AU" b="1"/>
              <a:t>No forced disclosure. </a:t>
            </a:r>
            <a:r>
              <a:rPr lang="en-AU"/>
              <a:t>Students may pass, write privately or use a fictional example. Home routines vary widely and some students have little control over their evenings – never imply a rushed morning is a personal failing.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Offer the six checklist cards so students can choose rather than generate. Provide extra processing time. Never require eye contact, public role-play, prayer aloud or disclosure of home circumstances.</a:t>
            </a:r>
          </a:p>
          <a:p>
            <a:endParaRPr lang="en-AU"/>
          </a:p>
          <a:p>
            <a:r>
              <a:rPr lang="en-AU" b="1"/>
              <a:t>OFFLINE FALLBACK</a:t>
            </a:r>
          </a:p>
          <a:p>
            <a:r>
              <a:rPr lang="en-AU"/>
              <a:t>•  Board chart plus printed checklist cards and the scenario read aloud; no screen required.</a:t>
            </a:r>
          </a:p>
          <a:p>
            <a:endParaRPr lang="en-AU"/>
          </a:p>
          <a:p>
            <a:r>
              <a:rPr lang="en-AU" b="1"/>
              <a:t>PARTICIPATION</a:t>
            </a:r>
          </a:p>
          <a:p>
            <a:r>
              <a:rPr lang="en-AU"/>
              <a:t>•  </a:t>
            </a:r>
            <a:r>
              <a:rPr lang="en-AU" b="1"/>
              <a:t>Students may pass, write privately or use a fictional example. </a:t>
            </a:r>
            <a:r>
              <a:rPr lang="en-AU"/>
              <a:t>No forced disclosure. Do not ask students to describe their home routines aloud; the fictional case carries the thinking.</a:t>
            </a:r>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JAMIE’S SCRAMBLED MORNINGS</a:t>
            </a:r>
          </a:p>
          <a:p>
            <a:r>
              <a:rPr lang="en-AU"/>
              <a:t>Read this aloud so students respond to the person in the story, not to their own lives. Nobody needs to share anything personal.</a:t>
            </a:r>
          </a:p>
          <a:p>
            <a:r>
              <a:rPr lang="en-AU"/>
              <a:t>Jamie’s mornings are a scramble – hunting for a library book, a missing sports shirt, a note that still needs signing. On Tuesday night Jamie spends two minutes with the timetable, packs the bag, fills the drink bottle and puts shoes by the door. On Wednesday morning Jamie walks out calmly, on time, with enough space to say hello at the gate.</a:t>
            </a:r>
          </a:p>
          <a:p>
            <a:r>
              <a:rPr lang="en-AU" b="1"/>
              <a:t>Questions for reflection</a:t>
            </a:r>
          </a:p>
          <a:p>
            <a:r>
              <a:rPr lang="en-AU"/>
              <a:t>•  What exactly did Jamie do the night before?</a:t>
            </a:r>
          </a:p>
          <a:p>
            <a:r>
              <a:rPr lang="en-AU"/>
              <a:t>•  Which of those two minutes made the biggest difference?</a:t>
            </a:r>
          </a:p>
          <a:p>
            <a:r>
              <a:rPr lang="en-AU"/>
              <a:t>•  Who else benefits when one person is ready on time?</a:t>
            </a:r>
          </a:p>
          <a:p>
            <a:r>
              <a:rPr lang="en-AU" b="1"/>
              <a:t>CONNECT</a:t>
            </a:r>
          </a:p>
          <a:p>
            <a:r>
              <a:rPr lang="en-AU"/>
              <a:t>•  </a:t>
            </a:r>
            <a:r>
              <a:rPr lang="en-AU" b="1"/>
              <a:t>Read it aloud: </a:t>
            </a:r>
            <a:r>
              <a:rPr lang="en-AU"/>
              <a:t>“What makes a morning feel calm before it has even started?”</a:t>
            </a:r>
          </a:p>
          <a:p>
            <a:endParaRPr lang="en-AU"/>
          </a:p>
          <a:p>
            <a:r>
              <a:rPr lang="en-AU" b="1"/>
              <a:t>TEACHING SCRIPT</a:t>
            </a:r>
          </a:p>
          <a:p>
            <a:r>
              <a:rPr lang="en-AU"/>
              <a:t>•  </a:t>
            </a:r>
            <a:r>
              <a:rPr lang="en-AU" b="1"/>
              <a:t>Name one small night-before action: </a:t>
            </a:r>
            <a:r>
              <a:rPr lang="en-AU"/>
              <a:t>“Putting your bag by the door tonight is a two-minute decision that changes tomorrow morning.”</a:t>
            </a:r>
          </a:p>
          <a:p>
            <a:r>
              <a:rPr lang="en-AU"/>
              <a:t>•  Say: “Today we are learning to build a two-minute checklist we can run the night before.”</a:t>
            </a:r>
          </a:p>
          <a:p>
            <a:endParaRPr lang="en-AU"/>
          </a:p>
          <a:p>
            <a:r>
              <a:rPr lang="en-AU" b="1"/>
              <a:t>TEACHING SCRIPT</a:t>
            </a:r>
          </a:p>
          <a:p>
            <a:r>
              <a:rPr lang="en-AU"/>
              <a:t>•  Students silently picture tomorrow – timetable, kit, homework, food, sleep – and choose one thing worth doing tonight.</a:t>
            </a:r>
          </a:p>
          <a:p>
            <a:r>
              <a:rPr lang="en-AU"/>
              <a:t>•  </a:t>
            </a:r>
            <a:r>
              <a:rPr lang="en-AU" b="1"/>
              <a:t>Prompt if the room is quiet: </a:t>
            </a:r>
            <a:r>
              <a:rPr lang="en-AU"/>
              <a:t>“Think of a morning that felt rushed. What one thing, done the night before, would have fixed it?” Take two or three quick responses – no hands-up pressure.</a:t>
            </a:r>
          </a:p>
          <a:p>
            <a:endParaRPr lang="en-AU"/>
          </a:p>
          <a:p>
            <a:r>
              <a:rPr lang="en-AU" b="1"/>
              <a:t>MODEL RESPONSE</a:t>
            </a:r>
          </a:p>
          <a:p>
            <a:r>
              <a:rPr lang="en-AU"/>
              <a:t>•  Rushed morning: “I could not find my library book.” Night-before action: put the book in the bag straight after dinner.</a:t>
            </a:r>
          </a:p>
          <a:p>
            <a:endParaRPr lang="en-AU"/>
          </a:p>
          <a:p>
            <a:r>
              <a:rPr lang="en-AU" b="1"/>
              <a:t>FORMATIVE LOOK-FOR</a:t>
            </a:r>
          </a:p>
          <a:p>
            <a:r>
              <a:rPr lang="en-AU"/>
              <a:t>•  Students name a specific action and when they will do it, rather than a vague promise to try harder.</a:t>
            </a:r>
          </a:p>
          <a:p>
            <a:endParaRPr lang="en-AU"/>
          </a:p>
          <a:p>
            <a:r>
              <a:rPr lang="en-AU" b="1"/>
              <a:t>PARTICIPATION</a:t>
            </a:r>
          </a:p>
          <a:p>
            <a:r>
              <a:rPr lang="en-AU"/>
              <a:t>•  </a:t>
            </a:r>
            <a:r>
              <a:rPr lang="en-AU" b="1"/>
              <a:t>Students may pass, write privately or use a fictional example. </a:t>
            </a:r>
            <a:r>
              <a:rPr lang="en-AU"/>
              <a:t>No forced disclosure. Do not ask students to describe their home routines aloud; the fictional case carries the thinking.</a:t>
            </a:r>
          </a:p>
          <a:p>
            <a:endParaRPr lang="en-AU"/>
          </a:p>
          <a:p>
            <a:r>
              <a:rPr lang="en-AU" b="1"/>
              <a:t>ACCESS</a:t>
            </a:r>
          </a:p>
          <a:p>
            <a:r>
              <a:rPr lang="en-AU"/>
              <a:t>•  Display the five checklist areas in writing; allow students to point or write instead of speaking.</a:t>
            </a:r>
          </a:p>
          <a:p>
            <a:endParaRPr lang="en-AU"/>
          </a:p>
          <a:p>
            <a:r>
              <a:rPr lang="en-AU" b="1"/>
              <a:t>OFFLINE FALLBACK</a:t>
            </a:r>
          </a:p>
          <a:p>
            <a:r>
              <a:rPr lang="en-AU"/>
              <a:t>•  Write the five checklist areas on the board and take responses on paper.</a:t>
            </a:r>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endParaRPr lang="en-AU"/>
          </a:p>
          <a:p>
            <a:r>
              <a:rPr lang="en-AU" b="1"/>
              <a:t>TEACHING SCRIPT</a:t>
            </a:r>
          </a:p>
          <a:p>
            <a:r>
              <a:rPr lang="en-AU"/>
              <a:t>•  </a:t>
            </a:r>
            <a:r>
              <a:rPr lang="en-AU" b="1"/>
              <a:t>Explain: </a:t>
            </a:r>
            <a:r>
              <a:rPr lang="en-AU"/>
              <a:t>being ready is a set of small, repeatable actions, not a personality type. A checklist is a plan you can see, so it does not rely on remembering at 7:45am.</a:t>
            </a:r>
          </a:p>
          <a:p>
            <a:endParaRPr lang="en-AU"/>
          </a:p>
          <a:p>
            <a:r>
              <a:rPr lang="en-AU" b="1"/>
              <a:t>TEACHING SCRIPT</a:t>
            </a:r>
          </a:p>
          <a:p>
            <a:r>
              <a:rPr lang="en-AU"/>
              <a:t>•  </a:t>
            </a:r>
            <a:r>
              <a:rPr lang="en-AU" b="1"/>
              <a:t>Correct two errors: </a:t>
            </a:r>
            <a:r>
              <a:rPr lang="en-AU"/>
              <a:t>“Planning is for anxious people” and “I work better under pressure, so I’ll do it in the morning.” Both trade two calm minutes for ten frantic ones.</a:t>
            </a:r>
          </a:p>
          <a:p>
            <a:r>
              <a:rPr lang="en-AU"/>
              <a:t>•  Keep this brisk and impersonal – name the two errors as ideas, not as anyone in the room.</a:t>
            </a:r>
          </a:p>
          <a:p>
            <a:endParaRPr lang="en-AU"/>
          </a:p>
          <a:p>
            <a:r>
              <a:rPr lang="en-AU" b="1"/>
              <a:t>TEACHING SCRIPT</a:t>
            </a:r>
          </a:p>
          <a:p>
            <a:r>
              <a:rPr lang="en-AU"/>
              <a:t>•  Read Proverbs 21:5 from the NIV. Ask students to listen for the contrast between steady planning and haste.</a:t>
            </a:r>
          </a:p>
          <a:p>
            <a:r>
              <a:rPr lang="en-AU"/>
              <a:t>•  </a:t>
            </a:r>
            <a:r>
              <a:rPr lang="en-AU" b="1"/>
              <a:t>State: </a:t>
            </a:r>
            <a:r>
              <a:rPr lang="en-AU"/>
              <a:t>forethought is a form of faithfulness – it is care for tomorrow’s self and for the people who are counting on us.</a:t>
            </a:r>
          </a:p>
          <a:p>
            <a:endParaRPr lang="en-AU"/>
          </a:p>
          <a:p>
            <a:r>
              <a:rPr lang="en-AU" b="1"/>
              <a:t>CHRISTIAN FORMATION</a:t>
            </a:r>
          </a:p>
          <a:p>
            <a:r>
              <a:rPr lang="en-AU"/>
              <a:t>•  Creation: humans are made to work, rest and order their time. Wisdom literature treats forethought as faithfulness rather than anxiety. Preparing well is ordinary discipleship: it frees us from panic and makes us dependable for other people.</a:t>
            </a:r>
          </a:p>
          <a:p>
            <a:endParaRPr lang="en-AU"/>
          </a:p>
          <a:p>
            <a:r>
              <a:rPr lang="en-AU" b="1"/>
              <a:t>MODEL RESPONSE</a:t>
            </a:r>
          </a:p>
          <a:p>
            <a:r>
              <a:rPr lang="en-AU"/>
              <a:t>•  “The proverb says plans lead to profit and haste leads to loss – so the two minutes tonight are not fussing, they are the thing that saves the morning.”</a:t>
            </a:r>
          </a:p>
          <a:p>
            <a:endParaRPr lang="en-AU"/>
          </a:p>
          <a:p>
            <a:r>
              <a:rPr lang="en-AU" b="1"/>
              <a:t>FORMATIVE LOOK-FOR</a:t>
            </a:r>
          </a:p>
          <a:p>
            <a:r>
              <a:rPr lang="en-AU"/>
              <a:t>•  Students describe planning as steady care rather than as worry or fussiness.</a:t>
            </a:r>
          </a:p>
          <a:p>
            <a:endParaRPr lang="en-AU"/>
          </a:p>
          <a:p>
            <a:r>
              <a:rPr lang="en-AU" b="1"/>
              <a:t>PARTICIPATION</a:t>
            </a:r>
          </a:p>
          <a:p>
            <a:r>
              <a:rPr lang="en-AU"/>
              <a:t>•  </a:t>
            </a:r>
            <a:r>
              <a:rPr lang="en-AU" b="1"/>
              <a:t>Students may pass, write privately or use a fictional example. </a:t>
            </a:r>
            <a:r>
              <a:rPr lang="en-AU"/>
              <a:t>No forced disclosure. Do not ask students to describe their home routines aloud; the fictional case carries the thinking.</a:t>
            </a:r>
          </a:p>
          <a:p>
            <a:endParaRPr lang="en-AU"/>
          </a:p>
          <a:p>
            <a:r>
              <a:rPr lang="en-AU" b="1"/>
              <a:t>ACCESS</a:t>
            </a:r>
          </a:p>
          <a:p>
            <a:r>
              <a:rPr lang="en-AU"/>
              <a:t>•  Display the verse as well as reading it. Reading aloud is invited, never required. No prayer aloud is required.</a:t>
            </a:r>
          </a:p>
          <a:p>
            <a:endParaRPr lang="en-AU"/>
          </a:p>
          <a:p>
            <a:r>
              <a:rPr lang="en-AU" b="1"/>
              <a:t>OFFLINE FALLBACK</a:t>
            </a:r>
          </a:p>
          <a:p>
            <a:r>
              <a:rPr lang="en-AU"/>
              <a:t>•  Read Proverbs 21:5 from a printed Bible or handout.</a:t>
            </a:r>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t>
            </a:r>
            <a:r>
              <a:rPr lang="en-AU" b="1"/>
              <a:t>Activity: </a:t>
            </a:r>
            <a:r>
              <a:rPr lang="en-AU"/>
              <a:t>Build the two-minute checklist. Use the board chart: NIGHT-BEFORE ACTION | WHY IT HELPS.</a:t>
            </a:r>
          </a:p>
          <a:p>
            <a:endParaRPr lang="en-AU"/>
          </a:p>
          <a:p>
            <a:r>
              <a:rPr lang="en-AU"/>
              <a:t>•  Students sort the six cards into real night-before actions and wishful thinking.</a:t>
            </a:r>
          </a:p>
          <a:p>
            <a:endParaRPr lang="en-AU"/>
          </a:p>
          <a:p>
            <a:r>
              <a:rPr lang="en-AU"/>
              <a:t>•  Beside each real action, write why it helps: saves time, avoids forgetting, lowers stress or helps someone else.</a:t>
            </a:r>
          </a:p>
          <a:p>
            <a:endParaRPr lang="en-AU"/>
          </a:p>
          <a:p>
            <a:r>
              <a:rPr lang="en-AU"/>
              <a:t>•  </a:t>
            </a:r>
            <a:r>
              <a:rPr lang="en-AU" b="1"/>
              <a:t>Choose the three that matter most tomorrow. </a:t>
            </a:r>
            <a:r>
              <a:rPr lang="en-AU"/>
              <a:t>Example: sport day tomorrow, so the shirt comes first. Students write their three in the order they would do them.</a:t>
            </a:r>
          </a:p>
          <a:p>
            <a:endParaRPr lang="en-AU"/>
          </a:p>
          <a:p>
            <a:r>
              <a:rPr lang="en-AU"/>
              <a:t>•  </a:t>
            </a:r>
            <a:r>
              <a:rPr lang="en-AU" b="1"/>
              <a:t>Pairs compare one checklist and test it: </a:t>
            </a:r>
            <a:r>
              <a:rPr lang="en-AU"/>
              <a:t>Could you really finish all three in two minutes? Is each step specific enough to do without thinking?</a:t>
            </a:r>
          </a:p>
          <a:p>
            <a:endParaRPr lang="en-AU"/>
          </a:p>
          <a:p>
            <a:r>
              <a:rPr lang="en-AU" b="1"/>
              <a:t>MODEL RESPONSE</a:t>
            </a:r>
          </a:p>
          <a:p>
            <a:r>
              <a:rPr lang="en-AU"/>
              <a:t>•  </a:t>
            </a:r>
            <a:r>
              <a:rPr lang="en-AU" b="1"/>
              <a:t>Real actions: </a:t>
            </a:r>
            <a:r>
              <a:rPr lang="en-AU"/>
              <a:t>Jamie checked the timetable, packed the bag by the door and filled the drink bottle.</a:t>
            </a:r>
          </a:p>
          <a:p>
            <a:r>
              <a:rPr lang="en-AU"/>
              <a:t>•  </a:t>
            </a:r>
            <a:r>
              <a:rPr lang="en-AU" b="1"/>
              <a:t>Why they help: </a:t>
            </a:r>
            <a:r>
              <a:rPr lang="en-AU"/>
              <a:t>they remove the three decisions that used to happen in a rush.</a:t>
            </a:r>
          </a:p>
          <a:p>
            <a:r>
              <a:rPr lang="en-AU"/>
              <a:t>•  </a:t>
            </a:r>
            <a:r>
              <a:rPr lang="en-AU" b="1"/>
              <a:t>Two-minute order: </a:t>
            </a:r>
            <a:r>
              <a:rPr lang="en-AU"/>
              <a:t>“Check timetable, pack bag, put bag and shoes by the door – always in that order, straight after dinner.”</a:t>
            </a:r>
          </a:p>
          <a:p>
            <a:endParaRPr lang="en-AU"/>
          </a:p>
          <a:p>
            <a:r>
              <a:rPr lang="en-AU" b="1"/>
              <a:t>SORTING THE CARDS – TEACHER ANSWERS</a:t>
            </a:r>
          </a:p>
          <a:p>
            <a:r>
              <a:rPr lang="en-AU"/>
              <a:t>•  Real night-before actions (cards 2, 5, 6): filled the drink bottle and set an alarm; checked tomorrow’s timetable for sport; packed the library book by the front door.</a:t>
            </a:r>
          </a:p>
          <a:p>
            <a:r>
              <a:rPr lang="en-AU"/>
              <a:t>•  Wishful thinking (cards 1, 3, 4): “Hoped the sports uniform would turn up”; “Decided mornings are just always chaotic”; “Left it all to sort out in the morning.”</a:t>
            </a:r>
          </a:p>
          <a:p>
            <a:r>
              <a:rPr lang="en-AU"/>
              <a:t>•  Do not reveal the sort before students attempt it.</a:t>
            </a:r>
          </a:p>
          <a:p>
            <a:endParaRPr lang="en-AU"/>
          </a:p>
          <a:p>
            <a:r>
              <a:rPr lang="en-AU" b="1"/>
              <a:t>FORMATIVE LOOK-FOR</a:t>
            </a:r>
          </a:p>
          <a:p>
            <a:r>
              <a:rPr lang="en-AU"/>
              <a:t>•  Students choose specific, doable actions and can say why each one helps tomorrow.</a:t>
            </a:r>
          </a:p>
          <a:p>
            <a:endParaRPr lang="en-AU"/>
          </a:p>
          <a:p>
            <a:r>
              <a:rPr lang="en-AU" b="1"/>
              <a:t>PARTICIPATION</a:t>
            </a:r>
          </a:p>
          <a:p>
            <a:r>
              <a:rPr lang="en-AU"/>
              <a:t>•  </a:t>
            </a:r>
            <a:r>
              <a:rPr lang="en-AU" b="1"/>
              <a:t>Students may pass, write privately or use a fictional example. </a:t>
            </a:r>
            <a:r>
              <a:rPr lang="en-AU"/>
              <a:t>No forced disclosure. Do not ask students to describe their home routines aloud; the fictional case carries the thinking.</a:t>
            </a:r>
          </a:p>
          <a:p>
            <a:endParaRPr lang="en-AU"/>
          </a:p>
          <a:p>
            <a:r>
              <a:rPr lang="en-AU" b="1"/>
              <a:t>ACCESS</a:t>
            </a:r>
          </a:p>
          <a:p>
            <a:r>
              <a:rPr lang="en-AU"/>
              <a:t>•  Provide the six checklist cards in print. Allow pointing, writing or partner response. Pairs may be silent and written.</a:t>
            </a:r>
          </a:p>
          <a:p>
            <a:endParaRPr lang="en-AU"/>
          </a:p>
          <a:p>
            <a:r>
              <a:rPr lang="en-AU" b="1"/>
              <a:t>OFFLINE FALLBACK</a:t>
            </a:r>
          </a:p>
          <a:p>
            <a:r>
              <a:rPr lang="en-AU"/>
              <a:t>•  Printed scenario card, six checklist cards and the two-column board chart.</a:t>
            </a:r>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endParaRPr lang="en-AU"/>
          </a:p>
          <a:p>
            <a:r>
              <a:rPr lang="en-AU"/>
              <a:t>•  </a:t>
            </a:r>
            <a:r>
              <a:rPr lang="en-AU" b="1"/>
              <a:t>Private reflection: </a:t>
            </a:r>
            <a:r>
              <a:rPr lang="en-AU"/>
              <a:t>write the three actions of your own two-minute checklist, in the order you would do them.</a:t>
            </a:r>
          </a:p>
          <a:p>
            <a:endParaRPr lang="en-AU"/>
          </a:p>
          <a:p>
            <a:r>
              <a:rPr lang="en-AU"/>
              <a:t>•  </a:t>
            </a:r>
            <a:r>
              <a:rPr lang="en-AU" b="1"/>
              <a:t>Add one sentence: </a:t>
            </a:r>
            <a:r>
              <a:rPr lang="en-AU"/>
              <a:t>“Tonight my two minutes will be ____, and it will help because ____.” Students need not share.</a:t>
            </a:r>
          </a:p>
          <a:p>
            <a:endParaRPr lang="en-AU"/>
          </a:p>
          <a:p>
            <a:r>
              <a:rPr lang="en-AU"/>
              <a:t>•  </a:t>
            </a:r>
            <a:r>
              <a:rPr lang="en-AU" b="1"/>
              <a:t>Optional prayer: </a:t>
            </a:r>
            <a:r>
              <a:rPr lang="en-AU"/>
              <a:t>“God of order and peace, give us the wisdom to prepare and the calm to begin again tomorrow. Amen.” Joining in is invited, never required.</a:t>
            </a:r>
          </a:p>
          <a:p>
            <a:endParaRPr lang="en-AU"/>
          </a:p>
          <a:p>
            <a:r>
              <a:rPr lang="en-AU" b="1"/>
              <a:t>MODEL RESPONSE</a:t>
            </a:r>
          </a:p>
          <a:p>
            <a:r>
              <a:rPr lang="en-AU"/>
              <a:t>•  “Check the timetable, pack my bag, put it by the door. Tonight my two minutes will be packing my bag after dinner, and it will help because I stop losing my reader in the morning.”</a:t>
            </a:r>
          </a:p>
          <a:p>
            <a:endParaRPr lang="en-AU"/>
          </a:p>
          <a:p>
            <a:r>
              <a:rPr lang="en-AU" b="1"/>
              <a:t>FORMATIVE LOOK-FOR</a:t>
            </a:r>
          </a:p>
          <a:p>
            <a:r>
              <a:rPr lang="en-AU"/>
              <a:t>•  Students choose specific, doable actions and can say why each one helps tomorrow.</a:t>
            </a:r>
          </a:p>
          <a:p>
            <a:endParaRPr lang="en-AU"/>
          </a:p>
          <a:p>
            <a:r>
              <a:rPr lang="en-AU" b="1"/>
              <a:t>SUCCESS CHECK</a:t>
            </a:r>
          </a:p>
          <a:p>
            <a:r>
              <a:rPr lang="en-AU"/>
              <a:t>•  I can choose three night-before actions, put them in a two-minute order, and explain why each one helps.</a:t>
            </a:r>
          </a:p>
          <a:p>
            <a:endParaRPr lang="en-AU"/>
          </a:p>
          <a:p>
            <a:r>
              <a:rPr lang="en-AU" b="1"/>
              <a:t>PARTICIPATION</a:t>
            </a:r>
          </a:p>
          <a:p>
            <a:r>
              <a:rPr lang="en-AU"/>
              <a:t>•  </a:t>
            </a:r>
            <a:r>
              <a:rPr lang="en-AU" b="1"/>
              <a:t>Students may pass, write privately or use a fictional example. </a:t>
            </a:r>
            <a:r>
              <a:rPr lang="en-AU"/>
              <a:t>No forced disclosure. Do not ask students to describe their home routines aloud; the fictional case carries the thinking.</a:t>
            </a:r>
          </a:p>
          <a:p>
            <a:endParaRPr lang="en-AU"/>
          </a:p>
          <a:p>
            <a:r>
              <a:rPr lang="en-AU" b="1"/>
              <a:t>SAFEGUARDING</a:t>
            </a:r>
          </a:p>
          <a:p>
            <a:r>
              <a:rPr lang="en-AU"/>
              <a:t>•  </a:t>
            </a:r>
            <a:r>
              <a:rPr lang="en-AU" b="1"/>
              <a:t>Do not collect or read these reflections aloud. </a:t>
            </a:r>
            <a:r>
              <a:rPr lang="en-AU"/>
              <a:t>Some students have little control over their evenings; keep the task about one small action, not the whole household. If a student writes something concerning, follow up privately using the school support pathway.</a:t>
            </a:r>
          </a:p>
          <a:p>
            <a:endParaRPr lang="en-AU"/>
          </a:p>
          <a:p>
            <a:r>
              <a:rPr lang="en-AU" b="1"/>
              <a:t>ACCESS</a:t>
            </a:r>
          </a:p>
          <a:p>
            <a:r>
              <a:rPr lang="en-AU"/>
              <a:t>•  Display the sentence stem. Allow drawing, dictation or extra processing time.</a:t>
            </a:r>
          </a:p>
          <a:p>
            <a:endParaRPr lang="en-AU"/>
          </a:p>
          <a:p>
            <a:r>
              <a:rPr lang="en-AU" b="1"/>
              <a:t>OFFLINE FALLBACK</a:t>
            </a:r>
          </a:p>
          <a:p>
            <a:r>
              <a:rPr lang="en-AU"/>
              <a:t>•  Sentence stem written on the board; students write on paper.</a:t>
            </a:r>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7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2.xml"/><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4.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5.xml"/></Relationships>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many different puzzle pieces of equal size fitting into one glowing circl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Ready the night before</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A two-minute checklist that makes tomorrow morning calmer.</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#independence</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#wisdom</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#self-control</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#preparation</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243141480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The morning scramble</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READY THE NIGHT BEFORE · WEEK 2</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makes a morning feel calm before it has even started?</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44864389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READY THE NIGHT BEFORE · WEEK 2</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Proverbs 21:5</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4000"/>
              </a:lnSpc>
            </a:pPr>
            <a:r>
              <a:rPr lang="en-US" sz="2667">
                <a:solidFill>
                  <a:srgbClr val="0F172A"/>
                </a:solidFill>
                <a:latin typeface="Segoe UI Semibold" pitchFamily="34" charset="0"/>
                <a:ea typeface="Segoe UI Semibold" pitchFamily="34" charset="-122"/>
                <a:cs typeface="Segoe UI Semibold" pitchFamily="34" charset="-120"/>
              </a:rPr>
              <a:t>“The plans of the diligent lead to profit as surely as haste leads to poverty.”</a:t>
            </a:r>
            <a:endParaRPr lang="en-US" sz="26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Proverbs 21:5,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Planning ahead is a quiet kind of care. Getting ready the night before is not worrying about tomorrow; it steadies us so we can be on time and available to others.</a:t>
            </a:r>
          </a:p>
        </p:txBody>
      </p:sp>
    </p:spTree>
    <p:extLst>
      <p:ext uri="{BB962C8B-B14F-4D97-AF65-F5344CB8AC3E}">
        <p14:creationId xmlns:p14="http://schemas.microsoft.com/office/powerpoint/2010/main" val="153726810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Two-minute checklist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READY THE NIGHT BEFORE · WEEK 2</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What can we actually do the night before?</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cards into real actions and wishful thinking.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Choose your three, then write them in a two-minute order.</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Hoped the sports uniform would turn up</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Filled the drink bottle and set an alarm</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Decided mornings are just always chaotic</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Left it all to sort out in the morning</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Checked tomorrow’s timetable for sport</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Packed the library book by the front door</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card: could you finish it tonight in under two minutes?</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47091294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READY THE NIGHT BEFORE · WEEK 2</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“Tonight my two minutes will be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Two calm minutes tonight buy back ten frantic ones tomorrow.</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285498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