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67"/>
    <p:sldId id="257" r:id="rId68"/>
    <p:sldId id="258" r:id="rId69"/>
    <p:sldId id="259" r:id="rId70"/>
    <p:sldId id="260"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67" Type="http://schemas.openxmlformats.org/officeDocument/2006/relationships/slide" Target="slides/slide66.xml"/><Relationship Id="rId220" Type="http://schemas.openxmlformats.org/officeDocument/2006/relationships/tableStyles" Target="tableStyles.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1" Type="http://schemas.openxmlformats.org/officeDocument/2006/relationships/slideMaster" Target="slideMasters/slideMaster1.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2 · PAUSE, BREATHE, CHOOSE</a:t>
            </a:r>
          </a:p>
          <a:p>
            <a:endParaRPr lang="en-AU"/>
          </a:p>
          <a:p>
            <a:r>
              <a:rPr lang="en-AU" b="1"/>
              <a:t>LEARNING INTENTION</a:t>
            </a:r>
          </a:p>
          <a:p>
            <a:r>
              <a:rPr lang="en-AU"/>
              <a:t>•  We are learning to use a four-step pause – stop, breathe, name it, choose – before reacting.</a:t>
            </a:r>
          </a:p>
          <a:p>
            <a:endParaRPr lang="en-AU"/>
          </a:p>
          <a:p>
            <a:r>
              <a:rPr lang="en-AU" b="1"/>
              <a:t>SUCCESS CHECK</a:t>
            </a:r>
          </a:p>
          <a:p>
            <a:r>
              <a:rPr lang="en-AU"/>
              <a:t>•  I can name the four steps of the pause and choose a calm response in the fictional case, and explain the choice.</a:t>
            </a:r>
          </a:p>
          <a:p>
            <a:endParaRPr lang="en-AU"/>
          </a:p>
          <a:p>
            <a:r>
              <a:rPr lang="en-AU" b="1"/>
              <a:t>NIV CONNECTION</a:t>
            </a:r>
          </a:p>
          <a:p>
            <a:r>
              <a:rPr lang="en-AU"/>
              <a:t>•  James 1:19–20 – quick to listen, slow to speak, slow to become angry.</a:t>
            </a:r>
          </a:p>
          <a:p>
            <a:endParaRPr lang="en-AU"/>
          </a:p>
          <a:p>
            <a:r>
              <a:rPr lang="en-AU" b="1"/>
              <a:t>CHRISTIAN FORMATION</a:t>
            </a:r>
          </a:p>
          <a:p>
            <a:r>
              <a:rPr lang="en-AU"/>
              <a:t>•  Creation: feelings are part of being made human, not faults to hide. Redemption steadies the gap between feeling and acting. Protestant teaching describes self-control as fruit grown by the Spirit over time and practised for the neighbour’s good.</a:t>
            </a:r>
          </a:p>
          <a:p>
            <a:r>
              <a:rPr lang="en-AU"/>
              <a:t>•  CSA alignment: Formation / Becoming; Spirituality / Expressing.</a:t>
            </a:r>
          </a:p>
          <a:p>
            <a:endParaRPr lang="en-AU"/>
          </a:p>
          <a:p>
            <a:r>
              <a:rPr lang="en-AU" b="1"/>
              <a:t>RETRIEVAL BRIDGE</a:t>
            </a:r>
          </a:p>
          <a:p>
            <a:r>
              <a:rPr lang="en-AU"/>
              <a:t>•  </a:t>
            </a:r>
            <a:r>
              <a:rPr lang="en-AU" b="1"/>
              <a:t>Ask: </a:t>
            </a:r>
            <a:r>
              <a:rPr lang="en-AU"/>
              <a:t>“Which Flourish norm lets a person participate without talking about themselves?” Expected: private, pass or fictional.</a:t>
            </a:r>
          </a:p>
          <a:p>
            <a:endParaRPr lang="en-AU"/>
          </a:p>
          <a:p>
            <a:r>
              <a:rPr lang="en-AU" b="1"/>
              <a:t>PREPARE IN UNDER 5 MINUTES</a:t>
            </a:r>
          </a:p>
          <a:p>
            <a:r>
              <a:rPr lang="en-AU"/>
              <a:t>•  Draw a four-column board chart: STOP | BREATHE | NAME IT | CHOOSE. Have paper ready for a private pause plan.</a:t>
            </a:r>
          </a:p>
          <a:p>
            <a:endParaRPr lang="en-AU"/>
          </a:p>
          <a:p>
            <a:r>
              <a:rPr lang="en-AU" b="1"/>
              <a:t>SAFEGUARDING</a:t>
            </a:r>
          </a:p>
          <a:p>
            <a:r>
              <a:rPr lang="en-AU"/>
              <a:t>•  </a:t>
            </a:r>
            <a:r>
              <a:rPr lang="en-AU" b="1"/>
              <a:t>No forced disclosure. </a:t>
            </a:r>
            <a:r>
              <a:rPr lang="en-AU"/>
              <a:t>Students may pass, write privately or use a fictional example. Watch for disclosure of conflict at home and redirect to the fictional case.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Offer the four step cards so students can choose rather than generate. Provide extra processing time. Never require eye contact, public role-play, prayer aloud or disclosure of personal distress.</a:t>
            </a:r>
          </a:p>
          <a:p>
            <a:endParaRPr lang="en-AU"/>
          </a:p>
          <a:p>
            <a:r>
              <a:rPr lang="en-AU" b="1"/>
              <a:t>OFFLINE FALLBACK</a:t>
            </a:r>
          </a:p>
          <a:p>
            <a:r>
              <a:rPr lang="en-AU"/>
              <a:t>•  Board chart plus printed four-step cards and the scenario read aloud; no screen required.</a:t>
            </a:r>
          </a:p>
          <a:p>
            <a:endParaRPr lang="en-AU"/>
          </a:p>
          <a:p>
            <a:r>
              <a:rPr lang="en-AU" b="1"/>
              <a:t>PARTICIPATION</a:t>
            </a:r>
          </a:p>
          <a:p>
            <a:r>
              <a:rPr lang="en-AU"/>
              <a:t>•  </a:t>
            </a:r>
            <a:r>
              <a:rPr lang="en-AU" b="1"/>
              <a:t>Students may pass, write privately or use a fictional example. </a:t>
            </a:r>
            <a:r>
              <a:rPr lang="en-AU"/>
              <a:t>No forced disclosure. Do not ask students to describe their own anger aloud; the fictional case carries the thinking.</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ROWAN AT THE LOCKERS</a:t>
            </a:r>
          </a:p>
          <a:p>
            <a:r>
              <a:rPr lang="en-AU"/>
              <a:t>Read this aloud so students respond to the person in the story, not to their own lives. Nobody needs to share anything personal.</a:t>
            </a:r>
          </a:p>
          <a:p>
            <a:r>
              <a:rPr lang="en-AU"/>
              <a:t>Rowan is rushing to class when another student knocks into Rowan and a folder of pages spills across the corridor. Rowan’s face goes hot and the first thought is to snap something sharp. Instead Rowan stops, takes one slow breath, names the feeling as frustration, and chooses to say “no worries” while gathering the pages. The heat is still there, but it did not run the moment.</a:t>
            </a:r>
          </a:p>
          <a:p>
            <a:r>
              <a:rPr lang="en-AU" b="1"/>
              <a:t>Questions for reflection</a:t>
            </a:r>
          </a:p>
          <a:p>
            <a:r>
              <a:rPr lang="en-AU"/>
              <a:t>•  What happens in Rowan’s body before any words come out?</a:t>
            </a:r>
          </a:p>
          <a:p>
            <a:r>
              <a:rPr lang="en-AU"/>
              <a:t>•  Which of the four steps gives Rowan the most room to choose?</a:t>
            </a:r>
          </a:p>
          <a:p>
            <a:r>
              <a:rPr lang="en-AU"/>
              <a:t>•  Is the feeling the problem, or is it the reaction that needs steering?</a:t>
            </a:r>
          </a:p>
          <a:p>
            <a:r>
              <a:rPr lang="en-AU" b="1"/>
              <a:t>CONNECT</a:t>
            </a:r>
          </a:p>
          <a:p>
            <a:r>
              <a:rPr lang="en-AU"/>
              <a:t>•  </a:t>
            </a:r>
            <a:r>
              <a:rPr lang="en-AU" b="1"/>
              <a:t>Read it aloud: </a:t>
            </a:r>
            <a:r>
              <a:rPr lang="en-AU"/>
              <a:t>“What happens in the gap between feeling it and doing something?”</a:t>
            </a:r>
          </a:p>
          <a:p>
            <a:endParaRPr lang="en-AU"/>
          </a:p>
          <a:p>
            <a:r>
              <a:rPr lang="en-AU" b="1"/>
              <a:t>TEACHING SCRIPT</a:t>
            </a:r>
          </a:p>
          <a:p>
            <a:r>
              <a:rPr lang="en-AU"/>
              <a:t>•  </a:t>
            </a:r>
            <a:r>
              <a:rPr lang="en-AU" b="1"/>
              <a:t>Name the gap in ordinary words: </a:t>
            </a:r>
            <a:r>
              <a:rPr lang="en-AU"/>
              <a:t>“Between the thing that happens and the thing we do, there is a gap of about two seconds. That gap is where a choice lives.”</a:t>
            </a:r>
          </a:p>
          <a:p>
            <a:r>
              <a:rPr lang="en-AU"/>
              <a:t>•  Say: “Today we are learning a four-step pause – stop, breathe, name it, choose – to use before reacting.”</a:t>
            </a:r>
          </a:p>
          <a:p>
            <a:endParaRPr lang="en-AU"/>
          </a:p>
          <a:p>
            <a:r>
              <a:rPr lang="en-AU" b="1"/>
              <a:t>TEACHING SCRIPT</a:t>
            </a:r>
          </a:p>
          <a:p>
            <a:r>
              <a:rPr lang="en-AU"/>
              <a:t>•  Students silently picture one ordinary trigger – a bump, a lost turn, a rushed instruction, a teasing comment, a slow queue – and what usually happens next.</a:t>
            </a:r>
          </a:p>
          <a:p>
            <a:r>
              <a:rPr lang="en-AU"/>
              <a:t>•  </a:t>
            </a:r>
            <a:r>
              <a:rPr lang="en-AU" b="1"/>
              <a:t>Prompt if the room is quiet: </a:t>
            </a:r>
            <a:r>
              <a:rPr lang="en-AU"/>
              <a:t>“What does a body do first when something annoying happens – before any words?” Take two or three quick responses – no hands-up pressure.</a:t>
            </a:r>
          </a:p>
          <a:p>
            <a:endParaRPr lang="en-AU"/>
          </a:p>
          <a:p>
            <a:r>
              <a:rPr lang="en-AU" b="1"/>
              <a:t>MODEL RESPONSE</a:t>
            </a:r>
          </a:p>
          <a:p>
            <a:r>
              <a:rPr lang="en-AU"/>
              <a:t>•  Trigger: “Someone bumps my desk.” Body signal: hot face, fast breath. Gap: about two seconds.</a:t>
            </a:r>
          </a:p>
          <a:p>
            <a:endParaRPr lang="en-AU"/>
          </a:p>
          <a:p>
            <a:r>
              <a:rPr lang="en-AU" b="1"/>
              <a:t>FORMATIVE LOOK-FOR</a:t>
            </a:r>
          </a:p>
          <a:p>
            <a:r>
              <a:rPr lang="en-AU"/>
              <a:t>•  Students describe a body signal first and a reaction second, rather than jumping straight to blaming the other person.</a:t>
            </a:r>
          </a:p>
          <a:p>
            <a:endParaRPr lang="en-AU"/>
          </a:p>
          <a:p>
            <a:r>
              <a:rPr lang="en-AU" b="1"/>
              <a:t>PARTICIPATION</a:t>
            </a:r>
          </a:p>
          <a:p>
            <a:r>
              <a:rPr lang="en-AU"/>
              <a:t>•  </a:t>
            </a:r>
            <a:r>
              <a:rPr lang="en-AU" b="1"/>
              <a:t>Students may pass, write privately or use a fictional example. </a:t>
            </a:r>
            <a:r>
              <a:rPr lang="en-AU"/>
              <a:t>No forced disclosure. Do not ask students to describe their own anger aloud; the fictional case carries the thinking.</a:t>
            </a:r>
          </a:p>
          <a:p>
            <a:endParaRPr lang="en-AU"/>
          </a:p>
          <a:p>
            <a:r>
              <a:rPr lang="en-AU" b="1"/>
              <a:t>ACCESS</a:t>
            </a:r>
          </a:p>
          <a:p>
            <a:r>
              <a:rPr lang="en-AU"/>
              <a:t>•  Display the five ordinary triggers in writing; allow students to point or write instead of speaking.</a:t>
            </a:r>
          </a:p>
          <a:p>
            <a:endParaRPr lang="en-AU"/>
          </a:p>
          <a:p>
            <a:r>
              <a:rPr lang="en-AU" b="1"/>
              <a:t>OFFLINE FALLBACK</a:t>
            </a:r>
          </a:p>
          <a:p>
            <a:r>
              <a:rPr lang="en-AU"/>
              <a:t>•  Write the five ordinary triggers on the board and take responses on paper.</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endParaRPr lang="en-AU"/>
          </a:p>
          <a:p>
            <a:r>
              <a:rPr lang="en-AU" b="1"/>
              <a:t>TEACHING SCRIPT</a:t>
            </a:r>
          </a:p>
          <a:p>
            <a:r>
              <a:rPr lang="en-AU"/>
              <a:t>•  </a:t>
            </a:r>
            <a:r>
              <a:rPr lang="en-AU" b="1"/>
              <a:t>Explain: </a:t>
            </a:r>
            <a:r>
              <a:rPr lang="en-AU"/>
              <a:t>a strength is a capacity shown by evidence, not a flattering label. It may be quiet, unfinished and still worth developing.</a:t>
            </a:r>
          </a:p>
          <a:p>
            <a:endParaRPr lang="en-AU"/>
          </a:p>
          <a:p>
            <a:r>
              <a:rPr lang="en-AU" b="1"/>
              <a:t>TEACHING SCRIPT</a:t>
            </a:r>
          </a:p>
          <a:p>
            <a:r>
              <a:rPr lang="en-AU"/>
              <a:t>•  </a:t>
            </a:r>
            <a:r>
              <a:rPr lang="en-AU" b="1"/>
              <a:t>Correct two errors: </a:t>
            </a:r>
            <a:r>
              <a:rPr lang="en-AU"/>
              <a:t>“I am best, so I matter more” and “I am not best, so I have nothing.” Equal dignity makes both claims false.</a:t>
            </a:r>
          </a:p>
          <a:p>
            <a:r>
              <a:rPr lang="en-AU"/>
              <a:t>•  Keep this brisk and impersonal – name the two errors as ideas, not as anyone in the room.</a:t>
            </a:r>
          </a:p>
          <a:p>
            <a:endParaRPr lang="en-AU"/>
          </a:p>
          <a:p>
            <a:r>
              <a:rPr lang="en-AU" b="1"/>
              <a:t>TEACHING SCRIPT</a:t>
            </a:r>
          </a:p>
          <a:p>
            <a:r>
              <a:rPr lang="en-AU"/>
              <a:t>•  Read Romans 12:4–8 from the NIV. Ask students to listen for diversity and interdependence.</a:t>
            </a:r>
          </a:p>
          <a:p>
            <a:r>
              <a:rPr lang="en-AU"/>
              <a:t>•  </a:t>
            </a:r>
            <a:r>
              <a:rPr lang="en-AU" b="1"/>
              <a:t>State: </a:t>
            </a:r>
            <a:r>
              <a:rPr lang="en-AU"/>
              <a:t>gifts become mature when they contribute to the body.</a:t>
            </a:r>
          </a:p>
          <a:p>
            <a:endParaRPr lang="en-AU"/>
          </a:p>
          <a:p>
            <a:r>
              <a:rPr lang="en-AU" b="1"/>
              <a:t>CHRISTIAN FORMATION</a:t>
            </a:r>
          </a:p>
          <a:p>
            <a:r>
              <a:rPr lang="en-AU"/>
              <a:t>•  Creation: people have equal dignity and different capacities. Redemption redirects gifts away from ranking and towards service. Protestant teaching describes ordinary work as vocation: gifts are received by grace and used for the neighbour.</a:t>
            </a:r>
          </a:p>
          <a:p>
            <a:endParaRPr lang="en-AU"/>
          </a:p>
          <a:p>
            <a:r>
              <a:rPr lang="en-AU" b="1"/>
              <a:t>MODEL RESPONSE</a:t>
            </a:r>
          </a:p>
          <a:p>
            <a:r>
              <a:rPr lang="en-AU"/>
              <a:t>•  “The passage says the parts do not all have the same function – so being different is the point, not a ranking. A gift is for the body, not for a scoreboard.”</a:t>
            </a:r>
          </a:p>
          <a:p>
            <a:endParaRPr lang="en-AU"/>
          </a:p>
          <a:p>
            <a:r>
              <a:rPr lang="en-AU" b="1"/>
              <a:t>FORMATIVE LOOK-FOR</a:t>
            </a:r>
          </a:p>
          <a:p>
            <a:r>
              <a:rPr lang="en-AU"/>
              <a:t>•  Students describe difference as interdependence rather than as a league table.</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a:p>
            <a:endParaRPr lang="en-AU"/>
          </a:p>
          <a:p>
            <a:r>
              <a:rPr lang="en-AU" b="1"/>
              <a:t>ACCESS</a:t>
            </a:r>
          </a:p>
          <a:p>
            <a:r>
              <a:rPr lang="en-AU"/>
              <a:t>•  Display the verse as well as reading it. Reading aloud is invited, never required. No prayer aloud is required.</a:t>
            </a:r>
          </a:p>
          <a:p>
            <a:endParaRPr lang="en-AU"/>
          </a:p>
          <a:p>
            <a:r>
              <a:rPr lang="en-AU" b="1"/>
              <a:t>OFFLINE FALLBACK</a:t>
            </a:r>
          </a:p>
          <a:p>
            <a:r>
              <a:rPr lang="en-AU"/>
              <a:t>•  Read Romans 12:4–8 from a printed Bible or handout.</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t>
            </a:r>
            <a:r>
              <a:rPr lang="en-AU" b="1"/>
              <a:t>Activity: </a:t>
            </a:r>
            <a:r>
              <a:rPr lang="en-AU"/>
              <a:t>Strength-to-service match. Use the board chart: STRENGTH EVIDENCE | SERVICE MOVE.</a:t>
            </a:r>
          </a:p>
          <a:p>
            <a:endParaRPr lang="en-AU"/>
          </a:p>
          <a:p>
            <a:r>
              <a:rPr lang="en-AU"/>
              <a:t>•  Students list two pieces of evidence from Morgan’s actions – not personality guesses.</a:t>
            </a:r>
          </a:p>
          <a:p>
            <a:endParaRPr lang="en-AU"/>
          </a:p>
          <a:p>
            <a:r>
              <a:rPr lang="en-AU"/>
              <a:t>•  Beside each action, choose a precise strength: observant, patient, clear, dependable, organised or welcoming.</a:t>
            </a:r>
          </a:p>
          <a:p>
            <a:endParaRPr lang="en-AU"/>
          </a:p>
          <a:p>
            <a:r>
              <a:rPr lang="en-AU"/>
              <a:t>•  </a:t>
            </a:r>
            <a:r>
              <a:rPr lang="en-AU" b="1"/>
              <a:t>Match each strength to a new class need. </a:t>
            </a:r>
            <a:r>
              <a:rPr lang="en-AU"/>
              <a:t>Example need: “A group is stuck on instructions.” Students write a 10-second service move.</a:t>
            </a:r>
          </a:p>
          <a:p>
            <a:endParaRPr lang="en-AU"/>
          </a:p>
          <a:p>
            <a:r>
              <a:rPr lang="en-AU"/>
              <a:t>•  </a:t>
            </a:r>
            <a:r>
              <a:rPr lang="en-AU" b="1"/>
              <a:t>Pairs compare one match and test it: </a:t>
            </a:r>
            <a:r>
              <a:rPr lang="en-AU"/>
              <a:t>Does the action actually help another person? Is it specific enough to see?</a:t>
            </a:r>
          </a:p>
          <a:p>
            <a:endParaRPr lang="en-AU"/>
          </a:p>
          <a:p>
            <a:r>
              <a:rPr lang="en-AU" b="1"/>
              <a:t>MODEL RESPONSE</a:t>
            </a:r>
          </a:p>
          <a:p>
            <a:r>
              <a:rPr lang="en-AU"/>
              <a:t>•  </a:t>
            </a:r>
            <a:r>
              <a:rPr lang="en-AU" b="1"/>
              <a:t>Evidence: </a:t>
            </a:r>
            <a:r>
              <a:rPr lang="en-AU"/>
              <a:t>Morgan noticed confusion, explained the first step and packed away.</a:t>
            </a:r>
          </a:p>
          <a:p>
            <a:r>
              <a:rPr lang="en-AU"/>
              <a:t>•  </a:t>
            </a:r>
            <a:r>
              <a:rPr lang="en-AU" b="1"/>
              <a:t>Strengths: </a:t>
            </a:r>
            <a:r>
              <a:rPr lang="en-AU"/>
              <a:t>observant and dependable.</a:t>
            </a:r>
          </a:p>
          <a:p>
            <a:r>
              <a:rPr lang="en-AU"/>
              <a:t>•  </a:t>
            </a:r>
            <a:r>
              <a:rPr lang="en-AU" b="1"/>
              <a:t>Service move: </a:t>
            </a:r>
            <a:r>
              <a:rPr lang="en-AU"/>
              <a:t>“I can use clear explaining to restate the first instruction without taking over the task.”</a:t>
            </a:r>
          </a:p>
          <a:p>
            <a:endParaRPr lang="en-AU"/>
          </a:p>
          <a:p>
            <a:r>
              <a:rPr lang="en-AU" b="1"/>
              <a:t>SORTING THE CARDS – TEACHER ANSWERS</a:t>
            </a:r>
          </a:p>
          <a:p>
            <a:r>
              <a:rPr lang="en-AU"/>
              <a:t>•  Evidence we can see: located the equipment tray; explained the first step; checked the bench was packed away.</a:t>
            </a:r>
          </a:p>
          <a:p>
            <a:r>
              <a:rPr lang="en-AU"/>
              <a:t>•  Guesses or labels, not evidence: “Morgan is just a nice person”; “Morgan is the best in the class”; “Morgan hasn’t got a thing.”</a:t>
            </a:r>
          </a:p>
          <a:p>
            <a:r>
              <a:rPr lang="en-AU"/>
              <a:t>•  Do not reveal the sort before students attempt it.</a:t>
            </a:r>
          </a:p>
          <a:p>
            <a:endParaRPr lang="en-AU"/>
          </a:p>
          <a:p>
            <a:r>
              <a:rPr lang="en-AU" b="1"/>
              <a:t>FORMATIVE LOOK-FOR</a:t>
            </a:r>
          </a:p>
          <a:p>
            <a:r>
              <a:rPr lang="en-AU"/>
              <a:t>•  Students name observable evidence and connect a strength to service rather than status.</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a:p>
            <a:endParaRPr lang="en-AU"/>
          </a:p>
          <a:p>
            <a:r>
              <a:rPr lang="en-AU" b="1"/>
              <a:t>ACCESS</a:t>
            </a:r>
          </a:p>
          <a:p>
            <a:r>
              <a:rPr lang="en-AU"/>
              <a:t>•  Provide the six strength words on cards. Allow pointing, writing or partner response. Pairs may be silent and written.</a:t>
            </a:r>
          </a:p>
          <a:p>
            <a:endParaRPr lang="en-AU"/>
          </a:p>
          <a:p>
            <a:r>
              <a:rPr lang="en-AU" b="1"/>
              <a:t>OFFLINE FALLBACK</a:t>
            </a:r>
          </a:p>
          <a:p>
            <a:r>
              <a:rPr lang="en-AU"/>
              <a:t>•  Printed scenario card, six strength-word cards and the two-column board chart.</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endParaRPr lang="en-AU"/>
          </a:p>
          <a:p>
            <a:r>
              <a:rPr lang="en-AU"/>
              <a:t>•  </a:t>
            </a:r>
            <a:r>
              <a:rPr lang="en-AU" b="1"/>
              <a:t>Private reflection: </a:t>
            </a:r>
            <a:r>
              <a:rPr lang="en-AU"/>
              <a:t>write two strengths supported by one real or fictional piece of evidence each.</a:t>
            </a:r>
          </a:p>
          <a:p>
            <a:endParaRPr lang="en-AU"/>
          </a:p>
          <a:p>
            <a:r>
              <a:rPr lang="en-AU"/>
              <a:t>•  </a:t>
            </a:r>
            <a:r>
              <a:rPr lang="en-AU" b="1"/>
              <a:t>Add one sentence: </a:t>
            </a:r>
            <a:r>
              <a:rPr lang="en-AU"/>
              <a:t>“This week this strength could serve ____ by ____.” Students need not share.</a:t>
            </a:r>
          </a:p>
          <a:p>
            <a:endParaRPr lang="en-AU"/>
          </a:p>
          <a:p>
            <a:r>
              <a:rPr lang="en-AU"/>
              <a:t>•  </a:t>
            </a:r>
            <a:r>
              <a:rPr lang="en-AU" b="1"/>
              <a:t>Optional prayer: </a:t>
            </a:r>
            <a:r>
              <a:rPr lang="en-AU"/>
              <a:t>“Giver of every good gift, free us from comparison and teach us to serve faithfully. Amen.” Joining in is invited, never required.</a:t>
            </a:r>
          </a:p>
          <a:p>
            <a:endParaRPr lang="en-AU"/>
          </a:p>
          <a:p>
            <a:r>
              <a:rPr lang="en-AU" b="1"/>
              <a:t>MODEL RESPONSE</a:t>
            </a:r>
          </a:p>
          <a:p>
            <a:r>
              <a:rPr lang="en-AU"/>
              <a:t>•  “Organised – I set up the shared trays each week. This week this strength could serve my group by getting the materials ready before the timer starts.”</a:t>
            </a:r>
          </a:p>
          <a:p>
            <a:endParaRPr lang="en-AU"/>
          </a:p>
          <a:p>
            <a:r>
              <a:rPr lang="en-AU" b="1"/>
              <a:t>FORMATIVE LOOK-FOR</a:t>
            </a:r>
          </a:p>
          <a:p>
            <a:r>
              <a:rPr lang="en-AU"/>
              <a:t>•  Students name observable evidence and connect a strength to service rather than status.</a:t>
            </a:r>
          </a:p>
          <a:p>
            <a:endParaRPr lang="en-AU"/>
          </a:p>
          <a:p>
            <a:r>
              <a:rPr lang="en-AU" b="1"/>
              <a:t>SUCCESS CHECK</a:t>
            </a:r>
          </a:p>
          <a:p>
            <a:r>
              <a:rPr lang="en-AU"/>
              <a:t>•  I can identify two strengths and one way each can serve others in the fictional case, and explain the choice.</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a:p>
            <a:endParaRPr lang="en-AU"/>
          </a:p>
          <a:p>
            <a:r>
              <a:rPr lang="en-AU" b="1"/>
              <a:t>SAFEGUARDING</a:t>
            </a:r>
          </a:p>
          <a:p>
            <a:r>
              <a:rPr lang="en-AU"/>
              <a:t>•  </a:t>
            </a:r>
            <a:r>
              <a:rPr lang="en-AU" b="1"/>
              <a:t>Do not collect or read these reflections aloud. </a:t>
            </a:r>
            <a:r>
              <a:rPr lang="en-AU"/>
              <a:t>If a student writes something concerning, follow up privately using the school support pathway.</a:t>
            </a:r>
          </a:p>
          <a:p>
            <a:endParaRPr lang="en-AU"/>
          </a:p>
          <a:p>
            <a:r>
              <a:rPr lang="en-AU" b="1"/>
              <a:t>ACCESS</a:t>
            </a:r>
          </a:p>
          <a:p>
            <a:r>
              <a:rPr lang="en-AU"/>
              <a:t>•  Display the sentence stem. Allow drawing, dictation or extra processing time.</a:t>
            </a:r>
          </a:p>
          <a:p>
            <a:endParaRPr lang="en-AU"/>
          </a:p>
          <a:p>
            <a:r>
              <a:rPr lang="en-AU" b="1"/>
              <a:t>OFFLINE FALLBACK</a:t>
            </a:r>
          </a:p>
          <a:p>
            <a:r>
              <a:rPr lang="en-AU"/>
              <a:t>•  Sentence stem written on the board; students write on paper.</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6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many different puzzle pieces of equal size fitting into one glowing circl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Pause, breathe, choose</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Using a four-step pause to choose a response before reacting.</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#regulation</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#patience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#self-control</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#peace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2995796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The two-second gap</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PAUSE, BREATHE, CHOOSE · WEEK 2</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happens in the gap between feeling it and doing something?</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5895542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PAUSE, BREATHE, CHOOSE · WEEK 2</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James 1:19–20</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“My dear brothers and sisters, take note of this: Everyone should be quick to listen, slow to speak and slow to become angry, because human anger does not produce the righteousness that God desires.”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James 1:19–20,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Strong feelings are not sins to hide. Being slow to speak is a practice, learned over time, that lets a person answer a moment instead of being run by it.</a:t>
            </a:r>
          </a:p>
        </p:txBody>
      </p:sp>
    </p:spTree>
    <p:extLst>
      <p:ext uri="{BB962C8B-B14F-4D97-AF65-F5344CB8AC3E}">
        <p14:creationId xmlns:p14="http://schemas.microsoft.com/office/powerpoint/2010/main" val="4700094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Pause, breathe, choose drill</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PAUSE, BREATHE, CHOOSE · WEEK 2</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What can we actually see Rowan do?</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cards into a steady pause and a straight-to-reaction move.</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Name the feeling in one word, then write a 10-second calm response.</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Chose a calm sentence, then spoke</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Stopped and took one slow breath before speaking</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Walked off mid-sentence</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Named the feeling: this is frustration</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Snapped back before thinking</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Said the first sharp thing that came</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did a pause come before the words?</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5672562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PAUSE, BREATHE, CHOOSE · WEEK 2</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“Next time I feel that heat, I will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A feeling arrives on its own; the response is still chosen.</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903722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