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92"/>
    <p:sldId id="257" r:id="rId93"/>
    <p:sldId id="258" r:id="rId94"/>
    <p:sldId id="259" r:id="rId95"/>
    <p:sldId id="260" r:id="rId9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5" Type="http://schemas.openxmlformats.org/officeDocument/2006/relationships/slide" Target="slides/slide94.xml"/><Relationship Id="rId216" Type="http://schemas.openxmlformats.org/officeDocument/2006/relationships/notesMaster" Target="notesMasters/notesMaster1.xml"/><Relationship Id="rId96" Type="http://schemas.openxmlformats.org/officeDocument/2006/relationships/slide" Target="slides/slide95.xml"/><Relationship Id="rId217" Type="http://schemas.openxmlformats.org/officeDocument/2006/relationships/presProps" Target="presProps.xml"/><Relationship Id="rId218" Type="http://schemas.openxmlformats.org/officeDocument/2006/relationships/viewProps" Target="viewProps.xml"/><Relationship Id="rId93" Type="http://schemas.openxmlformats.org/officeDocument/2006/relationships/slide" Target="slides/slide92.xml"/><Relationship Id="rId219" Type="http://schemas.openxmlformats.org/officeDocument/2006/relationships/theme" Target="theme/theme1.xml"/><Relationship Id="rId220" Type="http://schemas.openxmlformats.org/officeDocument/2006/relationships/tableStyles" Target="tableStyles.xml"/><Relationship Id="rId94" Type="http://schemas.openxmlformats.org/officeDocument/2006/relationships/slide" Target="slides/slide93.xml"/><Relationship Id="rId1" Type="http://schemas.openxmlformats.org/officeDocument/2006/relationships/slideMaster" Target="slideMasters/slideMaster1.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to choose the smallest useful next action when a task feels too big to start.</a:t>
            </a:r>
          </a:p>
          <a:p>
            <a:endParaRPr lang="en-AU"/>
          </a:p>
          <a:p>
            <a:r>
              <a:rPr lang="en-AU" b="1"/>
              <a:t>SUCCESS CHECK</a:t>
            </a:r>
          </a:p>
          <a:p>
            <a:r>
              <a:rPr lang="en-AU"/>
              <a:t>•  I can name one small, doable next step in the fictional case, and explain why it is more useful than a big plan.</a:t>
            </a:r>
          </a:p>
          <a:p>
            <a:endParaRPr lang="en-AU"/>
          </a:p>
          <a:p>
            <a:r>
              <a:rPr lang="en-AU" b="1"/>
              <a:t>KEY QUESTION</a:t>
            </a:r>
          </a:p>
          <a:p>
            <a:r>
              <a:rPr lang="en-AU"/>
              <a:t>•  A task feels far too big to start. What is the smallest useful thing you could actually do about it in the next five minutes?</a:t>
            </a:r>
          </a:p>
          <a:p>
            <a:endParaRPr lang="en-AU"/>
          </a:p>
          <a:p>
            <a:r>
              <a:rPr lang="en-AU" b="1"/>
              <a:t>NIV CONNECTION</a:t>
            </a:r>
          </a:p>
          <a:p>
            <a:r>
              <a:rPr lang="en-AU"/>
              <a:t>•  Psalm 119:105 – a lamp shows the next step of the path. Read Psalm 119:105–107 in context.</a:t>
            </a:r>
          </a:p>
          <a:p>
            <a:endParaRPr lang="en-AU"/>
          </a:p>
          <a:p>
            <a:r>
              <a:rPr lang="en-AU" b="1"/>
              <a:t>CHRISTIAN FORMATION</a:t>
            </a:r>
          </a:p>
          <a:p>
            <a:r>
              <a:rPr lang="en-AU"/>
              <a:t>•  Christian hope is not a promise that the whole road becomes easy at once. God gives light and strength for the step in front of us, so a small faithful action today is real obedience. Perseverance is a gift grown in ordinary steps, not a test of willpower alone.</a:t>
            </a:r>
          </a:p>
          <a:p>
            <a:endParaRPr lang="en-AU"/>
          </a:p>
          <a:p>
            <a:r>
              <a:rPr lang="en-AU" b="1"/>
              <a:t>CSA ALIGNMENT</a:t>
            </a:r>
          </a:p>
          <a:p>
            <a:r>
              <a:rPr lang="en-AU"/>
              <a:t>•  Self / Regulating; Self / Persevering. Character focus: courage and hope. Year 6 • Term 2 • T2 · STEADY · REGULATION AND RESILIENCE • #resilience #regulation.</a:t>
            </a:r>
          </a:p>
          <a:p>
            <a:endParaRPr lang="en-AU"/>
          </a:p>
          <a:p>
            <a:r>
              <a:rPr lang="en-AU" b="1"/>
              <a:t>RETRIEVAL BRIDGE</a:t>
            </a:r>
          </a:p>
          <a:p>
            <a:r>
              <a:rPr lang="en-AU"/>
              <a:t>•  Retrieve Week 6: how does calming your body first make it easier to choose a next step you can actually do?</a:t>
            </a:r>
          </a:p>
          <a:p>
            <a:endParaRPr lang="en-AU"/>
          </a:p>
          <a:p>
            <a:r>
              <a:rPr lang="en-AU" b="1"/>
              <a:t>PREPARE IN UNDER 5 MINUTES</a:t>
            </a:r>
          </a:p>
          <a:p>
            <a:r>
              <a:rPr lang="en-AU"/>
              <a:t>•  Write two headings: NEXT STEP and STUCK. Read the answer key in the practise section, and have a visible timer ready for five minutes.</a:t>
            </a:r>
          </a:p>
          <a:p>
            <a:endParaRPr lang="en-AU"/>
          </a:p>
          <a:p>
            <a:r>
              <a:rPr lang="en-AU" b="1"/>
              <a:t>SAFEGUARDING</a:t>
            </a:r>
          </a:p>
          <a:p>
            <a:r>
              <a:rPr lang="en-AU"/>
              <a:t>•  </a:t>
            </a:r>
            <a:r>
              <a:rPr lang="en-AU" b="1"/>
              <a:t>No forced disclosure. </a:t>
            </a:r>
            <a:r>
              <a:rPr lang="en-AU"/>
              <a:t>Students may pass, write privately or use a fictional example. Keep all discussion on Ruby, never on a real classmate’s workload or home life. Follow up any concerns privately using the school support pathway.</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Two printed headings (NEXT STEP / STUCK) plus the six printed cards, one set per group, and a wall clock instead of a timer.</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RUBY AND THE SCIENCE PROJECT</a:t>
            </a:r>
          </a:p>
          <a:p>
            <a:r>
              <a:rPr lang="en-AU"/>
              <a:t>Read this aloud so students respond to the person in the story, not to their own lives. Nobody needs to share anything personal.</a:t>
            </a:r>
          </a:p>
          <a:p>
            <a:r>
              <a:rPr lang="en-AU"/>
              <a:t>Ruby has a science project due on Friday and has not started. Every time she opens the folder the whole task feels too big, so she closes it again. On Wednesday night she tells her brother she will just do all of it tomorrow. He asks her what the smallest useful thing she could do in the next five minutes would be.</a:t>
            </a:r>
          </a:p>
          <a:p>
            <a:r>
              <a:rPr lang="en-AU" b="1"/>
              <a:t>Questions for reflection</a:t>
            </a:r>
          </a:p>
          <a:p>
            <a:r>
              <a:rPr lang="en-AU"/>
              <a:t>•  What makes the whole task feel too big for Ruby to start?</a:t>
            </a:r>
          </a:p>
          <a:p>
            <a:r>
              <a:rPr lang="en-AU"/>
              <a:t>•  What is one small step Ruby could take in the next five minutes?</a:t>
            </a:r>
          </a:p>
          <a:p>
            <a:r>
              <a:rPr lang="en-AU"/>
              <a:t>•  How might taking that one step change how Ruby feels tomorrow?</a:t>
            </a:r>
          </a:p>
          <a:p>
            <a:r>
              <a:rPr lang="en-AU" b="1"/>
              <a:t>CONNECT</a:t>
            </a:r>
          </a:p>
          <a:p>
            <a:r>
              <a:rPr lang="en-AU"/>
              <a:t>•  </a:t>
            </a:r>
            <a:r>
              <a:rPr lang="en-AU" b="1"/>
              <a:t>Read it aloud: </a:t>
            </a:r>
            <a:r>
              <a:rPr lang="en-AU"/>
              <a:t>“A task feels far too big to start. What is the smallest useful thing you could do about it in the next five minutes?”</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Say: “Today we are learning to find the smallest useful next action – one step small enough that we will actually do it, even when the whole task feels too big.”</a:t>
            </a:r>
          </a:p>
          <a:p>
            <a:r>
              <a:rPr lang="en-AU"/>
              <a:t>•  Show the two headings: NEXT STEP and STUCK. Take two or three quick responses on what a five-minute step could look like. No hands-up pressure.</a:t>
            </a:r>
          </a:p>
          <a:p>
            <a:r>
              <a:rPr lang="en-AU"/>
              <a:t>•  </a:t>
            </a:r>
            <a:r>
              <a:rPr lang="en-AU" b="1"/>
              <a:t>Retrieval bridge: </a:t>
            </a:r>
            <a:r>
              <a:rPr lang="en-AU"/>
              <a:t>“Last week we practised steadying the body first. How does being calmer make a next step easier to choose?”</a:t>
            </a:r>
          </a:p>
          <a:p>
            <a:endParaRPr lang="en-AU"/>
          </a:p>
          <a:p>
            <a:r>
              <a:rPr lang="en-AU" b="1"/>
              <a:t>TEACHING SCRIPT</a:t>
            </a:r>
          </a:p>
          <a:p>
            <a:r>
              <a:rPr lang="en-AU"/>
              <a:t>•  Students draw a short staircase of three steps and write one five-minute action on the bottom step only.</a:t>
            </a:r>
          </a:p>
          <a:p>
            <a:r>
              <a:rPr lang="en-AU"/>
              <a:t>•  </a:t>
            </a:r>
            <a:r>
              <a:rPr lang="en-AU" b="1"/>
              <a:t>Steps to fish for (do not give these first): </a:t>
            </a:r>
            <a:r>
              <a:rPr lang="en-AU"/>
              <a:t>open the folder and write the title; list three things to find out; set a five-minute timer; ask the teacher one question.</a:t>
            </a:r>
          </a:p>
          <a:p>
            <a:endParaRPr lang="en-AU"/>
          </a:p>
          <a:p>
            <a:r>
              <a:rPr lang="en-AU" b="1"/>
              <a:t>FORMATIVE LOOK-FOR</a:t>
            </a:r>
          </a:p>
          <a:p>
            <a:r>
              <a:rPr lang="en-AU"/>
              <a:t>•  Students name a step that is small, specific and startable now, not a general promise to try harder.</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Read the question aloud as well as displaying it. Drawing or one written word is a full answer. Extra processing time; no public role-play.</a:t>
            </a:r>
          </a:p>
          <a:p>
            <a:endParaRPr lang="en-AU"/>
          </a:p>
          <a:p>
            <a:r>
              <a:rPr lang="en-AU" b="1"/>
              <a:t>OFFLINE FALLBACK</a:t>
            </a:r>
          </a:p>
          <a:p>
            <a:r>
              <a:rPr lang="en-AU"/>
              <a:t>•  Two printed headings on the board, a wall clock for timing, and paper for the staircase.</a:t>
            </a:r>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Romans 12:3–5 aloud from the NIV, in context. Notice humility, difference and mutual membership together.</a:t>
            </a:r>
          </a:p>
          <a:p>
            <a:endParaRPr lang="en-AU"/>
          </a:p>
          <a:p>
            <a:r>
              <a:rPr lang="en-AU" b="1"/>
              <a:t>TEACHING SCRIPT</a:t>
            </a:r>
          </a:p>
          <a:p>
            <a:r>
              <a:rPr lang="en-AU"/>
              <a:t>•  </a:t>
            </a:r>
            <a:r>
              <a:rPr lang="en-AU" b="1"/>
              <a:t>Define belonging: </a:t>
            </a:r>
            <a:r>
              <a:rPr lang="en-AU"/>
              <a:t>being known, welcomed and able to contribute within safe, truthful limits.</a:t>
            </a:r>
          </a:p>
          <a:p>
            <a:r>
              <a:rPr lang="en-AU"/>
              <a:t>•  </a:t>
            </a:r>
            <a:r>
              <a:rPr lang="en-AU" b="1"/>
              <a:t>Define fitting in: </a:t>
            </a:r>
            <a:r>
              <a:rPr lang="en-AU"/>
              <a:t>changing or hiding to avoid rejection.</a:t>
            </a:r>
          </a:p>
          <a:p>
            <a:r>
              <a:rPr lang="en-AU"/>
              <a:t>•  Anchor both definitions to the doors from Connect: one door lets you in as you are; the other charges an entry price.</a:t>
            </a:r>
          </a:p>
          <a:p>
            <a:endParaRPr lang="en-AU"/>
          </a:p>
          <a:p>
            <a:r>
              <a:rPr lang="en-AU" b="1"/>
              <a:t>TEACHING SCRIPT</a:t>
            </a:r>
          </a:p>
          <a:p>
            <a:r>
              <a:rPr lang="en-AU"/>
              <a:t>•  </a:t>
            </a:r>
            <a:r>
              <a:rPr lang="en-AU" b="1"/>
              <a:t>Correct the misconception </a:t>
            </a:r>
            <a:r>
              <a:rPr lang="en-AU"/>
              <a:t>“being myself means nobody may challenge me.” Belonging protects dignity while communities still address harmful actions.</a:t>
            </a:r>
          </a:p>
          <a:p>
            <a:r>
              <a:rPr lang="en-AU"/>
              <a:t>•  </a:t>
            </a:r>
            <a:r>
              <a:rPr lang="en-AU" b="1"/>
              <a:t>Say it plainly: </a:t>
            </a:r>
            <a:r>
              <a:rPr lang="en-AU"/>
              <a:t>a group that truly welcomes you can still ask you to stop doing something harmful. Correction that keeps your dignity is part of belonging, not the opposite of it.</a:t>
            </a:r>
          </a:p>
          <a:p>
            <a:endParaRPr lang="en-AU"/>
          </a:p>
          <a:p>
            <a:r>
              <a:rPr lang="en-AU" b="1"/>
              <a:t>TEACHING SCRIPT</a:t>
            </a:r>
          </a:p>
          <a:p>
            <a:r>
              <a:rPr lang="en-AU"/>
              <a:t>•  Read Romans 12:3–5 (NIV). Point out three things: think of yourself with sober judgement (humility), the members do not all have the same function (difference), and each member belongs to all the others (mutual membership).</a:t>
            </a:r>
          </a:p>
          <a:p>
            <a:r>
              <a:rPr lang="en-AU"/>
              <a:t>•  </a:t>
            </a:r>
            <a:r>
              <a:rPr lang="en-AU" b="1"/>
              <a:t>Land the connection on the slide: </a:t>
            </a:r>
            <a:r>
              <a:rPr lang="en-AU"/>
              <a:t>in Christ, belonging is given by membership in one body, not bought by performing a false self.</a:t>
            </a:r>
          </a:p>
          <a:p>
            <a:endParaRPr lang="en-AU"/>
          </a:p>
          <a:p>
            <a:r>
              <a:rPr lang="en-AU" b="1"/>
              <a:t>CHECK UNDERSTANDING</a:t>
            </a:r>
          </a:p>
          <a:p>
            <a:r>
              <a:rPr lang="en-AU"/>
              <a:t>•  </a:t>
            </a:r>
            <a:r>
              <a:rPr lang="en-AU" b="1"/>
              <a:t>Ask: </a:t>
            </a:r>
            <a:r>
              <a:rPr lang="en-AU"/>
              <a:t>“If each member belongs to all the others, what does that change about the person nobody sits with?”</a:t>
            </a:r>
          </a:p>
          <a:p>
            <a:r>
              <a:rPr lang="en-AU"/>
              <a:t>•  </a:t>
            </a:r>
            <a:r>
              <a:rPr lang="en-AU" b="1"/>
              <a:t>Looking for: </a:t>
            </a:r>
            <a:r>
              <a:rPr lang="en-AU"/>
              <a:t>they already belong; the group changes to make room, rather than the person changing to be allowed in. Keep answers general – no personal examples needed.</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Display the verse as well as reading it. Allow partner response or writing instead of speaking. Never require prayer aloud.</a:t>
            </a:r>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SET UP </a:t>
            </a:r>
          </a:p>
          <a:p>
            <a:r>
              <a:rPr lang="en-AU"/>
              <a:t>•  Groups of 3–4. Read Zoe’s scenario aloud. Each group gets the six clue cards, printed or read from the screen. Say: “Label each clue B for belonging or F for fitting in. The slide will not tell you which is which.”</a:t>
            </a:r>
          </a:p>
          <a:p>
            <a:endParaRPr lang="en-AU"/>
          </a:p>
          <a:p>
            <a:r>
              <a:rPr lang="en-AU"/>
              <a:t>•  </a:t>
            </a:r>
            <a:r>
              <a:rPr lang="en-AU" b="1"/>
              <a:t>BELONGING DETECTIVE </a:t>
            </a:r>
          </a:p>
          <a:p>
            <a:r>
              <a:rPr lang="en-AU"/>
              <a:t>•  Students label the six clues B or F. Circulate and listen; do not correct yet.</a:t>
            </a:r>
          </a:p>
          <a:p>
            <a:endParaRPr lang="en-AU"/>
          </a:p>
          <a:p>
            <a:r>
              <a:rPr lang="en-AU" b="1"/>
              <a:t>ANSWER KEY · TEACHER ONLY</a:t>
            </a:r>
          </a:p>
          <a:p>
            <a:r>
              <a:rPr lang="en-AU"/>
              <a:t>•  </a:t>
            </a:r>
            <a:r>
              <a:rPr lang="en-AU" b="1"/>
              <a:t>1. You are welcomed in, and asked to keep the same shared rules as everyone else – </a:t>
            </a:r>
            <a:r>
              <a:rPr lang="en-AU"/>
              <a:t>B. Shared boundaries apply to all, not a private price for you.</a:t>
            </a:r>
          </a:p>
          <a:p>
            <a:r>
              <a:rPr lang="en-AU"/>
              <a:t>•  </a:t>
            </a:r>
            <a:r>
              <a:rPr lang="en-AU" b="1"/>
              <a:t>2. You hide that you love choir so the group will not laugh – </a:t>
            </a:r>
            <a:r>
              <a:rPr lang="en-AU"/>
              <a:t>F. You are hiding to avoid rejection.</a:t>
            </a:r>
          </a:p>
          <a:p>
            <a:r>
              <a:rPr lang="en-AU"/>
              <a:t>•  </a:t>
            </a:r>
            <a:r>
              <a:rPr lang="en-AU" b="1"/>
              <a:t>3. A group says you can sit with them only if you drop another friend – </a:t>
            </a:r>
            <a:r>
              <a:rPr lang="en-AU"/>
              <a:t>F. Entry is conditional on cutting someone off.</a:t>
            </a:r>
          </a:p>
          <a:p>
            <a:r>
              <a:rPr lang="en-AU"/>
              <a:t>•  </a:t>
            </a:r>
            <a:r>
              <a:rPr lang="en-AU" b="1"/>
              <a:t>4. A group laughs at what you enjoy and says stop being so serious – </a:t>
            </a:r>
            <a:r>
              <a:rPr lang="en-AU"/>
              <a:t>F. Approval is offered in exchange for a smaller self.</a:t>
            </a:r>
          </a:p>
          <a:p>
            <a:r>
              <a:rPr lang="en-AU"/>
              <a:t>•  </a:t>
            </a:r>
            <a:r>
              <a:rPr lang="en-AU" b="1"/>
              <a:t>5. A friend asks a curious question about your robotics club – </a:t>
            </a:r>
            <a:r>
              <a:rPr lang="en-AU"/>
              <a:t>B. Curiosity treats your interests as welcome.</a:t>
            </a:r>
          </a:p>
          <a:p>
            <a:r>
              <a:rPr lang="en-AU"/>
              <a:t>•  </a:t>
            </a:r>
            <a:r>
              <a:rPr lang="en-AU" b="1"/>
              <a:t>6. Someone corrects a hurtful joke without humiliating you – </a:t>
            </a:r>
            <a:r>
              <a:rPr lang="en-AU"/>
              <a:t>B. Correction that keeps dignity is part of belonging.</a:t>
            </a:r>
          </a:p>
          <a:p>
            <a:endParaRPr lang="en-AU"/>
          </a:p>
          <a:p>
            <a:r>
              <a:rPr lang="en-AU"/>
              <a:t>•  </a:t>
            </a:r>
            <a:r>
              <a:rPr lang="en-AU" b="1"/>
              <a:t>If a group argues about card 1 or 6, ask: </a:t>
            </a:r>
            <a:r>
              <a:rPr lang="en-AU"/>
              <a:t>“Is this asking you to change what you do, or to change who you are?” and “Does everyone in the group have to keep this, or just you?”</a:t>
            </a:r>
          </a:p>
          <a:p>
            <a:endParaRPr lang="en-AU"/>
          </a:p>
          <a:p>
            <a:r>
              <a:rPr lang="en-AU"/>
              <a:t>•  </a:t>
            </a:r>
            <a:r>
              <a:rPr lang="en-AU" b="1"/>
              <a:t>THE PRICE OF APPROVAL </a:t>
            </a:r>
          </a:p>
          <a:p>
            <a:r>
              <a:rPr lang="en-AU"/>
              <a:t>•  Underline the price of approval in Zoe’s scenario. Name who would be harmed if Zoe paid it.</a:t>
            </a:r>
          </a:p>
          <a:p>
            <a:r>
              <a:rPr lang="en-AU"/>
              <a:t>•  </a:t>
            </a:r>
            <a:r>
              <a:rPr lang="en-AU" b="1"/>
              <a:t>Looking for: </a:t>
            </a:r>
            <a:r>
              <a:rPr lang="en-AU"/>
              <a:t>the price is dropping the robotics students, laughing at a choir classmate and pretending not to care about music. Those harmed: the robotics friends, the classmate laughed at, and Zoe herself.</a:t>
            </a:r>
          </a:p>
          <a:p>
            <a:endParaRPr lang="en-AU"/>
          </a:p>
          <a:p>
            <a:r>
              <a:rPr lang="en-AU"/>
              <a:t>•  </a:t>
            </a:r>
            <a:r>
              <a:rPr lang="en-AU" b="1"/>
              <a:t>BOUNDARY LINE </a:t>
            </a:r>
          </a:p>
          <a:p>
            <a:r>
              <a:rPr lang="en-AU"/>
              <a:t>•  Write a boundary line Zoe could use, plus one alternative belonging move – such as sitting with a safer group or inviting one student to robotics.</a:t>
            </a:r>
          </a:p>
          <a:p>
            <a:endParaRPr lang="en-AU"/>
          </a:p>
          <a:p>
            <a:r>
              <a:rPr lang="en-AU"/>
              <a:t>•  </a:t>
            </a:r>
            <a:r>
              <a:rPr lang="en-AU" b="1"/>
              <a:t>PAIR TEST </a:t>
            </a:r>
          </a:p>
          <a:p>
            <a:r>
              <a:rPr lang="en-AU"/>
              <a:t>•  Pairs test the response against three checks: truthful, non-insulting, and realistic for a Year 6 student. Revise one word.</a:t>
            </a:r>
          </a:p>
          <a:p>
            <a:endParaRPr lang="en-AU"/>
          </a:p>
          <a:p>
            <a:r>
              <a:rPr lang="en-AU" b="1"/>
              <a:t>MODEL RESPONSE</a:t>
            </a:r>
          </a:p>
          <a:p>
            <a:r>
              <a:rPr lang="en-AU"/>
              <a:t>“I want friends, but I won’t put someone down or drop people to earn a seat. I’m going to sit with people who let me be honest and kind.”</a:t>
            </a:r>
          </a:p>
          <a:p>
            <a:r>
              <a:rPr lang="en-AU"/>
              <a:t>•  Share this only after groups have drafted their own. It refuses the price without insulting the group.</a:t>
            </a:r>
          </a:p>
          <a:p>
            <a:endParaRPr lang="en-AU"/>
          </a:p>
          <a:p>
            <a:r>
              <a:rPr lang="en-AU" b="1"/>
              <a:t>FORMATIVE LOOK-FOR</a:t>
            </a:r>
          </a:p>
          <a:p>
            <a:r>
              <a:rPr lang="en-AU"/>
              <a:t>•  Students identify the approval cost in fitting in, and preserve both dignity and safe community expectations.</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Six printed clue cards (wording above) and the two doorway labels,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“Belonging lets a person ____; fitting in pressures a person to ____.” Keep it silent and private – no sharing required.</a:t>
            </a:r>
          </a:p>
          <a:p>
            <a:endParaRPr lang="en-AU"/>
          </a:p>
          <a:p>
            <a:r>
              <a:rPr lang="en-AU"/>
              <a:t>•  Follow up any concerns privately using the school support pathway.</a:t>
            </a:r>
          </a:p>
          <a:p>
            <a:endParaRPr lang="en-AU"/>
          </a:p>
          <a:p>
            <a:r>
              <a:rPr lang="en-AU" b="1"/>
              <a:t>TEACHING SCRIPT</a:t>
            </a:r>
          </a:p>
          <a:p>
            <a:r>
              <a:rPr lang="en-AU"/>
              <a:t>•  Read the stem printed on the slide. Students complete it privately in writing.</a:t>
            </a:r>
          </a:p>
          <a:p>
            <a:r>
              <a:rPr lang="en-AU"/>
              <a:t>•  </a:t>
            </a:r>
            <a:r>
              <a:rPr lang="en-AU" b="1"/>
              <a:t>Model the size of answer you want: </a:t>
            </a:r>
            <a:r>
              <a:rPr lang="en-AU"/>
              <a:t>“Belonging lets a person be honest; fitting in pressures a person to hide.” Sharing is optional; students may say pass.</a:t>
            </a:r>
          </a:p>
          <a:p>
            <a:endParaRPr lang="en-AU"/>
          </a:p>
          <a:p>
            <a:r>
              <a:rPr lang="en-AU" b="1"/>
              <a:t>TEACHING SCRIPT</a:t>
            </a:r>
          </a:p>
          <a:p>
            <a:r>
              <a:rPr lang="en-AU"/>
              <a:t>•  Choose one class behaviour that communicates “you can enter and contribute”.</a:t>
            </a:r>
          </a:p>
          <a:p>
            <a:r>
              <a:rPr lang="en-AU"/>
              <a:t>•  </a:t>
            </a:r>
            <a:r>
              <a:rPr lang="en-AU" b="1"/>
              <a:t>Answers to fish for: </a:t>
            </a:r>
            <a:r>
              <a:rPr lang="en-AU"/>
              <a:t>leaving a space at the table; asking a curious question instead of a put-down; letting someone finish; naming a hurtful joke without humiliating the person who made it.</a:t>
            </a:r>
          </a:p>
          <a:p>
            <a:r>
              <a:rPr lang="en-AU"/>
              <a:t>•  Agree one behaviour as a class and keep it visible for the rest of the term.</a:t>
            </a:r>
          </a:p>
          <a:p>
            <a:endParaRPr lang="en-AU"/>
          </a:p>
          <a:p>
            <a:r>
              <a:rPr lang="en-AU" b="1"/>
              <a:t>TEACHING SCRIPT</a:t>
            </a:r>
          </a:p>
          <a:p>
            <a:r>
              <a:rPr lang="en-AU"/>
              <a:t>•  </a:t>
            </a:r>
            <a:r>
              <a:rPr lang="en-AU" b="1"/>
              <a:t>Close with a spoken blessing: </a:t>
            </a:r>
            <a:r>
              <a:rPr lang="en-AU"/>
              <a:t>“May our words make room for truth, growth and welcome.” Offer a prayer, blessing or quiet pause according to school practice. Never require prayer aloud.</a:t>
            </a:r>
          </a:p>
          <a:p>
            <a:r>
              <a:rPr lang="en-AU"/>
              <a:t>•  </a:t>
            </a:r>
            <a:r>
              <a:rPr lang="en-AU" b="1"/>
              <a:t>Takeaway on the slide: </a:t>
            </a:r>
            <a:r>
              <a:rPr lang="en-AU"/>
              <a:t>belonging is received and welcomed, not bought by pretending.</a:t>
            </a:r>
          </a:p>
          <a:p>
            <a:endParaRPr lang="en-AU"/>
          </a:p>
          <a:p>
            <a:r>
              <a:rPr lang="en-AU" b="1"/>
              <a:t>FORMATIVE LOOK-FOR</a:t>
            </a:r>
          </a:p>
          <a:p>
            <a:r>
              <a:rPr lang="en-AU"/>
              <a:t>•  Students identify the approval cost in fitting in, and preserve both dignity and safe community expectations.</a:t>
            </a:r>
          </a:p>
          <a:p>
            <a:endParaRPr lang="en-AU"/>
          </a:p>
          <a:p>
            <a:r>
              <a:rPr lang="en-AU" b="1"/>
              <a:t>PARTICIPATION</a:t>
            </a:r>
          </a:p>
          <a:p>
            <a:r>
              <a:rPr lang="en-AU"/>
              <a:t>•  </a:t>
            </a:r>
            <a:r>
              <a:rPr lang="en-AU" b="1"/>
              <a:t>Students may pass, write privately or use a made-up example. </a:t>
            </a:r>
            <a:r>
              <a:rPr lang="en-AU"/>
              <a:t>Do not ask for personal disclosure; respond to the fictional scenario instead.</a:t>
            </a:r>
          </a:p>
          <a:p>
            <a:endParaRPr lang="en-AU"/>
          </a:p>
          <a:p>
            <a:r>
              <a:rPr lang="en-AU" b="1"/>
              <a:t>ACCESS</a:t>
            </a:r>
          </a:p>
          <a:p>
            <a:r>
              <a:rPr lang="en-AU"/>
              <a:t>•  Writing, drawing or a single word is a full answer. No student is asked to read their stem aloud.</a:t>
            </a:r>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9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85.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5.xml"/></Relationships>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two doorways, one wide and warmly lit, the other narrow with a tag on its handle"/>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5867" b="1">
                <a:solidFill>
                  <a:srgbClr val="FFFFFF"/>
                </a:solidFill>
                <a:latin typeface="Segoe UI" pitchFamily="34" charset="0"/>
                <a:ea typeface="Segoe UI" pitchFamily="34" charset="-122"/>
                <a:cs typeface="Segoe UI" pitchFamily="34" charset="-120"/>
              </a:rPr>
              <a:t>One more step</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Choosing the smallest useful next action when a task feels far too big.</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#resilience</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#regulation</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#courage</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#hope</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custGeom>
            <a:avLst/>
            <a:gdLst/>
            <a:ahLst/>
            <a:cxnLst/>
            <a:rect l="0" t="0" r="r" b="b"/>
            <a:pathLst>
              <a:path w="1000" h="1000">
                <a:moveTo>
                  <a:pt x="500" y="60"/>
                </a:moveTo>
                <a:arcTo wR="440" hR="440" stAng="16200000" swAng="18000000"/>
              </a:path>
              <a:path w="1000" h="1000">
                <a:moveTo>
                  <a:pt x="700" y="10"/>
                </a:moveTo>
                <a:lnTo>
                  <a:pt x="470" y="70"/>
                </a:lnTo>
                <a:lnTo>
                  <a:pt x="640" y="230"/>
                </a:lnTo>
                <a:close/>
              </a:path>
            </a:pathLst>
          </a:custGeom>
          <a:ln w="22400">
            <a:solidFill>
              <a:srgbClr val="3FA0DA"/>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3FA0DA"/>
                </a:solidFill>
              </a:rPr>
              <a:t>FLOURISH · RESTORATION</a:t>
            </a:r>
          </a:p>
        </p:txBody>
      </p:sp>
    </p:spTree>
    <p:extLst>
      <p:ext uri="{BB962C8B-B14F-4D97-AF65-F5344CB8AC3E}">
        <p14:creationId xmlns:p14="http://schemas.microsoft.com/office/powerpoint/2010/main" val="274748728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Five minutes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T2 · ONE MORE STEP · WEEK 7</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A task feels far too big to start. What is the smallest useful thing you could do about it in the next five minutes?</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37136867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BELONGING, NOT FITTING IN · WEEK 7</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Romans 12:5</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“So in Christ we, though many, form one body, and each member belongs to all the others.”</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Romans 12:5,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Belonging is given by being part of one body, not bought by performing a false self. A group that truly welcomes you can still ask you to stop doing harm – correction that keeps your dignity is part of belonging.</a:t>
            </a:r>
          </a:p>
        </p:txBody>
      </p:sp>
    </p:spTree>
    <p:extLst>
      <p:ext uri="{BB962C8B-B14F-4D97-AF65-F5344CB8AC3E}">
        <p14:creationId xmlns:p14="http://schemas.microsoft.com/office/powerpoint/2010/main" val="215905489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Belonging detective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BELONGING, NOT FITTING IN · WEEK 7</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Belonging or fitting in?</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Label each clue B for belonging or F for fitting in.</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Then write a boundary line Zoe could use, and one alternative belonging move.</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are welcomed in, and asked to keep the same shared rules as everyone else.</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You hide that you love choir so the group will not laugh.</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group says you can sit with them only if you drop another friend.</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group laughs at what you enjoy and says stop being so serious.</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friend asks a curious question about your robotics club.</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Someone corrects a hurtful joke without humiliating you.</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Ask of each clue: does it change what you do, or ask you to hide who you are?</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6324908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T1 · BELONGING, NOT FITTING IN · WEEK 7</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“Belonging lets a person … fitting in pressures a person to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Belonging is received and welcomed, not bought by pretending.</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154864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