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6"/>
  </p:notesMasterIdLst>
  <p:sldIdLst>
    <p:sldId id="256" r:id="rId45"/>
    <p:sldId id="257" r:id="rId46"/>
    <p:sldId id="258" r:id="rId47"/>
    <p:sldId id="259" r:id="rId48"/>
    <p:sldId id="260"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703"/>
    <p:restoredTop sz="69966"/>
  </p:normalViewPr>
  <p:slideViewPr>
    <p:cSldViewPr snapToGrid="0">
      <p:cViewPr varScale="1">
        <p:scale>
          <a:sx n="69" d="100"/>
          <a:sy n="69" d="100"/>
        </p:scale>
        <p:origin x="30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16" Type="http://schemas.openxmlformats.org/officeDocument/2006/relationships/notesMaster" Target="notesMasters/notesMaster1.xml"/><Relationship Id="rId217" Type="http://schemas.openxmlformats.org/officeDocument/2006/relationships/presProps" Target="presProps.xml"/><Relationship Id="rId218" Type="http://schemas.openxmlformats.org/officeDocument/2006/relationships/viewProps" Target="viewProps.xml"/><Relationship Id="rId45" Type="http://schemas.openxmlformats.org/officeDocument/2006/relationships/slide" Target="slides/slide44.xml"/><Relationship Id="rId219" Type="http://schemas.openxmlformats.org/officeDocument/2006/relationships/theme" Target="theme/theme1.xml"/><Relationship Id="rId46" Type="http://schemas.openxmlformats.org/officeDocument/2006/relationships/slide" Target="slides/slide45.xml"/><Relationship Id="rId220" Type="http://schemas.openxmlformats.org/officeDocument/2006/relationships/tableStyles" Target="tableStyles.xml"/><Relationship Id="rId47" Type="http://schemas.openxmlformats.org/officeDocument/2006/relationships/slide" Target="slides/slide46.xml"/><Relationship Id="rId48" Type="http://schemas.openxmlformats.org/officeDocument/2006/relationships/slide" Target="slides/slide47.xml"/><Relationship Id="rId1" Type="http://schemas.openxmlformats.org/officeDocument/2006/relationships/slideMaster" Target="slideMasters/slideMaster1.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7F1BE-E41F-624C-9676-FADCFDCD0376}" type="datetimeFigureOut">
              <a:rPr lang="en-US" smtClean="0"/>
              <a:t>9/28/26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94FC1B-F8F7-EF4C-9E3D-0B325D4B7C63}" type="slidenum">
              <a:rPr lang="en-US" smtClean="0"/>
              <a:t>‹#›</a:t>
            </a:fld>
            <a:endParaRPr lang="en-US"/>
          </a:p>
        </p:txBody>
      </p:sp>
    </p:spTree>
    <p:extLst>
      <p:ext uri="{BB962C8B-B14F-4D97-AF65-F5344CB8AC3E}">
        <p14:creationId xmlns:p14="http://schemas.microsoft.com/office/powerpoint/2010/main" val="1138283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LEARNING INTENTION</a:t>
            </a:r>
          </a:p>
          <a:p>
            <a:r>
              <a:rPr lang="en-AU"/>
              <a:t>•  We are learning to practise one concrete act of inclusion.</a:t>
            </a:r>
          </a:p>
          <a:p>
            <a:endParaRPr lang="en-AU"/>
          </a:p>
          <a:p>
            <a:r>
              <a:rPr lang="en-AU" b="1"/>
              <a:t>SUCCESS CHECK</a:t>
            </a:r>
          </a:p>
          <a:p>
            <a:r>
              <a:rPr lang="en-AU"/>
              <a:t>•  I can practise one concrete act of inclusion in the fictional case and explain the choice.</a:t>
            </a:r>
          </a:p>
          <a:p>
            <a:endParaRPr lang="en-AU"/>
          </a:p>
          <a:p>
            <a:r>
              <a:rPr lang="en-AU" b="1"/>
              <a:t>KEY QUESTION</a:t>
            </a:r>
          </a:p>
          <a:p>
            <a:r>
              <a:rPr lang="en-AU"/>
              <a:t>•  What makes a space technically open but socially hard to enter?</a:t>
            </a:r>
          </a:p>
          <a:p>
            <a:endParaRPr lang="en-AU"/>
          </a:p>
          <a:p>
            <a:r>
              <a:rPr lang="en-AU" b="1"/>
              <a:t>PREPARE IN UNDER 5 MINUTES</a:t>
            </a:r>
          </a:p>
          <a:p>
            <a:r>
              <a:rPr lang="en-AU"/>
              <a:t>•  Write four verbs vertically on the board: SEE • SAY • MAKE ROOM • FOLLOW THROUGH. Leave space for one example beside each.</a:t>
            </a:r>
          </a:p>
          <a:p>
            <a:endParaRPr lang="en-AU"/>
          </a:p>
          <a:p>
            <a:r>
              <a:rPr lang="en-AU" b="1"/>
              <a:t>RETRIEVAL BRIDGE</a:t>
            </a:r>
          </a:p>
          <a:p>
            <a:r>
              <a:rPr lang="en-AU"/>
              <a:t>•  Retrieve the difference between belonging and fitting in. Ask: which one allows a person to contribute without pretending?</a:t>
            </a:r>
          </a:p>
          <a:p>
            <a:endParaRPr lang="en-AU"/>
          </a:p>
          <a:p>
            <a:r>
              <a:rPr lang="en-AU" b="1"/>
              <a:t>CHRISTIAN FORMATION</a:t>
            </a:r>
          </a:p>
          <a:p>
            <a:r>
              <a:rPr lang="en-AU" b="1"/>
              <a:t>•  Luke 19:1–10 – Jesus notices and calls Zacchaeus by name. </a:t>
            </a:r>
            <a:r>
              <a:rPr lang="en-AU"/>
              <a:t>Jesus notices people others dismiss, yet inclusion is more than a friendly feeling: it gives a real path into relationship, participation and accountable change. Christian hospitality sees dignity without ignoring truth.</a:t>
            </a:r>
          </a:p>
          <a:p>
            <a:endParaRPr lang="en-AU"/>
          </a:p>
          <a:p>
            <a:r>
              <a:rPr lang="en-AU" b="1"/>
              <a:t>CSA ALIGNMENT</a:t>
            </a:r>
          </a:p>
          <a:p>
            <a:r>
              <a:rPr lang="en-AU"/>
              <a:t>•  Relationships / Belonging; Spirituality / Expressing. Year 6 · Term 1 · #belonging · Character: wisdom / faithfulness.</a:t>
            </a:r>
          </a:p>
          <a:p>
            <a:endParaRPr lang="en-AU"/>
          </a:p>
          <a:p>
            <a:r>
              <a:rPr lang="en-AU" b="1"/>
              <a:t>SAFEGUARDING</a:t>
            </a:r>
          </a:p>
          <a:p>
            <a:r>
              <a:rPr lang="en-AU"/>
              <a:t>•  </a:t>
            </a:r>
            <a:r>
              <a:rPr lang="en-AU" b="1"/>
              <a:t>No forced disclosure. </a:t>
            </a:r>
            <a:r>
              <a:rPr lang="en-AU"/>
              <a:t>Students may pass, write privately or use a fictional example. Keep every example inside the fictional case – never ask a student to name someone who is actually left out. Follow up any concerns privately using the school support pathway.</a:t>
            </a:r>
          </a:p>
          <a:p>
            <a:endParaRPr lang="en-AU"/>
          </a:p>
          <a:p>
            <a:r>
              <a:rPr lang="en-AU" b="1"/>
              <a:t>ACCESS / LOW-DISCLOSURE</a:t>
            </a:r>
          </a:p>
          <a:p>
            <a:r>
              <a:rPr lang="en-AU"/>
              <a:t>•  </a:t>
            </a:r>
            <a:r>
              <a:rPr lang="en-AU" b="1"/>
              <a:t>Read instructions aloud and display them. </a:t>
            </a:r>
            <a:r>
              <a:rPr lang="en-AU"/>
              <a:t>Allow silent pointing, writing or partner response. Students may write their 20-second move instead of speaking it. Provide extra processing time. Never require eye contact, public role-play, prayer aloud or disclosure of personal distress.</a:t>
            </a:r>
          </a:p>
          <a:p>
            <a:endParaRPr lang="en-AU"/>
          </a:p>
          <a:p>
            <a:r>
              <a:rPr lang="en-AU" b="1"/>
              <a:t>OFFLINE FALLBACK</a:t>
            </a:r>
          </a:p>
          <a:p>
            <a:r>
              <a:rPr lang="en-AU"/>
              <a:t>•  Four verbs on the board plus the six printed response cards, one set per group.</a:t>
            </a:r>
          </a:p>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FICTIONAL SCENARIO · THE LATE ARRIVAL</a:t>
            </a:r>
          </a:p>
          <a:p>
            <a:r>
              <a:rPr lang="en-AU"/>
              <a:t>Read this aloud so students respond to the person in the story, not to their own lives. Nobody needs to share anything personal.</a:t>
            </a:r>
          </a:p>
          <a:p>
            <a:r>
              <a:rPr lang="en-AU"/>
              <a:t>During a library makerspace activity, Mei arrives after the instructions because of a music lesson. Three groups are already working. One group says, ‘We’re basically done,’ although they still need someone to test the model and record what fails. Mei stands beside the table holding a pencil.</a:t>
            </a:r>
          </a:p>
          <a:p>
            <a:r>
              <a:rPr lang="en-AU" b="1"/>
              <a:t>Questions for reflection</a:t>
            </a:r>
          </a:p>
          <a:p>
            <a:r>
              <a:rPr lang="en-AU"/>
              <a:t>•  What is the invisible barrier here – what makes the space technically open but socially hard to enter?</a:t>
            </a:r>
          </a:p>
          <a:p>
            <a:r>
              <a:rPr lang="en-AU"/>
              <a:t>•  Which inclusion verb – See, Say, Make room or Follow through – would change the most for Mei?</a:t>
            </a:r>
          </a:p>
          <a:p>
            <a:r>
              <a:rPr lang="en-AU"/>
              <a:t>•  What could the group ask two minutes later to check that the invitation actually worked?</a:t>
            </a:r>
          </a:p>
          <a:p>
            <a:r>
              <a:rPr lang="en-AU" b="1"/>
              <a:t>CONNECT</a:t>
            </a:r>
          </a:p>
          <a:p>
            <a:r>
              <a:rPr lang="en-AU"/>
              <a:t>•  </a:t>
            </a:r>
            <a:r>
              <a:rPr lang="en-AU" b="1"/>
              <a:t>Read it aloud: </a:t>
            </a:r>
            <a:r>
              <a:rPr lang="en-AU"/>
              <a:t>“What makes a space technically open but socially hard to enter?”</a:t>
            </a:r>
          </a:p>
          <a:p>
            <a:endParaRPr lang="en-AU"/>
          </a:p>
          <a:p>
            <a:r>
              <a:rPr lang="en-AU"/>
              <a:t>•  </a:t>
            </a:r>
            <a:r>
              <a:rPr lang="en-AU" b="1"/>
              <a:t>Set it up first: </a:t>
            </a:r>
            <a:r>
              <a:rPr lang="en-AU"/>
              <a:t>stand beside an intentionally empty chair or empty space at a table. Let the class look at it for a moment before you ask the question.</a:t>
            </a:r>
          </a:p>
          <a:p>
            <a:endParaRPr lang="en-AU"/>
          </a:p>
          <a:p>
            <a:r>
              <a:rPr lang="en-AU"/>
              <a:t>•  </a:t>
            </a:r>
            <a:r>
              <a:rPr lang="en-AU" b="1"/>
              <a:t>Restate the participation options aloud: </a:t>
            </a:r>
            <a:r>
              <a:rPr lang="en-AU"/>
              <a:t>pass, write privately, or use a fictional example.</a:t>
            </a:r>
          </a:p>
          <a:p>
            <a:endParaRPr lang="en-AU"/>
          </a:p>
          <a:p>
            <a:r>
              <a:rPr lang="en-AU" b="1"/>
              <a:t>CONNECT · TEACHING SCRIPT</a:t>
            </a:r>
          </a:p>
          <a:p>
            <a:endParaRPr lang="en-AU"/>
          </a:p>
          <a:p>
            <a:r>
              <a:rPr lang="en-AU"/>
              <a:t>•  Say: ‘Today we are learning to practise one concrete act of inclusion – not a nice feeling, an actual move you could make in twenty seconds.’</a:t>
            </a:r>
          </a:p>
          <a:p>
            <a:r>
              <a:rPr lang="en-AU"/>
              <a:t>• take three rapid responses only. Answers to fish for: private jokes, nobody explains what is going on, a closed circle, unclear turn-taking, no real job left to do.</a:t>
            </a:r>
          </a:p>
          <a:p>
            <a:r>
              <a:rPr lang="en-AU"/>
              <a:t>•  </a:t>
            </a:r>
            <a:r>
              <a:rPr lang="en-AU" b="1"/>
              <a:t>Connect each response to a verb on the board: </a:t>
            </a:r>
            <a:r>
              <a:rPr lang="en-AU"/>
              <a:t>not being seen → SEE; not being named or spoken to → SAY; no room or role → MAKE ROOM; nobody checks back → FOLLOW THROUGH.</a:t>
            </a:r>
          </a:p>
          <a:p>
            <a:r>
              <a:rPr lang="en-AU"/>
              <a:t>•  </a:t>
            </a:r>
            <a:r>
              <a:rPr lang="en-AU" b="1"/>
              <a:t>Retrieval bridge: </a:t>
            </a:r>
            <a:r>
              <a:rPr lang="en-AU"/>
              <a:t>‘Belonging or fitting in – which one lets a person contribute without pretending?’ Looking for: belonging, because fitting in requires changing yourself to be accepted.</a:t>
            </a:r>
          </a:p>
          <a:p>
            <a:r>
              <a:rPr lang="en-AU"/>
              <a:t>•  </a:t>
            </a:r>
            <a:r>
              <a:rPr lang="en-AU" b="1"/>
              <a:t>Keep it general. </a:t>
            </a:r>
            <a:r>
              <a:rPr lang="en-AU"/>
              <a:t>If a student starts naming a real classmate who is left out, redirect to the story: ‘Let’s keep names out of it – describe what the space does, not who.’</a:t>
            </a:r>
          </a:p>
          <a:p>
            <a:endParaRPr lang="en-AU"/>
          </a:p>
          <a:p>
            <a:r>
              <a:rPr lang="en-AU" b="1"/>
              <a:t>PARTICIPATION</a:t>
            </a:r>
          </a:p>
          <a:p>
            <a:r>
              <a:rPr lang="en-AU"/>
              <a:t>•  </a:t>
            </a:r>
            <a:r>
              <a:rPr lang="en-AU" b="1"/>
              <a:t>Students may pass, write privately or use a fictional example. </a:t>
            </a:r>
            <a:r>
              <a:rPr lang="en-AU"/>
              <a:t>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EXPLORE</a:t>
            </a:r>
          </a:p>
          <a:p>
            <a:r>
              <a:rPr lang="en-AU"/>
              <a:t>•  Read Luke 19:1–10 aloud from the NIV, in context.</a:t>
            </a:r>
          </a:p>
          <a:p>
            <a:r>
              <a:rPr lang="en-AU"/>
              <a:t>•  </a:t>
            </a:r>
            <a:r>
              <a:rPr lang="en-AU" b="1"/>
              <a:t>Notice the sequence in the passage: </a:t>
            </a:r>
            <a:r>
              <a:rPr lang="en-AU"/>
              <a:t>Jesus sees Zacchaeus, names him, shares table fellowship, and calls forth changed action.</a:t>
            </a:r>
          </a:p>
          <a:p>
            <a:endParaRPr lang="en-AU"/>
          </a:p>
          <a:p>
            <a:r>
              <a:rPr lang="en-AU" b="1"/>
              <a:t>TEACHING SCRIPT</a:t>
            </a:r>
          </a:p>
          <a:p>
            <a:r>
              <a:rPr lang="en-AU"/>
              <a:t>• teach the inclusion sequence: notice a barrier, address the person respectfully, offer a genuine role or turn, then check that the invitation actually became possible.</a:t>
            </a:r>
          </a:p>
          <a:p>
            <a:r>
              <a:rPr lang="en-AU"/>
              <a:t>• contrast vague kindness with an observable move. ‘Be nice’ cannot be seen or checked. ‘Move one chair, explain the rule, offer the next turn’ can.</a:t>
            </a:r>
          </a:p>
          <a:p>
            <a:r>
              <a:rPr lang="en-AU"/>
              <a:t>•  </a:t>
            </a:r>
            <a:r>
              <a:rPr lang="en-AU" b="1"/>
              <a:t>Ask: </a:t>
            </a:r>
            <a:r>
              <a:rPr lang="en-AU"/>
              <a:t>‘What is the difference between feeling welcoming and doing something a person could actually accept?’ Looking for: the second one gives a real path in – a chair, an explanation, a job, a turn.</a:t>
            </a:r>
          </a:p>
          <a:p>
            <a:r>
              <a:rPr lang="en-AU"/>
              <a:t>• read Luke 19:1–10. Zacchaeus is up a tree because he is short and the crowd will not make room; he is also a tax collector the crowd dislikes. Jesus does not pretend the wrong is nothing – he calls him by name and goes to his house, and Zacchaeus changes what he does with his money.</a:t>
            </a:r>
          </a:p>
          <a:p>
            <a:r>
              <a:rPr lang="en-AU"/>
              <a:t>•  </a:t>
            </a:r>
            <a:r>
              <a:rPr lang="en-AU" b="1"/>
              <a:t>Land the connection on the slide: </a:t>
            </a:r>
            <a:r>
              <a:rPr lang="en-AU"/>
              <a:t>Jesus notices the person the crowd has written off, and inclusion here is more than a friendly feeling – it opens a real path into relationship, participation and accountable change.</a:t>
            </a:r>
          </a:p>
          <a:p>
            <a:r>
              <a:rPr lang="en-AU"/>
              <a:t>•  </a:t>
            </a:r>
            <a:r>
              <a:rPr lang="en-AU" b="1"/>
              <a:t>Check understanding: </a:t>
            </a:r>
            <a:r>
              <a:rPr lang="en-AU"/>
              <a:t>‘Jesus was kind to Zacchaeus but he did not say the cheating was fine. What does that tell us about including someone?’</a:t>
            </a:r>
          </a:p>
          <a:p>
            <a:r>
              <a:rPr lang="en-AU"/>
              <a:t>•  </a:t>
            </a:r>
            <a:r>
              <a:rPr lang="en-AU" b="1"/>
              <a:t>Looking for: </a:t>
            </a:r>
            <a:r>
              <a:rPr lang="en-AU"/>
              <a:t>Christian hospitality sees a person’s dignity without ignoring the truth. Keep answers general – no personal examples needed.</a:t>
            </a:r>
          </a:p>
          <a:p>
            <a:endParaRPr lang="en-AU"/>
          </a:p>
          <a:p>
            <a:r>
              <a:rPr lang="en-AU" b="1"/>
              <a:t>PARTICIPATION</a:t>
            </a:r>
          </a:p>
          <a:p>
            <a:r>
              <a:rPr lang="en-AU"/>
              <a:t>•  </a:t>
            </a:r>
            <a:r>
              <a:rPr lang="en-AU" b="1"/>
              <a:t>Students may pass, write privately or use a fictional example. </a:t>
            </a:r>
            <a:r>
              <a:rPr lang="en-AU"/>
              <a:t>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FORMATIVE LOOK-FOR</a:t>
            </a:r>
          </a:p>
          <a:p>
            <a:r>
              <a:rPr lang="en-AU"/>
              <a:t>•  Students offer a specific role or turn and include follow-through, not only a vague invitation.</a:t>
            </a:r>
          </a:p>
          <a:p>
            <a:endParaRPr lang="en-AU"/>
          </a:p>
          <a:p>
            <a:r>
              <a:rPr lang="en-AU" b="1"/>
              <a:t>ACCESS</a:t>
            </a:r>
          </a:p>
          <a:p>
            <a:r>
              <a:rPr lang="en-AU"/>
              <a:t>•  </a:t>
            </a:r>
            <a:r>
              <a:rPr lang="en-AU" b="1"/>
              <a:t>Read the scenario and cards aloud as well as displaying them. </a:t>
            </a:r>
            <a:r>
              <a:rPr lang="en-AU"/>
              <a:t>Allow silent pointing, writing instead of speaking, or a partner reading a student’s draft aloud. Give extra processing time. No public role-play, no forced disclosure.</a:t>
            </a:r>
          </a:p>
          <a:p>
            <a:endParaRPr lang="en-AU"/>
          </a:p>
          <a:p>
            <a:r>
              <a:rPr lang="en-AU" b="1"/>
              <a:t>OFFLINE FALLBACK</a:t>
            </a:r>
          </a:p>
          <a:p>
            <a:r>
              <a:rPr lang="en-AU"/>
              <a:t>•  Six printed response cards (wording above), one set per group, plus the four verbs on the board.</a:t>
            </a:r>
          </a:p>
          <a:p>
            <a:endParaRPr lang="en-AU"/>
          </a:p>
          <a:p>
            <a:r>
              <a:rPr lang="en-AU" b="1"/>
              <a:t>PARTICIPATION</a:t>
            </a:r>
          </a:p>
          <a:p>
            <a:r>
              <a:rPr lang="en-AU"/>
              <a:t>•  </a:t>
            </a:r>
            <a:r>
              <a:rPr lang="en-AU" b="1"/>
              <a:t>Students may pass, write privately or use a fictional example. </a:t>
            </a:r>
            <a:r>
              <a:rPr lang="en-AU"/>
              <a:t>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REFLECT</a:t>
            </a:r>
          </a:p>
          <a:p>
            <a:r>
              <a:rPr lang="en-AU"/>
              <a:t>•  </a:t>
            </a:r>
            <a:r>
              <a:rPr lang="en-AU" b="1"/>
              <a:t>Give students the private stem: </a:t>
            </a:r>
            <a:r>
              <a:rPr lang="en-AU"/>
              <a:t>“One inclusion move I will make at school this week is …” Keep it silent and private – no sharing required.</a:t>
            </a:r>
          </a:p>
          <a:p>
            <a:endParaRPr lang="en-AU"/>
          </a:p>
          <a:p>
            <a:r>
              <a:rPr lang="en-AU"/>
              <a:t>•  Close with a short prayer, blessing or silent reflection appropriate to the class. Never require prayer aloud.</a:t>
            </a:r>
          </a:p>
          <a:p>
            <a:endParaRPr lang="en-AU"/>
          </a:p>
          <a:p>
            <a:r>
              <a:rPr lang="en-AU"/>
              <a:t>•  Follow up any concerns privately using the school support pathway.</a:t>
            </a:r>
          </a:p>
          <a:p>
            <a:endParaRPr lang="en-AU"/>
          </a:p>
          <a:p>
            <a:r>
              <a:rPr lang="en-AU" b="1"/>
              <a:t>REFLECT · TEACHING SCRIPT</a:t>
            </a:r>
          </a:p>
          <a:p>
            <a:r>
              <a:rPr lang="en-AU"/>
              <a:t>• choose a verb. Students choose one inclusion verb – See, Say, Make room or Follow through – and write a school action small enough to finish this week.</a:t>
            </a:r>
          </a:p>
          <a:p>
            <a:r>
              <a:rPr lang="en-AU"/>
              <a:t>•  </a:t>
            </a:r>
            <a:r>
              <a:rPr lang="en-AU" b="1"/>
              <a:t>Model the size of answer you want: </a:t>
            </a:r>
            <a:r>
              <a:rPr lang="en-AU"/>
              <a:t>‘I could explain the rule to whoever joins late’, or ‘I could offer the next turn instead of waiting to be asked’. Small and doable beats impressive.</a:t>
            </a:r>
          </a:p>
          <a:p>
            <a:r>
              <a:rPr lang="en-AU"/>
              <a:t>• check the action. Ask them to test it privately: does it offer genuine participation, or does it treat someone as a project? Looking for: a real role or turn, not a favour done to someone.</a:t>
            </a:r>
          </a:p>
          <a:p>
            <a:r>
              <a:rPr lang="en-AU"/>
              <a:t>• silent commitment. Students place one finger on their chosen verb and rehearse the first sentence internally. Nothing is said aloud.</a:t>
            </a:r>
          </a:p>
          <a:p>
            <a:r>
              <a:rPr lang="en-AU"/>
              <a:t>•  </a:t>
            </a:r>
            <a:r>
              <a:rPr lang="en-AU" b="1"/>
              <a:t>Close with the takeaway on the slide: </a:t>
            </a:r>
            <a:r>
              <a:rPr lang="en-AU"/>
              <a:t>‘Jesus noticed the person the crowd walked past – inclusion is a move you make, not a mood you have.’ Offer a brief prayer, blessing or quiet pause according to school practice.</a:t>
            </a:r>
          </a:p>
          <a:p>
            <a:endParaRPr lang="en-AU"/>
          </a:p>
          <a:p>
            <a:r>
              <a:rPr lang="en-AU" b="1"/>
              <a:t>FORMATIVE LOOK-FOR</a:t>
            </a:r>
          </a:p>
          <a:p>
            <a:r>
              <a:rPr lang="en-AU"/>
              <a:t>•  Students offer a specific role or turn and include follow-through, not only a vague invitation.</a:t>
            </a:r>
          </a:p>
          <a:p>
            <a:endParaRPr lang="en-AU"/>
          </a:p>
          <a:p>
            <a:r>
              <a:rPr lang="en-AU" b="1"/>
              <a:t>PARTICIPATION</a:t>
            </a:r>
          </a:p>
          <a:p>
            <a:r>
              <a:rPr lang="en-AU"/>
              <a:t>•  </a:t>
            </a:r>
            <a:r>
              <a:rPr lang="en-AU" b="1"/>
              <a:t>Students may pass, write privately or use a fictional example. </a:t>
            </a:r>
            <a:r>
              <a:rPr lang="en-AU"/>
              <a:t>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CE652-B31A-E4B1-BD17-B73F8EB629B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EA2CB29-C8F0-40E0-2E3F-368619E2BF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96FBEE8-B986-D92A-3922-D7A361532A4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ADCBF57-283F-AF21-3AAF-A4757EF228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8925A6-CCB0-CF73-D113-0CC9E41024D9}"/>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86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60326-1125-B04C-58A6-80163190021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5F67701-1CE6-49E1-9BF6-E39F0D06EB1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9A909AC-E48B-BD43-C098-F670A12CBC74}"/>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E2ED1E9-1915-E2BF-C0CA-C5EA8408FA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18852C-B51A-BFC4-6BFD-8D1084E5FBB0}"/>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50826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69523-DF80-6FC9-6C70-D4A895AF5A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EDA888F-552C-A7EB-1CAA-B44C2288EC5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3B3520A-D9C7-424B-F283-53AC913D4DEC}"/>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45BE6443-2941-73B9-0108-8F1CD535A5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10E721-D6ED-CAC7-5A4D-74B296A0B086}"/>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830265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F6049-D472-4EA9-352B-67108B1C783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3F2EE15-7917-CE5E-7F6D-19E2357EAB9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29805B1-12DC-FD9D-4C5A-E945CF3E71B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C388B49-855A-F87F-CE73-D2B8074BAA6E}"/>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544D4E05-8CA9-FDBC-D1AC-FA1BD428A3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8416B8-4985-DB2A-EB72-4305321A1C61}"/>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002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D2590-5187-E8B4-A7BB-93B248A11E3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3F387B7-04D0-678C-7D35-C69D0CCB02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030CBC6-FE46-68BF-8D4F-AB1210CE4FA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51F2D73-11A0-05DA-1A1E-F6C08BBBD9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EAB698D-500C-8826-0904-9E21B24B1B8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B26A522-D041-9881-1399-A2F6F1222918}"/>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8" name="Footer Placeholder 7">
            <a:extLst>
              <a:ext uri="{FF2B5EF4-FFF2-40B4-BE49-F238E27FC236}">
                <a16:creationId xmlns:a16="http://schemas.microsoft.com/office/drawing/2014/main" id="{AD3264D9-7C3A-19FF-BFEE-0C09ADD02B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34ABF6E-AB81-5754-C2F5-D1858D3296F7}"/>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67847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88B6C-A2A2-2403-2DB3-B3C01F285C0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0424A9B-7100-7324-3B1B-A2B0B84F8DC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4" name="Footer Placeholder 3">
            <a:extLst>
              <a:ext uri="{FF2B5EF4-FFF2-40B4-BE49-F238E27FC236}">
                <a16:creationId xmlns:a16="http://schemas.microsoft.com/office/drawing/2014/main" id="{ACBE6D15-73FA-7384-D8C5-729D8FF404D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045922-96C5-A9DA-5843-2D57B5E4E4A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93651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25E35C-8153-CE82-A1FB-317EDF125B4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3" name="Footer Placeholder 2">
            <a:extLst>
              <a:ext uri="{FF2B5EF4-FFF2-40B4-BE49-F238E27FC236}">
                <a16:creationId xmlns:a16="http://schemas.microsoft.com/office/drawing/2014/main" id="{5AEDCA80-1EBE-C57D-7B1A-36E5CC3ED3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D789DE-FDD9-A9F5-CC70-F5B78123669A}"/>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253779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7E377-B400-A401-B31F-96CB5021DF9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C01EC76-AA6A-23FF-F64C-E0D1CC0E6A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BA84215-28E6-0818-2FA2-41D0472DD1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D643D78-B82B-7836-1629-1698FA6E685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40DD4395-BCF9-0548-098E-611EDFCB34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80A143-E660-C7CC-6C1D-769FF84F0DC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806319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E05D0-D2F9-DBF9-57E4-4F0FC5722DA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12D314C-5B4D-62C6-7708-92606D7EA3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a:extLst>
              <a:ext uri="{FF2B5EF4-FFF2-40B4-BE49-F238E27FC236}">
                <a16:creationId xmlns:a16="http://schemas.microsoft.com/office/drawing/2014/main" id="{170503BA-EFB5-5D83-AAD1-8A154FABA6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25478C9-F55E-6077-D1DA-8FAB693E910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9F4AA50E-8168-E6FE-A3C0-FCB88645C6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BBB3B3-D0CC-04AD-B0BD-3DCDA1C0559F}"/>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066957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FD3DC-E719-023A-AA0B-A96875A7B90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5D51B90-87A6-CAC6-8FED-5AF9B74A547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20078D0-CB61-51C8-6847-521FEEA398B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CEA6E6A9-BB43-1263-CA7C-64027AFC71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DDEDC9-C5D5-5D7F-D956-4BC15956FB6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961412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385449-EE22-DCED-D271-EA0BF619738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F0EDFA2-D0BC-735B-F8D9-575E803BFE8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083F792-06A9-66A2-8B31-1A157AB78621}"/>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DC2C89A8-23F6-E6F2-EFED-5A8267FD00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663BF3-1A62-94B6-806C-D537BAC83648}"/>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099940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IGHT">
    <p:bg>
      <p:bgPr>
        <a:solidFill>
          <a:srgbClr val="F7F8FC"/>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7315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812501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ARK">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2316480"/>
            <a:ext cx="6096000" cy="13411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772191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FEATURE">
    <p:bg>
      <p:bgPr>
        <a:solidFill>
          <a:srgbClr val="4F46E5"/>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975360" y="1950720"/>
            <a:ext cx="10241280" cy="24384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2836588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DARK_TOP">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18288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533378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B1ABA3-FD3E-AD0F-179E-2A28494C29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966850A-5043-457C-25EE-99A84CC2F0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BD02CCA-B9AB-33BF-9E4D-83E472A70E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F667BB65-5F20-7858-E514-214740561E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E8DA8C8-4A1E-1A79-4B8B-351230D618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9091E2D-06CB-8D44-97AB-171E75E5529A}" type="slidenum">
              <a:rPr lang="en-US" smtClean="0"/>
              <a:t>‹#›</a:t>
            </a:fld>
            <a:endParaRPr lang="en-US"/>
          </a:p>
        </p:txBody>
      </p:sp>
    </p:spTree>
    <p:extLst>
      <p:ext uri="{BB962C8B-B14F-4D97-AF65-F5344CB8AC3E}">
        <p14:creationId xmlns:p14="http://schemas.microsoft.com/office/powerpoint/2010/main" val="18022881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4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5.xml"/></Relationships>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Flat illustration: a circle of chairs with one chair turned outward to open a gap"/>
          <p:cNvPicPr>
            <a:picLocks noChangeAspect="1"/>
          </p:cNvPicPr>
          <p:nvPr/>
        </p:nvPicPr>
        <p:blipFill>
          <a:blip r:embed="rId3"/>
          <a:srcRect t="5882" b="5882"/>
          <a:stretch/>
        </p:blipFill>
        <p:spPr>
          <a:xfrm>
            <a:off x="7010400" y="0"/>
            <a:ext cx="5181600" cy="6858000"/>
          </a:xfrm>
          <a:prstGeom prst="rect">
            <a:avLst/>
          </a:prstGeom>
        </p:spPr>
      </p:pic>
      <p:sp>
        <p:nvSpPr>
          <p:cNvPr id="3" name="Divider">
            <a:extLst>
              <a:ext uri="{C183D7F6-B498-43B3-948B-1728B52AA6E4}">
                <adec:decorative xmlns:adec="http://schemas.microsoft.com/office/drawing/2017/decorative" val="1"/>
              </a:ext>
            </a:extLst>
          </p:cNvPr>
          <p:cNvSpPr/>
          <p:nvPr/>
        </p:nvSpPr>
        <p:spPr>
          <a:xfrm>
            <a:off x="7010400" y="0"/>
            <a:ext cx="73152" cy="6858000"/>
          </a:xfrm>
          <a:prstGeom prst="rect">
            <a:avLst/>
          </a:prstGeom>
          <a:solidFill>
            <a:srgbClr val="0EA5A4"/>
          </a:solidFill>
          <a:ln w="12700">
            <a:solidFill>
              <a:srgbClr val="0EA5A4"/>
            </a:solidFill>
            <a:prstDash val="solid"/>
          </a:ln>
        </p:spPr>
        <p:txBody>
          <a:bodyPr/>
          <a:lstStyle/>
          <a:p>
            <a:endParaRPr lang="en-US" sz="2400"/>
          </a:p>
        </p:txBody>
      </p:sp>
      <p:sp>
        <p:nvSpPr>
          <p:cNvPr id="4" name="Badge">
            <a:extLst>
              <a:ext uri="{C183D7F6-B498-43B3-948B-1728B52AA6E4}">
                <adec:decorative xmlns:adec="http://schemas.microsoft.com/office/drawing/2017/decorative" val="1"/>
              </a:ext>
            </a:extLst>
          </p:cNvPr>
          <p:cNvSpPr/>
          <p:nvPr/>
        </p:nvSpPr>
        <p:spPr>
          <a:xfrm>
            <a:off x="731520" y="1219200"/>
            <a:ext cx="3901440" cy="512064"/>
          </a:xfrm>
          <a:prstGeom prst="roundRect">
            <a:avLst>
              <a:gd name="adj" fmla="val 47619"/>
            </a:avLst>
          </a:prstGeom>
          <a:solidFill>
            <a:srgbClr val="0EA5A4"/>
          </a:solidFill>
          <a:ln w="12700">
            <a:solidFill>
              <a:srgbClr val="0EA5A4"/>
            </a:solidFill>
            <a:prstDash val="solid"/>
          </a:ln>
        </p:spPr>
        <p:txBody>
          <a:bodyPr/>
          <a:lstStyle/>
          <a:p>
            <a:endParaRPr lang="en-US" sz="2400"/>
          </a:p>
        </p:txBody>
      </p:sp>
      <p:sp>
        <p:nvSpPr>
          <p:cNvPr id="5" name="Text 2">
            <a:extLst>
              <a:ext uri="{C183D7F6-B498-43B3-948B-1728B52AA6E4}">
                <adec:decorative xmlns:adec="http://schemas.microsoft.com/office/drawing/2017/decorative" val="0"/>
              </a:ext>
            </a:extLst>
          </p:cNvPr>
          <p:cNvSpPr/>
          <p:nvPr/>
        </p:nvSpPr>
        <p:spPr>
          <a:xfrm>
            <a:off x="731520" y="1219200"/>
            <a:ext cx="3901440" cy="512064"/>
          </a:xfrm>
          <a:prstGeom prst="rect">
            <a:avLst/>
          </a:prstGeom>
          <a:noFill/>
          <a:ln/>
        </p:spPr>
        <p:txBody>
          <a:bodyPr wrap="square" lIns="0" tIns="0" rIns="0" bIns="0" rtlCol="0" anchor="ctr"/>
          <a:lstStyle/>
          <a:p>
            <a:pPr algn="ctr"/>
            <a:r>
              <a:rPr lang="en-US" sz="1467" b="1">
                <a:solidFill>
                  <a:srgbClr val="0F172A"/>
                </a:solidFill>
                <a:latin typeface="Segoe UI" pitchFamily="34" charset="0"/>
                <a:ea typeface="Segoe UI" pitchFamily="34" charset="-122"/>
                <a:cs typeface="Segoe UI" pitchFamily="34" charset="-120"/>
              </a:rPr>
              <a:t>YEAR 6</a:t>
            </a:r>
            <a:endParaRPr lang="en-US" sz="1467"/>
          </a:p>
        </p:txBody>
      </p:sp>
      <p:sp>
        <p:nvSpPr>
          <p:cNvPr id="6" name="Text 0"/>
          <p:cNvSpPr>
            <a:spLocks noGrp="1"/>
          </p:cNvSpPr>
          <p:nvPr>
            <p:ph type="title" idx="100" hasCustomPrompt="1"/>
          </p:nvPr>
        </p:nvSpPr>
        <p:spPr>
          <a:xfrm>
            <a:off x="731520" y="2316480"/>
            <a:ext cx="6096000" cy="1341120"/>
          </a:xfrm>
          <a:prstGeom prst="rect">
            <a:avLst/>
          </a:prstGeom>
          <a:noFill/>
          <a:ln/>
        </p:spPr>
        <p:txBody>
          <a:bodyPr vert="horz" wrap="square" lIns="0" tIns="0" rIns="0" bIns="0" rtlCol="0" anchor="ctr">
            <a:normAutofit fontScale="90000"/>
          </a:bodyPr>
          <a:lstStyle/>
          <a:p>
            <a:r>
              <a:rPr lang="en-US" sz="5867" b="1">
                <a:solidFill>
                  <a:srgbClr val="FFFFFF"/>
                </a:solidFill>
                <a:latin typeface="Segoe UI" pitchFamily="34" charset="0"/>
                <a:ea typeface="Segoe UI" pitchFamily="34" charset="-122"/>
                <a:cs typeface="Segoe UI" pitchFamily="34" charset="-120"/>
              </a:rPr>
              <a:t>Notice the overlooked</a:t>
            </a:r>
            <a:endParaRPr lang="en-US" sz="5867"/>
          </a:p>
        </p:txBody>
      </p:sp>
      <p:sp>
        <p:nvSpPr>
          <p:cNvPr id="7" name="Text 4"/>
          <p:cNvSpPr/>
          <p:nvPr/>
        </p:nvSpPr>
        <p:spPr>
          <a:xfrm>
            <a:off x="731520" y="3840480"/>
            <a:ext cx="5974080" cy="914400"/>
          </a:xfrm>
          <a:prstGeom prst="rect">
            <a:avLst/>
          </a:prstGeom>
          <a:noFill/>
          <a:ln/>
        </p:spPr>
        <p:txBody>
          <a:bodyPr wrap="square" lIns="0" tIns="0" rIns="0" bIns="0" rtlCol="0" anchor="ctr"/>
          <a:lstStyle/>
          <a:p>
            <a:pPr>
              <a:lnSpc>
                <a:spcPts val="2933"/>
              </a:lnSpc>
            </a:pPr>
            <a:r>
              <a:rPr lang="en-US" sz="2000">
                <a:solidFill>
                  <a:srgbClr val="C7D2E5"/>
                </a:solidFill>
                <a:latin typeface="Segoe UI" pitchFamily="34" charset="0"/>
                <a:ea typeface="Segoe UI" pitchFamily="34" charset="-122"/>
                <a:cs typeface="Segoe UI" pitchFamily="34" charset="-120"/>
              </a:rPr>
              <a:t>Practise one concrete act of inclusion, not just a kind feeling.</a:t>
            </a:r>
            <a:endParaRPr lang="en-US" sz="2000"/>
          </a:p>
        </p:txBody>
      </p:sp>
      <p:sp>
        <p:nvSpPr>
          <p:cNvPr id="8" name="Tag">
            <a:extLst>
              <a:ext uri="{C183D7F6-B498-43B3-948B-1728B52AA6E4}">
                <adec:decorative xmlns:adec="http://schemas.microsoft.com/office/drawing/2017/decorative" val="1"/>
              </a:ext>
            </a:extLst>
          </p:cNvPr>
          <p:cNvSpPr/>
          <p:nvPr/>
        </p:nvSpPr>
        <p:spPr>
          <a:xfrm>
            <a:off x="731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9" name="Text 6">
            <a:extLst>
              <a:ext uri="{C183D7F6-B498-43B3-948B-1728B52AA6E4}">
                <adec:decorative xmlns:adec="http://schemas.microsoft.com/office/drawing/2017/decorative" val="0"/>
              </a:ext>
            </a:extLst>
          </p:cNvPr>
          <p:cNvSpPr/>
          <p:nvPr/>
        </p:nvSpPr>
        <p:spPr>
          <a:xfrm>
            <a:off x="731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#belonging</a:t>
            </a:r>
            <a:endParaRPr lang="en-US" sz="1467"/>
          </a:p>
        </p:txBody>
      </p:sp>
      <p:sp>
        <p:nvSpPr>
          <p:cNvPr id="10" name="Tag">
            <a:extLst>
              <a:ext uri="{C183D7F6-B498-43B3-948B-1728B52AA6E4}">
                <adec:decorative xmlns:adec="http://schemas.microsoft.com/office/drawing/2017/decorative" val="1"/>
              </a:ext>
            </a:extLst>
          </p:cNvPr>
          <p:cNvSpPr/>
          <p:nvPr/>
        </p:nvSpPr>
        <p:spPr>
          <a:xfrm>
            <a:off x="3779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1" name="Text 8">
            <a:extLst>
              <a:ext uri="{C183D7F6-B498-43B3-948B-1728B52AA6E4}">
                <adec:decorative xmlns:adec="http://schemas.microsoft.com/office/drawing/2017/decorative" val="0"/>
              </a:ext>
            </a:extLst>
          </p:cNvPr>
          <p:cNvSpPr/>
          <p:nvPr/>
        </p:nvSpPr>
        <p:spPr>
          <a:xfrm>
            <a:off x="3779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#inclusion</a:t>
            </a:r>
            <a:endParaRPr lang="en-US" sz="1467"/>
          </a:p>
        </p:txBody>
      </p:sp>
      <p:sp>
        <p:nvSpPr>
          <p:cNvPr id="12" name="Tag">
            <a:extLst>
              <a:ext uri="{C183D7F6-B498-43B3-948B-1728B52AA6E4}">
                <adec:decorative xmlns:adec="http://schemas.microsoft.com/office/drawing/2017/decorative" val="1"/>
              </a:ext>
            </a:extLst>
          </p:cNvPr>
          <p:cNvSpPr/>
          <p:nvPr/>
        </p:nvSpPr>
        <p:spPr>
          <a:xfrm>
            <a:off x="731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3" name="Text 10">
            <a:extLst>
              <a:ext uri="{C183D7F6-B498-43B3-948B-1728B52AA6E4}">
                <adec:decorative xmlns:adec="http://schemas.microsoft.com/office/drawing/2017/decorative" val="0"/>
              </a:ext>
            </a:extLst>
          </p:cNvPr>
          <p:cNvSpPr/>
          <p:nvPr/>
        </p:nvSpPr>
        <p:spPr>
          <a:xfrm>
            <a:off x="731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#wisdom</a:t>
            </a:r>
            <a:endParaRPr lang="en-US" sz="1467"/>
          </a:p>
        </p:txBody>
      </p:sp>
      <p:sp>
        <p:nvSpPr>
          <p:cNvPr id="14" name="Tag">
            <a:extLst>
              <a:ext uri="{C183D7F6-B498-43B3-948B-1728B52AA6E4}">
                <adec:decorative xmlns:adec="http://schemas.microsoft.com/office/drawing/2017/decorative" val="1"/>
              </a:ext>
            </a:extLst>
          </p:cNvPr>
          <p:cNvSpPr/>
          <p:nvPr/>
        </p:nvSpPr>
        <p:spPr>
          <a:xfrm>
            <a:off x="3779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5" name="Text 12">
            <a:extLst>
              <a:ext uri="{C183D7F6-B498-43B3-948B-1728B52AA6E4}">
                <adec:decorative xmlns:adec="http://schemas.microsoft.com/office/drawing/2017/decorative" val="0"/>
              </a:ext>
            </a:extLst>
          </p:cNvPr>
          <p:cNvSpPr/>
          <p:nvPr/>
        </p:nvSpPr>
        <p:spPr>
          <a:xfrm>
            <a:off x="3779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#faithfulness</a:t>
            </a:r>
            <a:endParaRPr lang="en-US" sz="1467"/>
          </a:p>
        </p:txBody>
      </p:sp>
      <p:sp>
        <p:nvSpPr>
          <p:cNvPr id="900" name="Flourish move mark">
            <a:extLst>
              <a:ext uri="{C183D7F6-B498-43B3-948B-1728B52AA6E4}">
                <adec:decorative xmlns:adec="http://schemas.microsoft.com/office/drawing/2017/decorative" val="1"/>
              </a:ext>
            </a:extLst>
          </p:cNvPr>
          <p:cNvSpPr/>
          <p:nvPr/>
        </p:nvSpPr>
        <p:spPr>
          <a:xfrm>
            <a:off x="731520" y="548640"/>
            <a:ext cx="326571" cy="457200"/>
          </a:xfrm>
          <a:custGeom>
            <a:avLst/>
            <a:gdLst/>
            <a:ahLst/>
            <a:cxnLst/>
            <a:rect l="0" t="0" r="r" b="b"/>
            <a:pathLst>
              <a:path w="1000" h="1400">
                <a:moveTo>
                  <a:pt x="360" y="0"/>
                </a:moveTo>
                <a:lnTo>
                  <a:pt x="640" y="0"/>
                </a:lnTo>
                <a:lnTo>
                  <a:pt x="640" y="390"/>
                </a:lnTo>
                <a:lnTo>
                  <a:pt x="960" y="390"/>
                </a:lnTo>
                <a:lnTo>
                  <a:pt x="960" y="670"/>
                </a:lnTo>
                <a:lnTo>
                  <a:pt x="640" y="670"/>
                </a:lnTo>
                <a:lnTo>
                  <a:pt x="640" y="1400"/>
                </a:lnTo>
                <a:lnTo>
                  <a:pt x="360" y="1400"/>
                </a:lnTo>
                <a:lnTo>
                  <a:pt x="360" y="670"/>
                </a:lnTo>
                <a:lnTo>
                  <a:pt x="40" y="670"/>
                </a:lnTo>
                <a:lnTo>
                  <a:pt x="40" y="390"/>
                </a:lnTo>
                <a:lnTo>
                  <a:pt x="360" y="390"/>
                </a:lnTo>
                <a:close/>
              </a:path>
            </a:pathLst>
          </a:custGeom>
          <a:ln w="22400">
            <a:solidFill>
              <a:srgbClr val="D65BE0"/>
            </a:solidFill>
            <a:prstDash val="solid"/>
          </a:ln>
        </p:spPr>
        <p:txBody>
          <a:bodyPr/>
          <a:lstStyle/>
          <a:p>
            <a:endParaRPr lang="en-US" sz="1800"/>
          </a:p>
        </p:txBody>
      </p:sp>
      <p:sp>
        <p:nvSpPr>
          <p:cNvPr id="901" name="Flourish move label"/>
          <p:cNvSpPr txBox="1"/>
          <p:nvPr/>
        </p:nvSpPr>
        <p:spPr>
          <a:xfrm>
            <a:off x="1195251" y="617220"/>
            <a:ext cx="3200400" cy="320040"/>
          </a:xfrm>
          <a:prstGeom prst="rect">
            <a:avLst/>
          </a:prstGeom>
          <a:noFill/>
        </p:spPr>
        <p:txBody>
          <a:bodyPr wrap="square" lIns="0" tIns="0" rIns="0" bIns="0" anchor="ctr">
            <a:noAutofit/>
          </a:bodyPr>
          <a:lstStyle/>
          <a:p>
            <a:r>
              <a:rPr lang="en-US" sz="1000" b="1" spc="300" dirty="0">
                <a:solidFill>
                  <a:srgbClr val="D65BE0"/>
                </a:solidFill>
              </a:rPr>
              <a:t>FLOURISH · REDEMPTION</a:t>
            </a:r>
          </a:p>
        </p:txBody>
      </p:sp>
    </p:spTree>
    <p:extLst>
      <p:ext uri="{BB962C8B-B14F-4D97-AF65-F5344CB8AC3E}">
        <p14:creationId xmlns:p14="http://schemas.microsoft.com/office/powerpoint/2010/main" val="39825630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975360" y="487680"/>
            <a:ext cx="609600" cy="609600"/>
          </a:xfrm>
          <a:prstGeom prst="roundRect">
            <a:avLst>
              <a:gd name="adj" fmla="val 28000"/>
            </a:avLst>
          </a:prstGeom>
          <a:solidFill>
            <a:srgbClr val="6366F1"/>
          </a:solidFill>
          <a:ln w="12700">
            <a:solidFill>
              <a:srgbClr val="818CF8"/>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1061705" y="651541"/>
            <a:ext cx="281879" cy="281879"/>
          </a:xfrm>
          <a:prstGeom prst="ellipse">
            <a:avLst/>
          </a:prstGeom>
          <a:ln w="15240">
            <a:solidFill>
              <a:srgbClr val="FFFFFF"/>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216738" y="651541"/>
            <a:ext cx="281879" cy="281879"/>
          </a:xfrm>
          <a:prstGeom prst="ellipse">
            <a:avLst/>
          </a:prstGeom>
          <a:ln w="15240">
            <a:solidFill>
              <a:srgbClr val="FFFFFF"/>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731264" y="487680"/>
            <a:ext cx="4754880" cy="609600"/>
          </a:xfrm>
          <a:prstGeom prst="rect">
            <a:avLst/>
          </a:prstGeom>
          <a:noFill/>
          <a:ln/>
        </p:spPr>
        <p:txBody>
          <a:bodyPr wrap="square" lIns="0" tIns="0" rIns="0" bIns="0" rtlCol="0" anchor="ctr"/>
          <a:lstStyle/>
          <a:p>
            <a:r>
              <a:rPr lang="en-US" sz="1667" b="1" kern="0" spc="133">
                <a:solidFill>
                  <a:srgbClr val="FFFFFF"/>
                </a:solidFill>
                <a:latin typeface="Segoe UI" pitchFamily="34" charset="0"/>
                <a:ea typeface="Segoe UI" pitchFamily="34" charset="-122"/>
                <a:cs typeface="Segoe UI" pitchFamily="34" charset="-120"/>
              </a:rPr>
              <a:t>CONNECT</a:t>
            </a:r>
            <a:r>
              <a:rPr lang="en-US" sz="1667" kern="0" spc="133">
                <a:solidFill>
                  <a:srgbClr val="C7D2FE"/>
                </a:solidFill>
                <a:latin typeface="Segoe UI" pitchFamily="34" charset="0"/>
                <a:ea typeface="Segoe UI" pitchFamily="34" charset="-122"/>
                <a:cs typeface="Segoe UI" pitchFamily="34" charset="-120"/>
              </a:rPr>
              <a:t>  ·  The empty chair</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C7D2FE"/>
                </a:solidFill>
                <a:latin typeface="Segoe UI" pitchFamily="34" charset="0"/>
                <a:ea typeface="Segoe UI" pitchFamily="34" charset="-122"/>
                <a:cs typeface="Segoe UI" pitchFamily="34" charset="-120"/>
              </a:rPr>
              <a:t>T1 · NOTICE THE OVERLOOKED · WEEK 8</a:t>
            </a:r>
            <a:endParaRPr lang="en-US" sz="1200"/>
          </a:p>
        </p:txBody>
      </p:sp>
      <p:sp>
        <p:nvSpPr>
          <p:cNvPr id="7" name="Text 0"/>
          <p:cNvSpPr>
            <a:spLocks noGrp="1"/>
          </p:cNvSpPr>
          <p:nvPr>
            <p:ph type="title" idx="100" hasCustomPrompt="1"/>
          </p:nvPr>
        </p:nvSpPr>
        <p:spPr>
          <a:xfrm>
            <a:off x="975360" y="1950720"/>
            <a:ext cx="10241280" cy="2438400"/>
          </a:xfrm>
          <a:prstGeom prst="rect">
            <a:avLst/>
          </a:prstGeom>
          <a:noFill/>
          <a:ln/>
        </p:spPr>
        <p:txBody>
          <a:bodyPr vert="horz" wrap="square" lIns="0" tIns="0" rIns="0" bIns="0" rtlCol="0" anchor="ctr">
            <a:normAutofit/>
          </a:bodyPr>
          <a:lstStyle/>
          <a:p>
            <a:r>
              <a:rPr lang="en-US" sz="4267" b="1">
                <a:solidFill>
                  <a:srgbClr val="FFFFFF"/>
                </a:solidFill>
                <a:latin typeface="Segoe UI" pitchFamily="34" charset="0"/>
                <a:ea typeface="Segoe UI" pitchFamily="34" charset="-122"/>
                <a:cs typeface="Segoe UI" pitchFamily="34" charset="-120"/>
              </a:rPr>
              <a:t>What makes a space technically open but socially hard to enter?</a:t>
            </a:r>
            <a:endParaRPr lang="en-US" sz="4267"/>
          </a:p>
        </p:txBody>
      </p:sp>
      <p:sp>
        <p:nvSpPr>
          <p:cNvPr id="8" name="Panel">
            <a:extLst>
              <a:ext uri="{C183D7F6-B498-43B3-948B-1728B52AA6E4}">
                <adec:decorative xmlns:adec="http://schemas.microsoft.com/office/drawing/2017/decorative" val="1"/>
              </a:ext>
            </a:extLst>
          </p:cNvPr>
          <p:cNvSpPr/>
          <p:nvPr/>
        </p:nvSpPr>
        <p:spPr>
          <a:xfrm>
            <a:off x="975360" y="4572000"/>
            <a:ext cx="10241280" cy="914400"/>
          </a:xfrm>
          <a:prstGeom prst="roundRect">
            <a:avLst>
              <a:gd name="adj" fmla="val 18667"/>
            </a:avLst>
          </a:prstGeom>
          <a:solidFill>
            <a:srgbClr val="6366F1"/>
          </a:solidFill>
          <a:ln w="12700">
            <a:solidFill>
              <a:srgbClr val="6366F1"/>
            </a:solidFill>
            <a:prstDash val="solid"/>
          </a:ln>
        </p:spPr>
        <p:txBody>
          <a:bodyPr/>
          <a:lstStyle/>
          <a:p>
            <a:endParaRPr lang="en-US" sz="2400"/>
          </a:p>
        </p:txBody>
      </p:sp>
      <p:sp>
        <p:nvSpPr>
          <p:cNvPr id="9" name="Text 7">
            <a:extLst>
              <a:ext uri="{C183D7F6-B498-43B3-948B-1728B52AA6E4}">
                <adec:decorative xmlns:adec="http://schemas.microsoft.com/office/drawing/2017/decorative" val="0"/>
              </a:ext>
            </a:extLst>
          </p:cNvPr>
          <p:cNvSpPr/>
          <p:nvPr/>
        </p:nvSpPr>
        <p:spPr>
          <a:xfrm>
            <a:off x="1341120" y="4572000"/>
            <a:ext cx="9509760" cy="914400"/>
          </a:xfrm>
          <a:prstGeom prst="rect">
            <a:avLst/>
          </a:prstGeom>
          <a:noFill/>
          <a:ln/>
        </p:spPr>
        <p:txBody>
          <a:bodyPr wrap="square" lIns="0" tIns="0" rIns="0" bIns="0" rtlCol="0" anchor="ctr"/>
          <a:lstStyle/>
          <a:p>
            <a:r>
              <a:rPr lang="en-US" sz="1867">
                <a:solidFill>
                  <a:srgbClr val="FFFFFF"/>
                </a:solidFill>
                <a:latin typeface="Segoe UI" pitchFamily="34" charset="0"/>
                <a:ea typeface="Segoe UI" pitchFamily="34" charset="-122"/>
                <a:cs typeface="Segoe UI" pitchFamily="34" charset="-120"/>
              </a:rPr>
              <a:t>You can always pass, write your answer privately, or use a made-up example.</a:t>
            </a:r>
            <a:endParaRPr lang="en-US" sz="1867"/>
          </a:p>
        </p:txBody>
      </p:sp>
      <p:sp>
        <p:nvSpPr>
          <p:cNvPr id="10" name="Rhythm chip">
            <a:extLst>
              <a:ext uri="{C183D7F6-B498-43B3-948B-1728B52AA6E4}">
                <adec:decorative xmlns:adec="http://schemas.microsoft.com/office/drawing/2017/decorative" val="1"/>
              </a:ext>
            </a:extLst>
          </p:cNvPr>
          <p:cNvSpPr/>
          <p:nvPr/>
        </p:nvSpPr>
        <p:spPr>
          <a:xfrm>
            <a:off x="731520" y="5608320"/>
            <a:ext cx="2682240" cy="999744"/>
          </a:xfrm>
          <a:prstGeom prst="roundRect">
            <a:avLst>
              <a:gd name="adj" fmla="val 17073"/>
            </a:avLst>
          </a:prstGeom>
          <a:solidFill>
            <a:srgbClr val="FFFFFF"/>
          </a:solidFill>
          <a:ln w="12700">
            <a:solidFill>
              <a:srgbClr val="FFFFFF"/>
            </a:solidFill>
            <a:prstDash val="solid"/>
          </a:ln>
        </p:spPr>
        <p:txBody>
          <a:bodyPr/>
          <a:lstStyle/>
          <a:p>
            <a:endParaRPr lang="en-US" sz="2400"/>
          </a:p>
        </p:txBody>
      </p:sp>
      <p:sp>
        <p:nvSpPr>
          <p:cNvPr id="11" name="Move logo">
            <a:extLst>
              <a:ext uri="{C183D7F6-B498-43B3-948B-1728B52AA6E4}">
                <adec:decorative xmlns:adec="http://schemas.microsoft.com/office/drawing/2017/decorative" val="1"/>
              </a:ext>
            </a:extLst>
          </p:cNvPr>
          <p:cNvSpPr/>
          <p:nvPr/>
        </p:nvSpPr>
        <p:spPr>
          <a:xfrm>
            <a:off x="927593" y="5967253"/>
            <a:ext cx="281879" cy="281879"/>
          </a:xfrm>
          <a:prstGeom prst="ellipse">
            <a:avLst/>
          </a:prstGeom>
          <a:ln w="15240">
            <a:solidFill>
              <a:srgbClr val="4F46E5"/>
            </a:solidFill>
            <a:prstDash val="solid"/>
          </a:ln>
        </p:spPr>
        <p:txBody>
          <a:bodyPr/>
          <a:lstStyle/>
          <a:p>
            <a:endParaRPr lang="en-US" sz="2400"/>
          </a:p>
        </p:txBody>
      </p:sp>
      <p:sp>
        <p:nvSpPr>
          <p:cNvPr id="12" name="Move logo">
            <a:extLst>
              <a:ext uri="{C183D7F6-B498-43B3-948B-1728B52AA6E4}">
                <adec:decorative xmlns:adec="http://schemas.microsoft.com/office/drawing/2017/decorative" val="1"/>
              </a:ext>
            </a:extLst>
          </p:cNvPr>
          <p:cNvSpPr/>
          <p:nvPr/>
        </p:nvSpPr>
        <p:spPr>
          <a:xfrm>
            <a:off x="1082626" y="5967253"/>
            <a:ext cx="281879" cy="281879"/>
          </a:xfrm>
          <a:prstGeom prst="ellipse">
            <a:avLst/>
          </a:prstGeom>
          <a:ln w="15240">
            <a:solidFill>
              <a:srgbClr val="4F46E5"/>
            </a:solidFill>
            <a:prstDash val="solid"/>
          </a:ln>
        </p:spPr>
        <p:txBody>
          <a:bodyPr/>
          <a:lstStyle/>
          <a:p>
            <a:endParaRPr lang="en-US" sz="2400"/>
          </a:p>
        </p:txBody>
      </p:sp>
      <p:sp>
        <p:nvSpPr>
          <p:cNvPr id="13" name="Text 11">
            <a:extLst>
              <a:ext uri="{C183D7F6-B498-43B3-948B-1728B52AA6E4}">
                <adec:decorative xmlns:adec="http://schemas.microsoft.com/office/drawing/2017/decorative" val="0"/>
              </a:ext>
            </a:extLst>
          </p:cNvPr>
          <p:cNvSpPr/>
          <p:nvPr/>
        </p:nvSpPr>
        <p:spPr>
          <a:xfrm>
            <a:off x="1438656" y="5608320"/>
            <a:ext cx="1828800" cy="999744"/>
          </a:xfrm>
          <a:prstGeom prst="rect">
            <a:avLst/>
          </a:prstGeom>
          <a:noFill/>
          <a:ln/>
        </p:spPr>
        <p:txBody>
          <a:bodyPr wrap="square" lIns="0" tIns="0" rIns="0" bIns="0" rtlCol="0" anchor="ctr"/>
          <a:lstStyle/>
          <a:p>
            <a:r>
              <a:rPr lang="en-US" sz="1733" b="1" kern="0" spc="67">
                <a:solidFill>
                  <a:srgbClr val="4F46E5"/>
                </a:solidFill>
                <a:latin typeface="Segoe UI" pitchFamily="34" charset="0"/>
                <a:ea typeface="Segoe UI" pitchFamily="34" charset="-122"/>
                <a:cs typeface="Segoe UI" pitchFamily="34" charset="-120"/>
              </a:rPr>
              <a:t>CONNECT</a:t>
            </a:r>
            <a:endParaRPr lang="en-US" sz="1733"/>
          </a:p>
        </p:txBody>
      </p:sp>
      <p:sp>
        <p:nvSpPr>
          <p:cNvPr id="14"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A5B4FC"/>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A5B4FC"/>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EXPLORE</a:t>
            </a:r>
            <a:endParaRPr lang="en-US" sz="1400"/>
          </a:p>
        </p:txBody>
      </p:sp>
      <p:sp>
        <p:nvSpPr>
          <p:cNvPr id="18"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A5B4FC"/>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A5B4FC"/>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A5B4FC"/>
            </a:solidFill>
            <a:prstDash val="solid"/>
          </a:ln>
        </p:spPr>
        <p:txBody>
          <a:bodyPr/>
          <a:lstStyle/>
          <a:p>
            <a:endParaRPr lang="en-US" sz="2400"/>
          </a:p>
        </p:txBody>
      </p:sp>
      <p:sp>
        <p:nvSpPr>
          <p:cNvPr id="22" name="Text 20">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PRACTISE</a:t>
            </a:r>
            <a:endParaRPr lang="en-US" sz="1400"/>
          </a:p>
        </p:txBody>
      </p:sp>
      <p:sp>
        <p:nvSpPr>
          <p:cNvPr id="23"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A5B4FC"/>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A5B4FC"/>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A5B4FC"/>
          </a:solidFill>
          <a:ln w="15240">
            <a:solidFill>
              <a:srgbClr val="A5B4FC"/>
            </a:solidFill>
            <a:prstDash val="solid"/>
          </a:ln>
        </p:spPr>
        <p:txBody>
          <a:bodyPr/>
          <a:lstStyle/>
          <a:p>
            <a:endParaRPr lang="en-US" sz="2400"/>
          </a:p>
        </p:txBody>
      </p:sp>
      <p:sp>
        <p:nvSpPr>
          <p:cNvPr id="27" name="Text 25"/>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9929543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E3F8F6"/>
          </a:solidFill>
          <a:ln w="12700">
            <a:solidFill>
              <a:srgbClr val="E3F8F6"/>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34960"/>
            <a:ext cx="248717" cy="248717"/>
          </a:xfrm>
          <a:prstGeom prst="ellipse">
            <a:avLst/>
          </a:prstGeom>
          <a:ln w="15240">
            <a:solidFill>
              <a:srgbClr val="0EA5A4"/>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079846" y="827715"/>
            <a:ext cx="124359" cy="124359"/>
          </a:xfrm>
          <a:prstGeom prst="line">
            <a:avLst/>
          </a:prstGeom>
          <a:ln w="15240">
            <a:solidFill>
              <a:srgbClr val="0EA5A4"/>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0EA5A4"/>
                </a:solidFill>
                <a:latin typeface="Segoe UI" pitchFamily="34" charset="0"/>
                <a:ea typeface="Segoe UI" pitchFamily="34" charset="-122"/>
                <a:cs typeface="Segoe UI" pitchFamily="34" charset="-120"/>
              </a:rPr>
              <a:t>EXPLORE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Christian connection</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T1 · NOTICE THE OVERLOOKED · WEEK 8</a:t>
            </a:r>
            <a:endParaRPr lang="en-US" sz="1200"/>
          </a:p>
        </p:txBody>
      </p:sp>
      <p:sp>
        <p:nvSpPr>
          <p:cNvPr id="7"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Luke 19:5</a:t>
            </a:r>
            <a:endParaRPr lang="en-US" sz="3733"/>
          </a:p>
        </p:txBody>
      </p:sp>
      <p:sp>
        <p:nvSpPr>
          <p:cNvPr id="8" name="Card">
            <a:extLst>
              <a:ext uri="{C183D7F6-B498-43B3-948B-1728B52AA6E4}">
                <adec:decorative xmlns:adec="http://schemas.microsoft.com/office/drawing/2017/decorative" val="1"/>
              </a:ext>
            </a:extLst>
          </p:cNvPr>
          <p:cNvSpPr/>
          <p:nvPr/>
        </p:nvSpPr>
        <p:spPr>
          <a:xfrm>
            <a:off x="731520" y="2255520"/>
            <a:ext cx="10728960" cy="2194560"/>
          </a:xfrm>
          <a:prstGeom prst="roundRect">
            <a:avLst>
              <a:gd name="adj" fmla="val 4706"/>
            </a:avLst>
          </a:prstGeom>
          <a:solidFill>
            <a:srgbClr val="FFFFFF"/>
          </a:solidFill>
          <a:ln w="12700">
            <a:solidFill>
              <a:srgbClr val="E6E9F2"/>
            </a:solidFill>
            <a:prstDash val="solid"/>
          </a:ln>
        </p:spPr>
        <p:txBody>
          <a:bodyPr/>
          <a:lstStyle/>
          <a:p>
            <a:endParaRPr lang="en-US" sz="2400"/>
          </a:p>
        </p:txBody>
      </p:sp>
      <p:sp>
        <p:nvSpPr>
          <p:cNvPr id="9" name="Accent">
            <a:extLst>
              <a:ext uri="{C183D7F6-B498-43B3-948B-1728B52AA6E4}">
                <adec:decorative xmlns:adec="http://schemas.microsoft.com/office/drawing/2017/decorative" val="1"/>
              </a:ext>
            </a:extLst>
          </p:cNvPr>
          <p:cNvSpPr/>
          <p:nvPr/>
        </p:nvSpPr>
        <p:spPr>
          <a:xfrm>
            <a:off x="731520" y="2255520"/>
            <a:ext cx="109728" cy="2194560"/>
          </a:xfrm>
          <a:prstGeom prst="rect">
            <a:avLst/>
          </a:prstGeom>
          <a:solidFill>
            <a:srgbClr val="0EA5A4"/>
          </a:solidFill>
          <a:ln w="12700">
            <a:solidFill>
              <a:srgbClr val="0EA5A4"/>
            </a:solidFill>
            <a:prstDash val="solid"/>
          </a:ln>
        </p:spPr>
        <p:txBody>
          <a:bodyPr/>
          <a:lstStyle/>
          <a:p>
            <a:endParaRPr lang="en-US" sz="2400"/>
          </a:p>
        </p:txBody>
      </p:sp>
      <p:sp>
        <p:nvSpPr>
          <p:cNvPr id="10" name="Text 8"/>
          <p:cNvSpPr/>
          <p:nvPr/>
        </p:nvSpPr>
        <p:spPr>
          <a:xfrm>
            <a:off x="1280160" y="2499360"/>
            <a:ext cx="9814560" cy="1584960"/>
          </a:xfrm>
          <a:prstGeom prst="rect">
            <a:avLst/>
          </a:prstGeom>
          <a:noFill/>
          <a:ln/>
        </p:spPr>
        <p:txBody>
          <a:bodyPr wrap="square" lIns="0" tIns="0" rIns="0" bIns="0" rtlCol="0" anchor="ctr"/>
          <a:lstStyle/>
          <a:p>
            <a:pPr>
              <a:lnSpc>
                <a:spcPts val="3467"/>
              </a:lnSpc>
            </a:pPr>
            <a:r>
              <a:rPr lang="en-US" sz="2267">
                <a:solidFill>
                  <a:srgbClr val="0F172A"/>
                </a:solidFill>
                <a:latin typeface="Segoe UI Semibold" pitchFamily="34" charset="0"/>
                <a:ea typeface="Segoe UI Semibold" pitchFamily="34" charset="-122"/>
                <a:cs typeface="Segoe UI Semibold" pitchFamily="34" charset="-120"/>
              </a:rPr>
              <a:t>“When Jesus reached the spot, he looked up and said to him, ‘Zacchaeus, come down immediately. I must stay at your house today.’”</a:t>
            </a:r>
            <a:endParaRPr lang="en-US" sz="2267"/>
          </a:p>
        </p:txBody>
      </p:sp>
      <p:sp>
        <p:nvSpPr>
          <p:cNvPr id="11" name="Text 9">
            <a:extLst>
              <a:ext uri="{C183D7F6-B498-43B3-948B-1728B52AA6E4}">
                <adec:decorative xmlns:adec="http://schemas.microsoft.com/office/drawing/2017/decorative" val="0"/>
              </a:ext>
            </a:extLst>
          </p:cNvPr>
          <p:cNvSpPr/>
          <p:nvPr/>
        </p:nvSpPr>
        <p:spPr>
          <a:xfrm>
            <a:off x="1280160" y="4145280"/>
            <a:ext cx="9814560" cy="365760"/>
          </a:xfrm>
          <a:prstGeom prst="rect">
            <a:avLst/>
          </a:prstGeom>
          <a:noFill/>
          <a:ln/>
        </p:spPr>
        <p:txBody>
          <a:bodyPr wrap="square" lIns="0" tIns="0" rIns="0" bIns="0" rtlCol="0" anchor="ctr"/>
          <a:lstStyle/>
          <a:p>
            <a:r>
              <a:rPr lang="en-US" sz="1400">
                <a:solidFill>
                  <a:srgbClr val="475569"/>
                </a:solidFill>
                <a:latin typeface="Segoe UI" pitchFamily="34" charset="0"/>
                <a:ea typeface="Segoe UI" pitchFamily="34" charset="-122"/>
                <a:cs typeface="Segoe UI" pitchFamily="34" charset="-120"/>
              </a:rPr>
              <a:t>Luke 19:5, New International Version (NIV)</a:t>
            </a:r>
            <a:endParaRPr lang="en-US" sz="1400"/>
          </a:p>
        </p:txBody>
      </p:sp>
      <p:sp>
        <p:nvSpPr>
          <p:cNvPr id="12"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13"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14"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15" name="Text 13">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16" name="Rhythm chip">
            <a:extLst>
              <a:ext uri="{C183D7F6-B498-43B3-948B-1728B52AA6E4}">
                <adec:decorative xmlns:adec="http://schemas.microsoft.com/office/drawing/2017/decorative" val="1"/>
              </a:ext>
            </a:extLst>
          </p:cNvPr>
          <p:cNvSpPr/>
          <p:nvPr/>
        </p:nvSpPr>
        <p:spPr>
          <a:xfrm>
            <a:off x="3596640" y="5608320"/>
            <a:ext cx="2682240" cy="999744"/>
          </a:xfrm>
          <a:prstGeom prst="roundRect">
            <a:avLst>
              <a:gd name="adj" fmla="val 17073"/>
            </a:avLst>
          </a:prstGeom>
          <a:solidFill>
            <a:srgbClr val="0EA5A4"/>
          </a:solidFill>
          <a:ln w="12700">
            <a:solidFill>
              <a:srgbClr val="0EA5A4"/>
            </a:solidFill>
            <a:prstDash val="solid"/>
          </a:ln>
        </p:spPr>
        <p:txBody>
          <a:bodyPr/>
          <a:lstStyle/>
          <a:p>
            <a:endParaRPr lang="en-US" sz="2400"/>
          </a:p>
        </p:txBody>
      </p:sp>
      <p:sp>
        <p:nvSpPr>
          <p:cNvPr id="17" name="Move logo">
            <a:extLst>
              <a:ext uri="{C183D7F6-B498-43B3-948B-1728B52AA6E4}">
                <adec:decorative xmlns:adec="http://schemas.microsoft.com/office/drawing/2017/decorative" val="1"/>
              </a:ext>
            </a:extLst>
          </p:cNvPr>
          <p:cNvSpPr/>
          <p:nvPr/>
        </p:nvSpPr>
        <p:spPr>
          <a:xfrm>
            <a:off x="3861938" y="5950672"/>
            <a:ext cx="248717" cy="248717"/>
          </a:xfrm>
          <a:prstGeom prst="ellipse">
            <a:avLst/>
          </a:prstGeom>
          <a:ln w="15240">
            <a:solidFill>
              <a:srgbClr val="FFFFFF"/>
            </a:solidFill>
            <a:prstDash val="solid"/>
          </a:ln>
        </p:spPr>
        <p:txBody>
          <a:bodyPr/>
          <a:lstStyle/>
          <a:p>
            <a:endParaRPr lang="en-US" sz="2400"/>
          </a:p>
        </p:txBody>
      </p:sp>
      <p:sp>
        <p:nvSpPr>
          <p:cNvPr id="18" name="Move logo">
            <a:extLst>
              <a:ext uri="{C183D7F6-B498-43B3-948B-1728B52AA6E4}">
                <adec:decorative xmlns:adec="http://schemas.microsoft.com/office/drawing/2017/decorative" val="1"/>
              </a:ext>
            </a:extLst>
          </p:cNvPr>
          <p:cNvSpPr/>
          <p:nvPr/>
        </p:nvSpPr>
        <p:spPr>
          <a:xfrm>
            <a:off x="4054694" y="6143427"/>
            <a:ext cx="124359" cy="124359"/>
          </a:xfrm>
          <a:prstGeom prst="line">
            <a:avLst/>
          </a:prstGeom>
          <a:ln w="15240">
            <a:solidFill>
              <a:srgbClr val="FFFFFF"/>
            </a:solidFill>
            <a:prstDash val="solid"/>
          </a:ln>
        </p:spPr>
        <p:txBody>
          <a:bodyPr/>
          <a:lstStyle/>
          <a:p>
            <a:endParaRPr lang="en-US" sz="2400"/>
          </a:p>
        </p:txBody>
      </p:sp>
      <p:sp>
        <p:nvSpPr>
          <p:cNvPr id="19" name="Text 17">
            <a:extLst>
              <a:ext uri="{C183D7F6-B498-43B3-948B-1728B52AA6E4}">
                <adec:decorative xmlns:adec="http://schemas.microsoft.com/office/drawing/2017/decorative" val="0"/>
              </a:ext>
            </a:extLst>
          </p:cNvPr>
          <p:cNvSpPr/>
          <p:nvPr/>
        </p:nvSpPr>
        <p:spPr>
          <a:xfrm>
            <a:off x="430377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EXPLORE</a:t>
            </a:r>
            <a:endParaRPr lang="en-US" sz="1733"/>
          </a:p>
        </p:txBody>
      </p:sp>
      <p:sp>
        <p:nvSpPr>
          <p:cNvPr id="20"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94A3B8"/>
            </a:solidFill>
            <a:prstDash val="solid"/>
          </a:ln>
        </p:spPr>
        <p:txBody>
          <a:bodyPr/>
          <a:lstStyle/>
          <a:p>
            <a:endParaRPr lang="en-US" sz="2400"/>
          </a:p>
        </p:txBody>
      </p:sp>
      <p:sp>
        <p:nvSpPr>
          <p:cNvPr id="22"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94A3B8"/>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94A3B8"/>
            </a:solidFill>
            <a:prstDash val="solid"/>
          </a:ln>
        </p:spPr>
        <p:txBody>
          <a:bodyPr/>
          <a:lstStyle/>
          <a:p>
            <a:endParaRPr lang="en-US" sz="2400"/>
          </a:p>
        </p:txBody>
      </p:sp>
      <p:sp>
        <p:nvSpPr>
          <p:cNvPr id="24" name="Text 22">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PRACTISE</a:t>
            </a:r>
            <a:endParaRPr lang="en-US" sz="1400"/>
          </a:p>
        </p:txBody>
      </p:sp>
      <p:sp>
        <p:nvSpPr>
          <p:cNvPr id="25"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27"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29" name="Text 27">
            <a:extLst>
              <a:ext uri="{C183D7F6-B498-43B3-948B-1728B52AA6E4}">
                <adec:decorative xmlns:adec="http://schemas.microsoft.com/office/drawing/2017/decorative" val="0"/>
              </a:ext>
            </a:extLst>
          </p:cNvPr>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
        <p:nvSpPr>
          <p:cNvPr id="30" name="Connection card">
            <a:extLst>
              <a:ext uri="{C183D7F6-B498-43B3-948B-1728B52AA6E4}">
                <adec:decorative xmlns:adec="http://schemas.microsoft.com/office/drawing/2017/decorative" val="1"/>
              </a:ext>
            </a:extLst>
          </p:cNvPr>
          <p:cNvSpPr/>
          <p:nvPr/>
        </p:nvSpPr>
        <p:spPr>
          <a:xfrm>
            <a:off x="731520" y="4511040"/>
            <a:ext cx="10728960" cy="1097280"/>
          </a:xfrm>
          <a:prstGeom prst="roundRect">
            <a:avLst>
              <a:gd name="adj" fmla="val 14000"/>
            </a:avLst>
          </a:prstGeom>
          <a:solidFill>
            <a:srgbClr val="E6F6F5"/>
          </a:solidFill>
          <a:ln w="12700">
            <a:solidFill>
              <a:srgbClr val="0EA5A4"/>
            </a:solidFill>
            <a:prstDash val="solid"/>
          </a:ln>
        </p:spPr>
        <p:txBody>
          <a:bodyPr/>
          <a:lstStyle/>
          <a:p>
            <a:endParaRPr lang="en-US" sz="2400"/>
          </a:p>
        </p:txBody>
      </p:sp>
      <p:sp>
        <p:nvSpPr>
          <p:cNvPr id="31" name="Connection label"/>
          <p:cNvSpPr/>
          <p:nvPr/>
        </p:nvSpPr>
        <p:spPr>
          <a:xfrm>
            <a:off x="1280160" y="4632960"/>
            <a:ext cx="9814560" cy="213360"/>
          </a:xfrm>
          <a:prstGeom prst="rect">
            <a:avLst/>
          </a:prstGeom>
          <a:noFill/>
          <a:ln/>
        </p:spPr>
        <p:txBody>
          <a:bodyPr wrap="square" lIns="0" tIns="0" rIns="0" bIns="0" rtlCol="0" anchor="ctr"/>
          <a:lstStyle/>
          <a:p>
            <a:r>
              <a:rPr lang="en-US" sz="1067" b="1" spc="107">
                <a:solidFill>
                  <a:srgbClr val="0EA5A4"/>
                </a:solidFill>
                <a:latin typeface="Segoe UI" pitchFamily="34" charset="0"/>
                <a:ea typeface="Segoe UI" pitchFamily="34" charset="-122"/>
                <a:cs typeface="Segoe UI" pitchFamily="34" charset="-120"/>
              </a:rPr>
              <a:t>CHRISTIAN CONNECTION</a:t>
            </a:r>
          </a:p>
        </p:txBody>
      </p:sp>
      <p:sp>
        <p:nvSpPr>
          <p:cNvPr id="32" name="Connection text"/>
          <p:cNvSpPr/>
          <p:nvPr/>
        </p:nvSpPr>
        <p:spPr>
          <a:xfrm>
            <a:off x="1280160" y="4876800"/>
            <a:ext cx="9814560" cy="670560"/>
          </a:xfrm>
          <a:prstGeom prst="rect">
            <a:avLst/>
          </a:prstGeom>
          <a:noFill/>
          <a:ln/>
        </p:spPr>
        <p:txBody>
          <a:bodyPr wrap="square" lIns="0" tIns="0" rIns="0" bIns="0" rtlCol="0" anchor="ctr"/>
          <a:lstStyle/>
          <a:p>
            <a:r>
              <a:rPr lang="en-US" sz="1600">
                <a:solidFill>
                  <a:srgbClr val="0F172A"/>
                </a:solidFill>
                <a:latin typeface="Segoe UI" pitchFamily="34" charset="0"/>
                <a:ea typeface="Segoe UI" pitchFamily="34" charset="-122"/>
                <a:cs typeface="Segoe UI" pitchFamily="34" charset="-120"/>
              </a:rPr>
              <a:t>Jesus notices the person the crowd has written off, and calls him by name. Inclusion is more than a friendly feeling — it opens a real path into relationship, participation and change.</a:t>
            </a:r>
          </a:p>
        </p:txBody>
      </p:sp>
    </p:spTree>
    <p:extLst>
      <p:ext uri="{BB962C8B-B14F-4D97-AF65-F5344CB8AC3E}">
        <p14:creationId xmlns:p14="http://schemas.microsoft.com/office/powerpoint/2010/main" val="25317710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FFEDEA"/>
          </a:solidFill>
          <a:ln w="12700">
            <a:solidFill>
              <a:srgbClr val="FFEDEA"/>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43250"/>
            <a:ext cx="298460" cy="298460"/>
          </a:xfrm>
          <a:prstGeom prst="ellipse">
            <a:avLst/>
          </a:prstGeom>
          <a:ln w="15240">
            <a:solidFill>
              <a:srgbClr val="F76C5E"/>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969167" y="795465"/>
            <a:ext cx="62676" cy="67153"/>
          </a:xfrm>
          <a:prstGeom prst="line">
            <a:avLst/>
          </a:prstGeom>
          <a:ln w="15240">
            <a:solidFill>
              <a:srgbClr val="F76C5E"/>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flipV="1">
            <a:off x="1031843" y="725327"/>
            <a:ext cx="82076" cy="137292"/>
          </a:xfrm>
          <a:prstGeom prst="line">
            <a:avLst/>
          </a:prstGeom>
          <a:ln w="15240">
            <a:solidFill>
              <a:srgbClr val="F76C5E"/>
            </a:solidFill>
            <a:prstDash val="solid"/>
          </a:ln>
        </p:spPr>
        <p:txBody>
          <a:bodyPr/>
          <a:lstStyle/>
          <a:p>
            <a:endParaRPr lang="en-US" sz="2400"/>
          </a:p>
        </p:txBody>
      </p:sp>
      <p:sp>
        <p:nvSpPr>
          <p:cNvPr id="6" name="Text 4">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76C5E"/>
                </a:solidFill>
                <a:latin typeface="Segoe UI" pitchFamily="34" charset="0"/>
                <a:ea typeface="Segoe UI" pitchFamily="34" charset="-122"/>
                <a:cs typeface="Segoe UI" pitchFamily="34" charset="-120"/>
              </a:rPr>
              <a:t>PRACTISE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Twenty-second inclusion move</a:t>
            </a:r>
            <a:endParaRPr lang="en-US" sz="1667"/>
          </a:p>
        </p:txBody>
      </p:sp>
      <p:sp>
        <p:nvSpPr>
          <p:cNvPr id="7" name="Text 5"/>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T1 · NOTICE THE OVERLOOKED · WEEK 8</a:t>
            </a:r>
            <a:endParaRPr lang="en-US" sz="1200"/>
          </a:p>
        </p:txBody>
      </p:sp>
      <p:sp>
        <p:nvSpPr>
          <p:cNvPr id="8"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Which of these actually open a way in?</a:t>
            </a:r>
            <a:endParaRPr lang="en-US" sz="3733"/>
          </a:p>
        </p:txBody>
      </p:sp>
      <p:sp>
        <p:nvSpPr>
          <p:cNvPr id="9" name="Card">
            <a:extLst>
              <a:ext uri="{C183D7F6-B498-43B3-948B-1728B52AA6E4}">
                <adec:decorative xmlns:adec="http://schemas.microsoft.com/office/drawing/2017/decorative" val="1"/>
              </a:ext>
            </a:extLst>
          </p:cNvPr>
          <p:cNvSpPr/>
          <p:nvPr/>
        </p:nvSpPr>
        <p:spPr>
          <a:xfrm>
            <a:off x="731520" y="2255520"/>
            <a:ext cx="5242560" cy="1036320"/>
          </a:xfrm>
          <a:prstGeom prst="roundRect">
            <a:avLst>
              <a:gd name="adj" fmla="val 14118"/>
            </a:avLst>
          </a:prstGeom>
          <a:solidFill>
            <a:srgbClr val="FFEDEA"/>
          </a:solidFill>
          <a:ln w="12700">
            <a:solidFill>
              <a:srgbClr val="FFEDEA"/>
            </a:solidFill>
            <a:prstDash val="solid"/>
          </a:ln>
        </p:spPr>
        <p:txBody>
          <a:bodyPr/>
          <a:lstStyle/>
          <a:p>
            <a:endParaRPr lang="en-US" sz="2400"/>
          </a:p>
        </p:txBody>
      </p:sp>
      <p:sp>
        <p:nvSpPr>
          <p:cNvPr id="10" name="Text 8">
            <a:extLst>
              <a:ext uri="{C183D7F6-B498-43B3-948B-1728B52AA6E4}">
                <adec:decorative xmlns:adec="http://schemas.microsoft.com/office/drawing/2017/decorative" val="0"/>
              </a:ext>
            </a:extLst>
          </p:cNvPr>
          <p:cNvSpPr/>
          <p:nvPr/>
        </p:nvSpPr>
        <p:spPr>
          <a:xfrm>
            <a:off x="10972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In groups, read all six responses to the scenario.</a:t>
            </a:r>
            <a:endParaRPr lang="en-US" sz="1667"/>
          </a:p>
        </p:txBody>
      </p:sp>
      <p:sp>
        <p:nvSpPr>
          <p:cNvPr id="11" name="Card">
            <a:extLst>
              <a:ext uri="{C183D7F6-B498-43B3-948B-1728B52AA6E4}">
                <adec:decorative xmlns:adec="http://schemas.microsoft.com/office/drawing/2017/decorative" val="1"/>
              </a:ext>
            </a:extLst>
          </p:cNvPr>
          <p:cNvSpPr/>
          <p:nvPr/>
        </p:nvSpPr>
        <p:spPr>
          <a:xfrm>
            <a:off x="6217920" y="2255520"/>
            <a:ext cx="5242560" cy="1036320"/>
          </a:xfrm>
          <a:prstGeom prst="roundRect">
            <a:avLst>
              <a:gd name="adj" fmla="val 14118"/>
            </a:avLst>
          </a:prstGeom>
          <a:solidFill>
            <a:srgbClr val="EEF0FF"/>
          </a:solidFill>
          <a:ln w="12700">
            <a:solidFill>
              <a:srgbClr val="EEF0FF"/>
            </a:solidFill>
            <a:prstDash val="solid"/>
          </a:ln>
        </p:spPr>
        <p:txBody>
          <a:bodyPr/>
          <a:lstStyle/>
          <a:p>
            <a:endParaRPr lang="en-US" sz="2400"/>
          </a:p>
        </p:txBody>
      </p:sp>
      <p:sp>
        <p:nvSpPr>
          <p:cNvPr id="12" name="Text 10">
            <a:extLst>
              <a:ext uri="{C183D7F6-B498-43B3-948B-1728B52AA6E4}">
                <adec:decorative xmlns:adec="http://schemas.microsoft.com/office/drawing/2017/decorative" val="0"/>
              </a:ext>
            </a:extLst>
          </p:cNvPr>
          <p:cNvSpPr/>
          <p:nvPr/>
        </p:nvSpPr>
        <p:spPr>
          <a:xfrm>
            <a:off x="65836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Sort them, then rewrite the weak ones using See, Say, Make room, Follow through.</a:t>
            </a:r>
            <a:endParaRPr lang="en-US" sz="1667"/>
          </a:p>
        </p:txBody>
      </p:sp>
      <p:sp>
        <p:nvSpPr>
          <p:cNvPr id="100" name="Card">
            <a:extLst>
              <a:ext uri="{C183D7F6-B498-43B3-948B-1728B52AA6E4}">
                <adec:decorative xmlns:adec="http://schemas.microsoft.com/office/drawing/2017/decorative" val="1"/>
              </a:ext>
            </a:extLst>
          </p:cNvPr>
          <p:cNvSpPr/>
          <p:nvPr/>
        </p:nvSpPr>
        <p:spPr>
          <a:xfrm>
            <a:off x="7315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1" name="Number badge">
            <a:extLst>
              <a:ext uri="{C183D7F6-B498-43B3-948B-1728B52AA6E4}">
                <adec:decorative xmlns:adec="http://schemas.microsoft.com/office/drawing/2017/decorative" val="1"/>
              </a:ext>
            </a:extLst>
          </p:cNvPr>
          <p:cNvSpPr/>
          <p:nvPr/>
        </p:nvSpPr>
        <p:spPr>
          <a:xfrm>
            <a:off x="9753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2" name="Text 102"/>
          <p:cNvSpPr/>
          <p:nvPr/>
        </p:nvSpPr>
        <p:spPr>
          <a:xfrm>
            <a:off x="9753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1</a:t>
            </a:r>
            <a:endParaRPr lang="en-US" sz="1467"/>
          </a:p>
        </p:txBody>
      </p:sp>
      <p:sp>
        <p:nvSpPr>
          <p:cNvPr id="103" name="Text 103"/>
          <p:cNvSpPr/>
          <p:nvPr/>
        </p:nvSpPr>
        <p:spPr>
          <a:xfrm>
            <a:off x="14630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“Mei, you’re up after me — take the next turn on the model.”</a:t>
            </a:r>
            <a:endParaRPr lang="en-US" sz="1467"/>
          </a:p>
        </p:txBody>
      </p:sp>
      <p:sp>
        <p:nvSpPr>
          <p:cNvPr id="104" name="Card">
            <a:extLst>
              <a:ext uri="{C183D7F6-B498-43B3-948B-1728B52AA6E4}">
                <adec:decorative xmlns:adec="http://schemas.microsoft.com/office/drawing/2017/decorative" val="1"/>
              </a:ext>
            </a:extLst>
          </p:cNvPr>
          <p:cNvSpPr/>
          <p:nvPr/>
        </p:nvSpPr>
        <p:spPr>
          <a:xfrm>
            <a:off x="62179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5" name="Number badge">
            <a:extLst>
              <a:ext uri="{C183D7F6-B498-43B3-948B-1728B52AA6E4}">
                <adec:decorative xmlns:adec="http://schemas.microsoft.com/office/drawing/2017/decorative" val="1"/>
              </a:ext>
            </a:extLst>
          </p:cNvPr>
          <p:cNvSpPr/>
          <p:nvPr/>
        </p:nvSpPr>
        <p:spPr>
          <a:xfrm>
            <a:off x="64617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6" name="Text 106"/>
          <p:cNvSpPr/>
          <p:nvPr/>
        </p:nvSpPr>
        <p:spPr>
          <a:xfrm>
            <a:off x="64617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2</a:t>
            </a:r>
            <a:endParaRPr lang="en-US" sz="1467"/>
          </a:p>
        </p:txBody>
      </p:sp>
      <p:sp>
        <p:nvSpPr>
          <p:cNvPr id="107" name="Text 107"/>
          <p:cNvSpPr/>
          <p:nvPr/>
        </p:nvSpPr>
        <p:spPr>
          <a:xfrm>
            <a:off x="69494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“Mei, we’ve built version one — would you run the test and record what changes?”</a:t>
            </a:r>
            <a:endParaRPr lang="en-US" sz="1467"/>
          </a:p>
        </p:txBody>
      </p:sp>
      <p:sp>
        <p:nvSpPr>
          <p:cNvPr id="108" name="Card">
            <a:extLst>
              <a:ext uri="{C183D7F6-B498-43B3-948B-1728B52AA6E4}">
                <adec:decorative xmlns:adec="http://schemas.microsoft.com/office/drawing/2017/decorative" val="1"/>
              </a:ext>
            </a:extLst>
          </p:cNvPr>
          <p:cNvSpPr/>
          <p:nvPr/>
        </p:nvSpPr>
        <p:spPr>
          <a:xfrm>
            <a:off x="7315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9" name="Number badge">
            <a:extLst>
              <a:ext uri="{C183D7F6-B498-43B3-948B-1728B52AA6E4}">
                <adec:decorative xmlns:adec="http://schemas.microsoft.com/office/drawing/2017/decorative" val="1"/>
              </a:ext>
            </a:extLst>
          </p:cNvPr>
          <p:cNvSpPr/>
          <p:nvPr/>
        </p:nvSpPr>
        <p:spPr>
          <a:xfrm>
            <a:off x="9753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0" name="Text 110"/>
          <p:cNvSpPr/>
          <p:nvPr/>
        </p:nvSpPr>
        <p:spPr>
          <a:xfrm>
            <a:off x="9753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3</a:t>
            </a:r>
            <a:endParaRPr lang="en-US" sz="1467"/>
          </a:p>
        </p:txBody>
      </p:sp>
      <p:sp>
        <p:nvSpPr>
          <p:cNvPr id="111" name="Text 111"/>
          <p:cNvSpPr/>
          <p:nvPr/>
        </p:nvSpPr>
        <p:spPr>
          <a:xfrm>
            <a:off x="14630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“We’re basically done, but you can watch.”</a:t>
            </a:r>
            <a:endParaRPr lang="en-US" sz="1467"/>
          </a:p>
        </p:txBody>
      </p:sp>
      <p:sp>
        <p:nvSpPr>
          <p:cNvPr id="112" name="Card">
            <a:extLst>
              <a:ext uri="{C183D7F6-B498-43B3-948B-1728B52AA6E4}">
                <adec:decorative xmlns:adec="http://schemas.microsoft.com/office/drawing/2017/decorative" val="1"/>
              </a:ext>
            </a:extLst>
          </p:cNvPr>
          <p:cNvSpPr/>
          <p:nvPr/>
        </p:nvSpPr>
        <p:spPr>
          <a:xfrm>
            <a:off x="62179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3" name="Number badge">
            <a:extLst>
              <a:ext uri="{C183D7F6-B498-43B3-948B-1728B52AA6E4}">
                <adec:decorative xmlns:adec="http://schemas.microsoft.com/office/drawing/2017/decorative" val="1"/>
              </a:ext>
            </a:extLst>
          </p:cNvPr>
          <p:cNvSpPr/>
          <p:nvPr/>
        </p:nvSpPr>
        <p:spPr>
          <a:xfrm>
            <a:off x="64617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4" name="Text 114"/>
          <p:cNvSpPr/>
          <p:nvPr/>
        </p:nvSpPr>
        <p:spPr>
          <a:xfrm>
            <a:off x="64617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4</a:t>
            </a:r>
            <a:endParaRPr lang="en-US" sz="1467"/>
          </a:p>
        </p:txBody>
      </p:sp>
      <p:sp>
        <p:nvSpPr>
          <p:cNvPr id="115" name="Text 115"/>
          <p:cNvSpPr/>
          <p:nvPr/>
        </p:nvSpPr>
        <p:spPr>
          <a:xfrm>
            <a:off x="69494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“Mei, here’s the rule we’re using. In two minutes I’ll check the job makes sense.”</a:t>
            </a:r>
            <a:endParaRPr lang="en-US" sz="1467"/>
          </a:p>
        </p:txBody>
      </p:sp>
      <p:sp>
        <p:nvSpPr>
          <p:cNvPr id="116" name="Card">
            <a:extLst>
              <a:ext uri="{C183D7F6-B498-43B3-948B-1728B52AA6E4}">
                <adec:decorative xmlns:adec="http://schemas.microsoft.com/office/drawing/2017/decorative" val="1"/>
              </a:ext>
            </a:extLst>
          </p:cNvPr>
          <p:cNvSpPr/>
          <p:nvPr/>
        </p:nvSpPr>
        <p:spPr>
          <a:xfrm>
            <a:off x="7315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7" name="Number badge">
            <a:extLst>
              <a:ext uri="{C183D7F6-B498-43B3-948B-1728B52AA6E4}">
                <adec:decorative xmlns:adec="http://schemas.microsoft.com/office/drawing/2017/decorative" val="1"/>
              </a:ext>
            </a:extLst>
          </p:cNvPr>
          <p:cNvSpPr/>
          <p:nvPr/>
        </p:nvSpPr>
        <p:spPr>
          <a:xfrm>
            <a:off x="9753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8" name="Text 118"/>
          <p:cNvSpPr/>
          <p:nvPr/>
        </p:nvSpPr>
        <p:spPr>
          <a:xfrm>
            <a:off x="9753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5</a:t>
            </a:r>
            <a:endParaRPr lang="en-US" sz="1467"/>
          </a:p>
        </p:txBody>
      </p:sp>
      <p:sp>
        <p:nvSpPr>
          <p:cNvPr id="119" name="Text 119"/>
          <p:cNvSpPr/>
          <p:nvPr/>
        </p:nvSpPr>
        <p:spPr>
          <a:xfrm>
            <a:off x="14630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“Just join in, you’ll pick it up.”</a:t>
            </a:r>
            <a:endParaRPr lang="en-US" sz="1467"/>
          </a:p>
        </p:txBody>
      </p:sp>
      <p:sp>
        <p:nvSpPr>
          <p:cNvPr id="120" name="Card">
            <a:extLst>
              <a:ext uri="{C183D7F6-B498-43B3-948B-1728B52AA6E4}">
                <adec:decorative xmlns:adec="http://schemas.microsoft.com/office/drawing/2017/decorative" val="1"/>
              </a:ext>
            </a:extLst>
          </p:cNvPr>
          <p:cNvSpPr/>
          <p:nvPr/>
        </p:nvSpPr>
        <p:spPr>
          <a:xfrm>
            <a:off x="62179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21" name="Number badge">
            <a:extLst>
              <a:ext uri="{C183D7F6-B498-43B3-948B-1728B52AA6E4}">
                <adec:decorative xmlns:adec="http://schemas.microsoft.com/office/drawing/2017/decorative" val="1"/>
              </a:ext>
            </a:extLst>
          </p:cNvPr>
          <p:cNvSpPr/>
          <p:nvPr/>
        </p:nvSpPr>
        <p:spPr>
          <a:xfrm>
            <a:off x="64617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22" name="Text 122"/>
          <p:cNvSpPr/>
          <p:nvPr/>
        </p:nvSpPr>
        <p:spPr>
          <a:xfrm>
            <a:off x="64617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6</a:t>
            </a:r>
            <a:endParaRPr lang="en-US" sz="1467"/>
          </a:p>
        </p:txBody>
      </p:sp>
      <p:sp>
        <p:nvSpPr>
          <p:cNvPr id="123" name="Text 123"/>
          <p:cNvSpPr/>
          <p:nvPr/>
        </p:nvSpPr>
        <p:spPr>
          <a:xfrm>
            <a:off x="69494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“Be nice to Mei, everyone.”</a:t>
            </a:r>
            <a:endParaRPr lang="en-US" sz="1467"/>
          </a:p>
        </p:txBody>
      </p:sp>
      <p:sp>
        <p:nvSpPr>
          <p:cNvPr id="124" name="Text 124"/>
          <p:cNvSpPr/>
          <p:nvPr/>
        </p:nvSpPr>
        <p:spPr>
          <a:xfrm>
            <a:off x="731520" y="5364480"/>
            <a:ext cx="10728960" cy="219456"/>
          </a:xfrm>
          <a:prstGeom prst="rect">
            <a:avLst/>
          </a:prstGeom>
          <a:noFill/>
          <a:ln/>
        </p:spPr>
        <p:txBody>
          <a:bodyPr wrap="square" lIns="0" tIns="0" rIns="0" bIns="0" rtlCol="0" anchor="ctr"/>
          <a:lstStyle/>
          <a:p>
            <a:r>
              <a:rPr lang="en-US" sz="1200">
                <a:solidFill>
                  <a:srgbClr val="475569"/>
                </a:solidFill>
                <a:latin typeface="Segoe UI" pitchFamily="34" charset="0"/>
                <a:ea typeface="Segoe UI" pitchFamily="34" charset="-122"/>
                <a:cs typeface="Segoe UI" pitchFamily="34" charset="-120"/>
              </a:rPr>
              <a:t>Test each one: could someone standing there actually do something because of what was said?</a:t>
            </a:r>
            <a:endParaRPr lang="en-US" sz="1467"/>
          </a:p>
        </p:txBody>
      </p:sp>
      <p:sp>
        <p:nvSpPr>
          <p:cNvPr id="29"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31"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32" name="Text 30"/>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33"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4"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94A3B8"/>
            </a:solidFill>
            <a:prstDash val="solid"/>
          </a:ln>
        </p:spPr>
        <p:txBody>
          <a:bodyPr/>
          <a:lstStyle/>
          <a:p>
            <a:endParaRPr lang="en-US" sz="2400"/>
          </a:p>
        </p:txBody>
      </p:sp>
      <p:sp>
        <p:nvSpPr>
          <p:cNvPr id="35"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94A3B8"/>
            </a:solidFill>
            <a:prstDash val="solid"/>
          </a:ln>
        </p:spPr>
        <p:txBody>
          <a:bodyPr/>
          <a:lstStyle/>
          <a:p>
            <a:endParaRPr lang="en-US" sz="2400"/>
          </a:p>
        </p:txBody>
      </p:sp>
      <p:sp>
        <p:nvSpPr>
          <p:cNvPr id="36" name="Text 34"/>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EXPLORE</a:t>
            </a:r>
            <a:endParaRPr lang="en-US" sz="1400"/>
          </a:p>
        </p:txBody>
      </p:sp>
      <p:sp>
        <p:nvSpPr>
          <p:cNvPr id="37" name="Rhythm chip">
            <a:extLst>
              <a:ext uri="{C183D7F6-B498-43B3-948B-1728B52AA6E4}">
                <adec:decorative xmlns:adec="http://schemas.microsoft.com/office/drawing/2017/decorative" val="1"/>
              </a:ext>
            </a:extLst>
          </p:cNvPr>
          <p:cNvSpPr/>
          <p:nvPr/>
        </p:nvSpPr>
        <p:spPr>
          <a:xfrm>
            <a:off x="6461760" y="5608320"/>
            <a:ext cx="2682240" cy="999744"/>
          </a:xfrm>
          <a:prstGeom prst="roundRect">
            <a:avLst>
              <a:gd name="adj" fmla="val 17073"/>
            </a:avLst>
          </a:prstGeom>
          <a:solidFill>
            <a:srgbClr val="F76C5E"/>
          </a:solidFill>
          <a:ln w="12700">
            <a:solidFill>
              <a:srgbClr val="F76C5E"/>
            </a:solidFill>
            <a:prstDash val="solid"/>
          </a:ln>
        </p:spPr>
        <p:txBody>
          <a:bodyPr/>
          <a:lstStyle/>
          <a:p>
            <a:endParaRPr lang="en-US" sz="2400"/>
          </a:p>
        </p:txBody>
      </p:sp>
      <p:sp>
        <p:nvSpPr>
          <p:cNvPr id="38" name="Move logo">
            <a:extLst>
              <a:ext uri="{C183D7F6-B498-43B3-948B-1728B52AA6E4}">
                <adec:decorative xmlns:adec="http://schemas.microsoft.com/office/drawing/2017/decorative" val="1"/>
              </a:ext>
            </a:extLst>
          </p:cNvPr>
          <p:cNvSpPr/>
          <p:nvPr/>
        </p:nvSpPr>
        <p:spPr>
          <a:xfrm>
            <a:off x="6727058" y="5958962"/>
            <a:ext cx="298460" cy="298460"/>
          </a:xfrm>
          <a:prstGeom prst="ellipse">
            <a:avLst/>
          </a:prstGeom>
          <a:ln w="15240">
            <a:solidFill>
              <a:srgbClr val="FFFFFF"/>
            </a:solidFill>
            <a:prstDash val="solid"/>
          </a:ln>
        </p:spPr>
        <p:txBody>
          <a:bodyPr/>
          <a:lstStyle/>
          <a:p>
            <a:endParaRPr lang="en-US" sz="2400"/>
          </a:p>
        </p:txBody>
      </p:sp>
      <p:sp>
        <p:nvSpPr>
          <p:cNvPr id="39" name="Move logo">
            <a:extLst>
              <a:ext uri="{C183D7F6-B498-43B3-948B-1728B52AA6E4}">
                <adec:decorative xmlns:adec="http://schemas.microsoft.com/office/drawing/2017/decorative" val="1"/>
              </a:ext>
            </a:extLst>
          </p:cNvPr>
          <p:cNvSpPr/>
          <p:nvPr/>
        </p:nvSpPr>
        <p:spPr>
          <a:xfrm>
            <a:off x="6809135" y="6111177"/>
            <a:ext cx="62676" cy="67153"/>
          </a:xfrm>
          <a:prstGeom prst="line">
            <a:avLst/>
          </a:prstGeom>
          <a:ln w="15240">
            <a:solidFill>
              <a:srgbClr val="FFFFFF"/>
            </a:solidFill>
            <a:prstDash val="solid"/>
          </a:ln>
        </p:spPr>
        <p:txBody>
          <a:bodyPr/>
          <a:lstStyle/>
          <a:p>
            <a:endParaRPr lang="en-US" sz="2400"/>
          </a:p>
        </p:txBody>
      </p:sp>
      <p:sp>
        <p:nvSpPr>
          <p:cNvPr id="40" name="Move logo">
            <a:extLst>
              <a:ext uri="{C183D7F6-B498-43B3-948B-1728B52AA6E4}">
                <adec:decorative xmlns:adec="http://schemas.microsoft.com/office/drawing/2017/decorative" val="1"/>
              </a:ext>
            </a:extLst>
          </p:cNvPr>
          <p:cNvSpPr/>
          <p:nvPr/>
        </p:nvSpPr>
        <p:spPr>
          <a:xfrm flipV="1">
            <a:off x="6871811" y="6041039"/>
            <a:ext cx="82076" cy="137292"/>
          </a:xfrm>
          <a:prstGeom prst="line">
            <a:avLst/>
          </a:prstGeom>
          <a:ln w="15240">
            <a:solidFill>
              <a:srgbClr val="FFFFFF"/>
            </a:solidFill>
            <a:prstDash val="solid"/>
          </a:ln>
        </p:spPr>
        <p:txBody>
          <a:bodyPr/>
          <a:lstStyle/>
          <a:p>
            <a:endParaRPr lang="en-US" sz="2400"/>
          </a:p>
        </p:txBody>
      </p:sp>
      <p:sp>
        <p:nvSpPr>
          <p:cNvPr id="41" name="Text 39"/>
          <p:cNvSpPr/>
          <p:nvPr/>
        </p:nvSpPr>
        <p:spPr>
          <a:xfrm>
            <a:off x="716889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PRACTISE</a:t>
            </a:r>
            <a:endParaRPr lang="en-US" sz="1733"/>
          </a:p>
        </p:txBody>
      </p:sp>
      <p:sp>
        <p:nvSpPr>
          <p:cNvPr id="42"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43"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44"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45"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46" name="Text 44"/>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21788489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op bar">
            <a:extLst>
              <a:ext uri="{C183D7F6-B498-43B3-948B-1728B52AA6E4}">
                <adec:decorative xmlns:adec="http://schemas.microsoft.com/office/drawing/2017/decorative" val="1"/>
              </a:ext>
            </a:extLst>
          </p:cNvPr>
          <p:cNvSpPr/>
          <p:nvPr/>
        </p:nvSpPr>
        <p:spPr>
          <a:xfrm>
            <a:off x="0" y="0"/>
            <a:ext cx="12192000" cy="146304"/>
          </a:xfrm>
          <a:prstGeom prst="rect">
            <a:avLst/>
          </a:prstGeom>
          <a:solidFill>
            <a:srgbClr val="F59E0B"/>
          </a:solidFill>
          <a:ln w="12700">
            <a:solidFill>
              <a:srgbClr val="F59E0B"/>
            </a:solidFill>
            <a:prstDash val="solid"/>
          </a:ln>
        </p:spPr>
        <p:txBody>
          <a:bodyPr/>
          <a:lstStyle/>
          <a:p>
            <a:endParaRPr lang="en-US" sz="2400"/>
          </a:p>
        </p:txBody>
      </p:sp>
      <p:sp>
        <p:nvSpPr>
          <p:cNvPr id="3"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1E293B"/>
          </a:solidFill>
          <a:ln w="12700">
            <a:solidFill>
              <a:srgbClr val="334155"/>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878801" y="634961"/>
            <a:ext cx="315041" cy="315041"/>
          </a:xfrm>
          <a:prstGeom prst="ellipse">
            <a:avLst/>
          </a:prstGeom>
          <a:ln w="15240">
            <a:solidFill>
              <a:srgbClr val="F59E0B"/>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a:off x="960711" y="716871"/>
            <a:ext cx="151220" cy="151220"/>
          </a:xfrm>
          <a:prstGeom prst="ellipse">
            <a:avLst/>
          </a:prstGeom>
          <a:ln w="15240">
            <a:solidFill>
              <a:srgbClr val="F59E0B"/>
            </a:solidFill>
            <a:prstDash val="solid"/>
          </a:ln>
        </p:spPr>
        <p:txBody>
          <a:bodyPr/>
          <a:lstStyle/>
          <a:p>
            <a:endParaRPr lang="en-US" sz="2400"/>
          </a:p>
        </p:txBody>
      </p:sp>
      <p:sp>
        <p:nvSpPr>
          <p:cNvPr id="6" name="Move logo">
            <a:extLst>
              <a:ext uri="{C183D7F6-B498-43B3-948B-1728B52AA6E4}">
                <adec:decorative xmlns:adec="http://schemas.microsoft.com/office/drawing/2017/decorative" val="1"/>
              </a:ext>
            </a:extLst>
          </p:cNvPr>
          <p:cNvSpPr/>
          <p:nvPr/>
        </p:nvSpPr>
        <p:spPr>
          <a:xfrm>
            <a:off x="1015843" y="772003"/>
            <a:ext cx="40956" cy="40956"/>
          </a:xfrm>
          <a:prstGeom prst="ellipse">
            <a:avLst/>
          </a:prstGeom>
          <a:solidFill>
            <a:srgbClr val="F59E0B"/>
          </a:solidFill>
          <a:ln w="15240">
            <a:solidFill>
              <a:srgbClr val="F59E0B"/>
            </a:solidFill>
            <a:prstDash val="solid"/>
          </a:ln>
        </p:spPr>
        <p:txBody>
          <a:bodyPr/>
          <a:lstStyle/>
          <a:p>
            <a:endParaRPr lang="en-US" sz="2400"/>
          </a:p>
        </p:txBody>
      </p:sp>
      <p:sp>
        <p:nvSpPr>
          <p:cNvPr id="7" name="Text 5"/>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59E0B"/>
                </a:solidFill>
                <a:latin typeface="Segoe UI" pitchFamily="34" charset="0"/>
                <a:ea typeface="Segoe UI" pitchFamily="34" charset="-122"/>
                <a:cs typeface="Segoe UI" pitchFamily="34" charset="-120"/>
              </a:rPr>
              <a:t>REFLECT</a:t>
            </a:r>
            <a:r>
              <a:rPr lang="en-US" sz="1667" kern="0" spc="133">
                <a:solidFill>
                  <a:srgbClr val="475569"/>
                </a:solidFill>
                <a:latin typeface="Segoe UI" pitchFamily="34" charset="0"/>
                <a:ea typeface="Segoe UI" pitchFamily="34" charset="-122"/>
                <a:cs typeface="Segoe UI" pitchFamily="34" charset="-120"/>
              </a:rPr>
              <a:t>  ·  </a:t>
            </a:r>
            <a:r>
              <a:rPr lang="en-US" sz="1667" kern="0" spc="133">
                <a:solidFill>
                  <a:srgbClr val="94A3B8"/>
                </a:solidFill>
                <a:latin typeface="Segoe UI" pitchFamily="34" charset="0"/>
                <a:ea typeface="Segoe UI" pitchFamily="34" charset="-122"/>
                <a:cs typeface="Segoe UI" pitchFamily="34" charset="-120"/>
              </a:rPr>
              <a:t>Reflection and action</a:t>
            </a:r>
            <a:endParaRPr lang="en-US" sz="1667"/>
          </a:p>
        </p:txBody>
      </p:sp>
      <p:sp>
        <p:nvSpPr>
          <p:cNvPr id="8" name="Text 6"/>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T1 · NOTICE THE OVERLOOKED · WEEK 8</a:t>
            </a:r>
            <a:endParaRPr lang="en-US" sz="1200"/>
          </a:p>
        </p:txBody>
      </p:sp>
      <p:sp>
        <p:nvSpPr>
          <p:cNvPr id="9" name="Text 0"/>
          <p:cNvSpPr>
            <a:spLocks noGrp="1"/>
          </p:cNvSpPr>
          <p:nvPr>
            <p:ph type="title" idx="100" hasCustomPrompt="1"/>
          </p:nvPr>
        </p:nvSpPr>
        <p:spPr>
          <a:xfrm>
            <a:off x="731520" y="1402080"/>
            <a:ext cx="10728960" cy="1828800"/>
          </a:xfrm>
          <a:prstGeom prst="rect">
            <a:avLst/>
          </a:prstGeom>
          <a:noFill/>
          <a:ln/>
        </p:spPr>
        <p:txBody>
          <a:bodyPr vert="horz" wrap="square" lIns="0" tIns="0" rIns="0" bIns="0" rtlCol="0" anchor="ctr">
            <a:normAutofit/>
          </a:bodyPr>
          <a:lstStyle/>
          <a:p>
            <a:r>
              <a:rPr lang="en-US" sz="3600" b="1">
                <a:solidFill>
                  <a:srgbClr val="FFFFFF"/>
                </a:solidFill>
                <a:latin typeface="Segoe UI" pitchFamily="34" charset="0"/>
                <a:ea typeface="Segoe UI" pitchFamily="34" charset="-122"/>
                <a:cs typeface="Segoe UI" pitchFamily="34" charset="-120"/>
              </a:rPr>
              <a:t>“One inclusion move I will make at school this week is …”</a:t>
            </a:r>
            <a:endParaRPr lang="en-US" sz="3600"/>
          </a:p>
        </p:txBody>
      </p:sp>
      <p:sp>
        <p:nvSpPr>
          <p:cNvPr id="10" name="Text 8"/>
          <p:cNvSpPr/>
          <p:nvPr/>
        </p:nvSpPr>
        <p:spPr>
          <a:xfrm>
            <a:off x="731520" y="3352800"/>
            <a:ext cx="10728960" cy="426720"/>
          </a:xfrm>
          <a:prstGeom prst="rect">
            <a:avLst/>
          </a:prstGeom>
          <a:noFill/>
          <a:ln/>
        </p:spPr>
        <p:txBody>
          <a:bodyPr wrap="square" lIns="0" tIns="0" rIns="0" bIns="0" rtlCol="0" anchor="ctr"/>
          <a:lstStyle/>
          <a:p>
            <a:r>
              <a:rPr lang="en-US">
                <a:solidFill>
                  <a:srgbClr val="C7D2E5"/>
                </a:solidFill>
                <a:latin typeface="Segoe UI" pitchFamily="34" charset="0"/>
                <a:ea typeface="Segoe UI" pitchFamily="34" charset="-122"/>
                <a:cs typeface="Segoe UI" pitchFamily="34" charset="-120"/>
              </a:rPr>
              <a:t>Write this one privately — you don't have to share it.</a:t>
            </a:r>
            <a:endParaRPr lang="en-US"/>
          </a:p>
        </p:txBody>
      </p:sp>
      <p:sp>
        <p:nvSpPr>
          <p:cNvPr id="11" name="Takeaway panel">
            <a:extLst>
              <a:ext uri="{C183D7F6-B498-43B3-948B-1728B52AA6E4}">
                <adec:decorative xmlns:adec="http://schemas.microsoft.com/office/drawing/2017/decorative" val="1"/>
              </a:ext>
            </a:extLst>
          </p:cNvPr>
          <p:cNvSpPr/>
          <p:nvPr/>
        </p:nvSpPr>
        <p:spPr>
          <a:xfrm>
            <a:off x="731520" y="4084320"/>
            <a:ext cx="10728960" cy="1280160"/>
          </a:xfrm>
          <a:prstGeom prst="roundRect">
            <a:avLst>
              <a:gd name="adj" fmla="val 13333"/>
            </a:avLst>
          </a:prstGeom>
          <a:solidFill>
            <a:srgbClr val="1E293B"/>
          </a:solidFill>
          <a:ln w="12700">
            <a:solidFill>
              <a:srgbClr val="334155"/>
            </a:solidFill>
            <a:prstDash val="solid"/>
          </a:ln>
        </p:spPr>
        <p:txBody>
          <a:bodyPr/>
          <a:lstStyle/>
          <a:p>
            <a:endParaRPr lang="en-US" sz="2400"/>
          </a:p>
        </p:txBody>
      </p:sp>
      <p:sp>
        <p:nvSpPr>
          <p:cNvPr id="12" name="Text 10"/>
          <p:cNvSpPr/>
          <p:nvPr/>
        </p:nvSpPr>
        <p:spPr>
          <a:xfrm>
            <a:off x="1158240" y="4328160"/>
            <a:ext cx="9875520" cy="316992"/>
          </a:xfrm>
          <a:prstGeom prst="rect">
            <a:avLst/>
          </a:prstGeom>
          <a:noFill/>
          <a:ln/>
        </p:spPr>
        <p:txBody>
          <a:bodyPr wrap="square" lIns="0" tIns="0" rIns="0" bIns="0" rtlCol="0" anchor="ctr"/>
          <a:lstStyle/>
          <a:p>
            <a:r>
              <a:rPr lang="en-US" sz="1333" b="1" kern="0" spc="267">
                <a:solidFill>
                  <a:srgbClr val="F59E0B"/>
                </a:solidFill>
                <a:latin typeface="Segoe UI" pitchFamily="34" charset="0"/>
                <a:ea typeface="Segoe UI" pitchFamily="34" charset="-122"/>
                <a:cs typeface="Segoe UI" pitchFamily="34" charset="-120"/>
              </a:rPr>
              <a:t>TAKEAWAY</a:t>
            </a:r>
            <a:endParaRPr lang="en-US" sz="1333"/>
          </a:p>
        </p:txBody>
      </p:sp>
      <p:sp>
        <p:nvSpPr>
          <p:cNvPr id="13" name="Text 11">
            <a:extLst>
              <a:ext uri="{C183D7F6-B498-43B3-948B-1728B52AA6E4}">
                <adec:decorative xmlns:adec="http://schemas.microsoft.com/office/drawing/2017/decorative" val="0"/>
              </a:ext>
            </a:extLst>
          </p:cNvPr>
          <p:cNvSpPr/>
          <p:nvPr/>
        </p:nvSpPr>
        <p:spPr>
          <a:xfrm>
            <a:off x="1158240" y="4693920"/>
            <a:ext cx="9875520" cy="548640"/>
          </a:xfrm>
          <a:prstGeom prst="rect">
            <a:avLst/>
          </a:prstGeom>
          <a:noFill/>
          <a:ln/>
        </p:spPr>
        <p:txBody>
          <a:bodyPr wrap="square" lIns="0" tIns="0" rIns="0" bIns="0" rtlCol="0" anchor="ctr"/>
          <a:lstStyle/>
          <a:p>
            <a:r>
              <a:rPr lang="en-US" sz="2000" b="1">
                <a:solidFill>
                  <a:srgbClr val="FFFFFF"/>
                </a:solidFill>
                <a:latin typeface="Segoe UI" pitchFamily="34" charset="0"/>
                <a:ea typeface="Segoe UI" pitchFamily="34" charset="-122"/>
                <a:cs typeface="Segoe UI" pitchFamily="34" charset="-120"/>
              </a:rPr>
              <a:t>Inclusion is a move you make, not a mood you have.</a:t>
            </a:r>
            <a:endParaRPr lang="en-US" sz="2000"/>
          </a:p>
        </p:txBody>
      </p:sp>
      <p:sp>
        <p:nvSpPr>
          <p:cNvPr id="14"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64748B"/>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64748B"/>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CONNECT</a:t>
            </a:r>
            <a:endParaRPr lang="en-US" sz="1400"/>
          </a:p>
        </p:txBody>
      </p:sp>
      <p:sp>
        <p:nvSpPr>
          <p:cNvPr id="18"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64748B"/>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64748B"/>
            </a:solidFill>
            <a:prstDash val="solid"/>
          </a:ln>
        </p:spPr>
        <p:txBody>
          <a:bodyPr/>
          <a:lstStyle/>
          <a:p>
            <a:endParaRPr lang="en-US" sz="2400"/>
          </a:p>
        </p:txBody>
      </p:sp>
      <p:sp>
        <p:nvSpPr>
          <p:cNvPr id="21" name="Text 19"/>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EXPLORE</a:t>
            </a:r>
            <a:endParaRPr lang="en-US" sz="1400"/>
          </a:p>
        </p:txBody>
      </p:sp>
      <p:sp>
        <p:nvSpPr>
          <p:cNvPr id="22"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64748B"/>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64748B"/>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64748B"/>
            </a:solidFill>
            <a:prstDash val="solid"/>
          </a:ln>
        </p:spPr>
        <p:txBody>
          <a:bodyPr/>
          <a:lstStyle/>
          <a:p>
            <a:endParaRPr lang="en-US" sz="2400"/>
          </a:p>
        </p:txBody>
      </p:sp>
      <p:sp>
        <p:nvSpPr>
          <p:cNvPr id="26" name="Text 24">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PRACTISE</a:t>
            </a:r>
            <a:endParaRPr lang="en-US" sz="1400"/>
          </a:p>
        </p:txBody>
      </p:sp>
      <p:sp>
        <p:nvSpPr>
          <p:cNvPr id="27" name="Rhythm chip">
            <a:extLst>
              <a:ext uri="{C183D7F6-B498-43B3-948B-1728B52AA6E4}">
                <adec:decorative xmlns:adec="http://schemas.microsoft.com/office/drawing/2017/decorative" val="1"/>
              </a:ext>
            </a:extLst>
          </p:cNvPr>
          <p:cNvSpPr/>
          <p:nvPr/>
        </p:nvSpPr>
        <p:spPr>
          <a:xfrm>
            <a:off x="9326880" y="5608320"/>
            <a:ext cx="2682240" cy="999744"/>
          </a:xfrm>
          <a:prstGeom prst="roundRect">
            <a:avLst>
              <a:gd name="adj" fmla="val 17073"/>
            </a:avLst>
          </a:prstGeom>
          <a:solidFill>
            <a:srgbClr val="F59E0B"/>
          </a:solidFill>
          <a:ln w="12700">
            <a:solidFill>
              <a:srgbClr val="F59E0B"/>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583889" y="5950673"/>
            <a:ext cx="315041" cy="315041"/>
          </a:xfrm>
          <a:prstGeom prst="ellipse">
            <a:avLst/>
          </a:prstGeom>
          <a:ln w="15240">
            <a:solidFill>
              <a:srgbClr val="FFFFFF"/>
            </a:solidFill>
            <a:prstDash val="solid"/>
          </a:ln>
        </p:spPr>
        <p:txBody>
          <a:bodyPr/>
          <a:lstStyle/>
          <a:p>
            <a:endParaRPr lang="en-US" sz="2400"/>
          </a:p>
        </p:txBody>
      </p:sp>
      <p:sp>
        <p:nvSpPr>
          <p:cNvPr id="29" name="Move logo">
            <a:extLst>
              <a:ext uri="{C183D7F6-B498-43B3-948B-1728B52AA6E4}">
                <adec:decorative xmlns:adec="http://schemas.microsoft.com/office/drawing/2017/decorative" val="1"/>
              </a:ext>
            </a:extLst>
          </p:cNvPr>
          <p:cNvSpPr/>
          <p:nvPr/>
        </p:nvSpPr>
        <p:spPr>
          <a:xfrm>
            <a:off x="9665799" y="6032583"/>
            <a:ext cx="151220" cy="151220"/>
          </a:xfrm>
          <a:prstGeom prst="ellipse">
            <a:avLst/>
          </a:prstGeom>
          <a:ln w="15240">
            <a:solidFill>
              <a:srgbClr val="FFFFF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20931" y="6087715"/>
            <a:ext cx="40956" cy="40956"/>
          </a:xfrm>
          <a:prstGeom prst="ellipse">
            <a:avLst/>
          </a:prstGeom>
          <a:solidFill>
            <a:srgbClr val="FFFFFF"/>
          </a:solidFill>
          <a:ln w="15240">
            <a:solidFill>
              <a:srgbClr val="FFFFFF"/>
            </a:solidFill>
            <a:prstDash val="solid"/>
          </a:ln>
        </p:spPr>
        <p:txBody>
          <a:bodyPr/>
          <a:lstStyle/>
          <a:p>
            <a:endParaRPr lang="en-US" sz="2400"/>
          </a:p>
        </p:txBody>
      </p:sp>
      <p:sp>
        <p:nvSpPr>
          <p:cNvPr id="31" name="Text 29">
            <a:extLst>
              <a:ext uri="{C183D7F6-B498-43B3-948B-1728B52AA6E4}">
                <adec:decorative xmlns:adec="http://schemas.microsoft.com/office/drawing/2017/decorative" val="0"/>
              </a:ext>
            </a:extLst>
          </p:cNvPr>
          <p:cNvSpPr/>
          <p:nvPr/>
        </p:nvSpPr>
        <p:spPr>
          <a:xfrm>
            <a:off x="1003401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REFLECT</a:t>
            </a:r>
            <a:endParaRPr lang="en-US" sz="1733"/>
          </a:p>
        </p:txBody>
      </p:sp>
    </p:spTree>
    <p:extLst>
      <p:ext uri="{BB962C8B-B14F-4D97-AF65-F5344CB8AC3E}">
        <p14:creationId xmlns:p14="http://schemas.microsoft.com/office/powerpoint/2010/main" val="27893510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684D170B-EDE2-DD46-87C9-6306CA7C69ED}" vid="{C78AA4A2-DEBB-534F-A1C1-635B8E56AF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2720</TotalTime>
  <Words>91547</Words>
  <Application>Microsoft Macintosh PowerPoint</Application>
  <PresentationFormat>Widescreen</PresentationFormat>
  <Paragraphs>8528</Paragraphs>
  <Slides>214</Slides>
  <Notes>206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214</vt:i4>
      </vt:variant>
    </vt:vector>
  </HeadingPairs>
  <TitlesOfParts>
    <vt:vector size="220" baseType="lpstr">
      <vt:lpstr>Aptos</vt:lpstr>
      <vt:lpstr>Aptos Display</vt:lpstr>
      <vt:lpstr>Arial</vt:lpstr>
      <vt:lpstr>Segoe UI</vt:lpstr>
      <vt:lpstr>Segoe UI Semibold</vt:lpstr>
      <vt:lpstr>Office Theme</vt:lpstr>
      <vt:lpstr>Year 6 - Term 1 at a glance</vt:lpstr>
      <vt:lpstr>Year 6 · Term 2 at a glance</vt:lpstr>
      <vt:lpstr>Year 6 · Term 3 at a glance</vt:lpstr>
      <vt:lpstr>Year 6 · Term 4 at a glance</vt:lpstr>
      <vt:lpstr>The four-move rhythm</vt:lpstr>
      <vt:lpstr>The Flourish framework</vt:lpstr>
      <vt:lpstr>Term 1 · The ten lessons</vt:lpstr>
      <vt:lpstr>Flourish begins</vt:lpstr>
      <vt:lpstr>What helps a group become safe enough for people to learn, practise and grow?</vt:lpstr>
      <vt:lpstr>Psalm 139:13–14</vt:lpstr>
      <vt:lpstr>Image of God</vt:lpstr>
      <vt:lpstr>Which norms help us flourish?</vt:lpstr>
      <vt:lpstr>“One action I can take to make this group safer for learning is …”</vt:lpstr>
      <vt:lpstr>Strengths are gifts</vt:lpstr>
      <vt:lpstr>What counts as a strength if nobody gives out an award for it?</vt:lpstr>
      <vt:lpstr>Romans 12:4–8</vt:lpstr>
      <vt:lpstr>What can we actually see Morgan do?</vt:lpstr>
      <vt:lpstr>“This week this strength could serve …”</vt:lpstr>
      <vt:lpstr>Name the feeling</vt:lpstr>
      <vt:lpstr>Which version gives the best clue about what might help?</vt:lpstr>
      <vt:lpstr>Psalm 42:5</vt:lpstr>
      <vt:lpstr>Which sentences give a useful clue about what would help?</vt:lpstr>
      <vt:lpstr>“A more precise word than fine is … and that word gives the clue …”</vt:lpstr>
      <vt:lpstr>Body clues</vt:lpstr>
      <vt:lpstr>Which hand gives an earlier warning that stress may be rising?</vt:lpstr>
      <vt:lpstr>1 Kings 19:5–6</vt:lpstr>
      <vt:lpstr>Where does each body clue belong: early, building or strong?</vt:lpstr>
      <vt:lpstr>“One body clue I could notice earlier is …”</vt:lpstr>
      <vt:lpstr>The Shalom compass</vt:lpstr>
      <vt:lpstr>A group leaves one member out and wastes the materials. Which relationships does that damage?</vt:lpstr>
      <vt:lpstr>Mark 12:30–31</vt:lpstr>
      <vt:lpstr>Which actions would truly restore shalom in this group?</vt:lpstr>
      <vt:lpstr>“Shalom is strengthened when … because it repairs the relationship with …”</vt:lpstr>
      <vt:lpstr>The power of ‘not yet’</vt:lpstr>
      <vt:lpstr>“I can’t do fractions.” Now add: yet. What has changed — and what has not?</vt:lpstr>
      <vt:lpstr>Philippians 1:6</vt:lpstr>
      <vt:lpstr>Which of these sentences would actually help someone improve?</vt:lpstr>
      <vt:lpstr>“I am not yet … and my next step is …”</vt:lpstr>
      <vt:lpstr>Belonging, not fitting in</vt:lpstr>
      <vt:lpstr>One door says “You can enter and grow.” The other says “Change who you are so we approve.” Which is belonging?</vt:lpstr>
      <vt:lpstr>Romans 12:5</vt:lpstr>
      <vt:lpstr>Belonging or fitting in?</vt:lpstr>
      <vt:lpstr>“Belonging lets a person … fitting in pressures a person to …”</vt:lpstr>
      <vt:lpstr>Notice the overlooked</vt:lpstr>
      <vt:lpstr>What makes a space technically open but socially hard to enter?</vt:lpstr>
      <vt:lpstr>Luke 19:5</vt:lpstr>
      <vt:lpstr>Which of these actually open a way in?</vt:lpstr>
      <vt:lpstr>“One inclusion move I will make at school this week is …”</vt:lpstr>
      <vt:lpstr>Created to contribute</vt:lpstr>
      <vt:lpstr>What important class work is easy to notice only when nobody does it?</vt:lpstr>
      <vt:lpstr>Ephesians 2:10</vt:lpstr>
      <vt:lpstr>Which of these class jobs are ready to use?</vt:lpstr>
      <vt:lpstr>“When … I will … so that …”</vt:lpstr>
      <vt:lpstr>My support team</vt:lpstr>
      <vt:lpstr>Who would you go to first – and who is your back-up?</vt:lpstr>
      <vt:lpstr>Ecclesiastes 4:9–10</vt:lpstr>
      <vt:lpstr>What should Pat say, and who should they go to?</vt:lpstr>
      <vt:lpstr>“If my first person is unavailable, I can …”</vt:lpstr>
      <vt:lpstr>Term 2 · The ten lessons</vt:lpstr>
      <vt:lpstr>The brain alarm</vt:lpstr>
      <vt:lpstr>Why does your body sometimes react before your thinking has caught up?</vt:lpstr>
      <vt:lpstr>Psalm 56:3–4</vt:lpstr>
      <vt:lpstr>The brain alarm</vt:lpstr>
      <vt:lpstr>Which norms help us flourish?</vt:lpstr>
      <vt:lpstr>“One action I can take to make this group safer for learning is …”</vt:lpstr>
      <vt:lpstr>Pause, breathe, choose</vt:lpstr>
      <vt:lpstr>What happens in the gap between feeling it and doing something?</vt:lpstr>
      <vt:lpstr>James 1:19–20</vt:lpstr>
      <vt:lpstr>What can we actually see Rowan do?</vt:lpstr>
      <vt:lpstr>“Next time I feel that heat, I will …”</vt:lpstr>
      <vt:lpstr>What can I control?</vt:lpstr>
      <vt:lpstr>Which worries are yours to carry, and which are not?</vt:lpstr>
      <vt:lpstr>Philippians 4:6</vt:lpstr>
      <vt:lpstr>Which of these can you control, influence, or let go?</vt:lpstr>
      <vt:lpstr>“One thing I can control this week is … and one thing I will let go is …”</vt:lpstr>
      <vt:lpstr>Helpful self-talk</vt:lpstr>
      <vt:lpstr>Which sentence is truthful and still useful after a mistake?</vt:lpstr>
      <vt:lpstr>Philippians 4:8</vt:lpstr>
      <vt:lpstr>Where does each body clue belong: early, building or strong?</vt:lpstr>
      <vt:lpstr>“One body clue I could notice earlier is …”</vt:lpstr>
      <vt:lpstr>Rest is a gift</vt:lpstr>
      <vt:lpstr>Someone says yes to everything and runs out of energy. What is that costing them?</vt:lpstr>
      <vt:lpstr>Mark 6:31</vt:lpstr>
      <vt:lpstr>Which choices would truly help Priya rest and recover?</vt:lpstr>
      <vt:lpstr>“I rest well when … because it protects my energy for …”</vt:lpstr>
      <vt:lpstr>Mistakes and repair</vt:lpstr>
      <vt:lpstr>“It was an accident.” True — and it is still broken. So what has to happen next?</vt:lpstr>
      <vt:lpstr>Philippians 1:6</vt:lpstr>
      <vt:lpstr>Which of these sentences would actually help someone improve?</vt:lpstr>
      <vt:lpstr>“I am not yet … and my next step is …”</vt:lpstr>
      <vt:lpstr>One more step</vt:lpstr>
      <vt:lpstr>A task feels far too big to start. What is the smallest useful thing you could do about it in the next five minutes?</vt:lpstr>
      <vt:lpstr>Romans 12:5</vt:lpstr>
      <vt:lpstr>Belonging or fitting in?</vt:lpstr>
      <vt:lpstr>“Belonging lets a person … fitting in pressures a person to …”</vt:lpstr>
      <vt:lpstr>My coping toolbox</vt:lpstr>
      <vt:lpstr>What does worry do to your body before it reaches your thoughts?</vt:lpstr>
      <vt:lpstr>Psalm 94:19</vt:lpstr>
      <vt:lpstr>Which of these actually open a way in?</vt:lpstr>
      <vt:lpstr>“One inclusion move I will make at school this week is …”</vt:lpstr>
      <vt:lpstr>When tools aren’t enough</vt:lpstr>
      <vt:lpstr>When a calming tool stops working, what might that be telling you?</vt:lpstr>
      <vt:lpstr>Psalm 34:18</vt:lpstr>
      <vt:lpstr>Which of these needs a trusted adult?</vt:lpstr>
      <vt:lpstr>“If … keeps going, I will tell …”</vt:lpstr>
      <vt:lpstr>My support team</vt:lpstr>
      <vt:lpstr>Who would you go to first – and who is your back-up?</vt:lpstr>
      <vt:lpstr>Ecclesiastes 4:9–10</vt:lpstr>
      <vt:lpstr>What should Pat say, and who should they go to?</vt:lpstr>
      <vt:lpstr>“If my first person is unavailable, I can …”</vt:lpstr>
      <vt:lpstr>Term 3 · The ten lessons</vt:lpstr>
      <vt:lpstr>A trustworthy friend</vt:lpstr>
      <vt:lpstr>What does someone do, again and again, that makes them a trustworthy friend?</vt:lpstr>
      <vt:lpstr>Colossians 3:12–13</vt:lpstr>
      <vt:lpstr>Image of God</vt:lpstr>
      <vt:lpstr>Which actions build trust?</vt:lpstr>
      <vt:lpstr>“One action I can take this week to be a more trustworthy friend is …”</vt:lpstr>
      <vt:lpstr>Walk in their shoes</vt:lpstr>
      <vt:lpstr>How can one short message mean two completely different things?</vt:lpstr>
      <vt:lpstr>Philippians 2:3–4</vt:lpstr>
      <vt:lpstr>What can we actually see in the chat?</vt:lpstr>
      <vt:lpstr>“Before I decide what they meant, I will …”</vt:lpstr>
      <vt:lpstr>Listening that helps</vt:lpstr>
      <vt:lpstr>Which reply shows the friend was really listening?</vt:lpstr>
      <vt:lpstr>James 1:19</vt:lpstr>
      <vt:lpstr>Which replies show listening, and which shut the talking down?</vt:lpstr>
      <vt:lpstr>“One way I can listen better is … and it would help because …”</vt:lpstr>
      <vt:lpstr>Speak clearly and kindly</vt:lpstr>
      <vt:lpstr>Which message is easier to hear without wanting to argue back?</vt:lpstr>
      <vt:lpstr>Ephesians 4:29</vt:lpstr>
      <vt:lpstr>Where does each line belong: the fact, the feeling or the ask?</vt:lpstr>
      <vt:lpstr>“One thing I could say without blame is …”</vt:lpstr>
      <vt:lpstr>Fair is not always equal</vt:lpstr>
      <vt:lpstr>Everyone in a group chat gets exactly the same message, but one person cannot use it. Is that fair?</vt:lpstr>
      <vt:lpstr>1 Corinthians 12:22–25</vt:lpstr>
      <vt:lpstr>Which changes would truly protect dignity in this group?</vt:lpstr>
      <vt:lpstr>“Fair is not always equal when … because dignity means …”</vt:lpstr>
      <vt:lpstr>Repair a disagreement</vt:lpstr>
      <vt:lpstr>“It was only a joke.” Now pause. What did the other person actually feel?</vt:lpstr>
      <vt:lpstr>Matthew 5:23–24</vt:lpstr>
      <vt:lpstr>Which of these sentences would actually help repair things?</vt:lpstr>
      <vt:lpstr>“I will own … and my next move is …”</vt:lpstr>
      <vt:lpstr>Bystander to upstander</vt:lpstr>
      <vt:lpstr>A group chat turns cruel about a classmate. Direct, distract, delegate or delay – which move helps and keeps you safe?</vt:lpstr>
      <vt:lpstr>Proverbs 31:8</vt:lpstr>
      <vt:lpstr>Which upstander move?</vt:lpstr>
      <vt:lpstr>“A bystander stays silent … an upstander chooses to …”</vt:lpstr>
      <vt:lpstr>Kind and safe online</vt:lpstr>
      <vt:lpstr>What makes a message feel harmless to send but hard to take back?</vt:lpstr>
      <vt:lpstr>Ephesians 4:29</vt:lpstr>
      <vt:lpstr>Which of these actually keep people safe?</vt:lpstr>
      <vt:lpstr>“One kind and safe online move I will make this week is …”</vt:lpstr>
      <vt:lpstr>Welcome across difference</vt:lpstr>
      <vt:lpstr>What can make someone feel like a guest in a room they belong in?</vt:lpstr>
      <vt:lpstr>Leviticus 19:34</vt:lpstr>
      <vt:lpstr>Which of these welcome moves are ready to use?</vt:lpstr>
      <vt:lpstr>“When … I will … so that …”</vt:lpstr>
      <vt:lpstr>Boundaries and permission</vt:lpstr>
      <vt:lpstr>What does it sound like when someone really asks first?</vt:lpstr>
      <vt:lpstr>Philippians 2:3–4</vt:lpstr>
      <vt:lpstr>What should Ali say, and what should Ali do next?</vt:lpstr>
      <vt:lpstr>“If someone changes their mind, I will …”</vt:lpstr>
      <vt:lpstr>Term 4 · The ten lessons</vt:lpstr>
      <vt:lpstr>Build a workable routine</vt:lpstr>
      <vt:lpstr>What makes a routine one you actually keep, and not just one that looks good on paper?</vt:lpstr>
      <vt:lpstr>Proverbs 21:5</vt:lpstr>
      <vt:lpstr>Get ready on purpose</vt:lpstr>
      <vt:lpstr>Which routine steps actually work?</vt:lpstr>
      <vt:lpstr>“One step I can take this week to make my school mornings work is …”</vt:lpstr>
      <vt:lpstr>Ready the night before</vt:lpstr>
      <vt:lpstr>What makes a morning feel calm before it has even started?</vt:lpstr>
      <vt:lpstr>Proverbs 21:5</vt:lpstr>
      <vt:lpstr>What can we actually do the night before?</vt:lpstr>
      <vt:lpstr>“Tonight my two minutes will be …”</vt:lpstr>
      <vt:lpstr>Sleep, move, fuel</vt:lpstr>
      <vt:lpstr>Sleep, movement, food: which one changes your school day the most?</vt:lpstr>
      <vt:lpstr>1 Corinthians 6:19–20</vt:lpstr>
      <vt:lpstr>Which sentences give a useful clue about what would actually help?</vt:lpstr>
      <vt:lpstr>“One small habit I will keep this week is … and I will know it helped when …”</vt:lpstr>
      <vt:lpstr>Needs, wants and choices</vt:lpstr>
      <vt:lpstr>Nia has £10 saved. What should she pay for first, and why?</vt:lpstr>
      <vt:lpstr>1 Timothy 6:6–8</vt:lpstr>
      <vt:lpstr>Where does each item belong: need, want or in between?</vt:lpstr>
      <vt:lpstr>“One thing I will check before I spend is …”</vt:lpstr>
      <vt:lpstr>Care for shared places</vt:lpstr>
      <vt:lpstr>A shared place is left messy for whoever comes next. What does that cost them?</vt:lpstr>
      <vt:lpstr>Genesis 2:15</vt:lpstr>
      <vt:lpstr>Which actions would really care for this shared place?</vt:lpstr>
      <vt:lpstr>“My one stewardship action is … and it will still help the next class because …”</vt:lpstr>
      <vt:lpstr>Emergency: get help</vt:lpstr>
      <vt:lpstr>Someone is hurt and no adult is nearby. How do you know it is a 000 emergency — and what do you say first?</vt:lpstr>
      <vt:lpstr>Psalm 46:1</vt:lpstr>
      <vt:lpstr>Which of these needs a 000 call right now?</vt:lpstr>
      <vt:lpstr>“If I saw an emergency, my first three steps would be …”</vt:lpstr>
      <vt:lpstr>Stop, think, try, review</vt:lpstr>
      <vt:lpstr>Something goes wrong and no adult is standing next to you. What is your very first move – and what does it cost you to skip it?</vt:lpstr>
      <vt:lpstr>James 1:5</vt:lpstr>
      <vt:lpstr>Which step is this?</vt:lpstr>
      <vt:lpstr>“The step I skip most is … so next time I will …”</vt:lpstr>
      <vt:lpstr>Courage for transition</vt:lpstr>
      <vt:lpstr>What makes a new place feel harder than it actually is?</vt:lpstr>
      <vt:lpstr>Joshua 1:9</vt:lpstr>
      <vt:lpstr>Which of these are real first steps?</vt:lpstr>
      <vt:lpstr>“One support I will use and one first step I will take is …”</vt:lpstr>
      <vt:lpstr>Home responsibilities</vt:lpstr>
      <vt:lpstr>Which jobs at home only happen when somebody remembers to remind you?</vt:lpstr>
      <vt:lpstr>Colossians 3:23</vt:lpstr>
      <vt:lpstr>Which of these home jobs are ready to use?</vt:lpstr>
      <vt:lpstr>“When … I will … so that …”</vt:lpstr>
      <vt:lpstr>Remember and give thanks</vt:lpstr>
      <vt:lpstr>What can you do now that you could not do at the start of this year?</vt:lpstr>
      <vt:lpstr>1 Thessalonians 5:16–18</vt:lpstr>
      <vt:lpstr>What could Ari say, and who has earned it?</vt:lpstr>
      <vt:lpstr>“I’m thankful for … and next year I hope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 Dinale</dc:creator>
  <cp:lastModifiedBy>Josh Dinale</cp:lastModifiedBy>
  <cp:revision>2</cp:revision>
  <dcterms:created xsi:type="dcterms:W3CDTF">2026-09-05T08:55:02Z</dcterms:created>
  <dcterms:modified xsi:type="dcterms:W3CDTF">2026-09-29T00:45:57Z</dcterms:modified>
</cp:coreProperties>
</file>