
<file path=[Content_Types].xml><?xml version="1.0" encoding="utf-8"?>
<Types xmlns="http://schemas.openxmlformats.org/package/2006/content-types">
  <Default Extension="jpeg" ContentType="image/jpeg"/>
  <Default Extension="jp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80.xml" ContentType="application/vnd.openxmlformats-officedocument.presentationml.slide+xml"/>
  <Override PartName="/ppt/slides/slide181.xml" ContentType="application/vnd.openxmlformats-officedocument.presentationml.slide+xml"/>
  <Override PartName="/ppt/slides/slide182.xml" ContentType="application/vnd.openxmlformats-officedocument.presentationml.slide+xml"/>
  <Override PartName="/ppt/slides/slide183.xml" ContentType="application/vnd.openxmlformats-officedocument.presentationml.slide+xml"/>
  <Override PartName="/ppt/slides/slide18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theme/theme2.xml" ContentType="application/vnd.openxmlformats-officedocument.theme+xml"/>
  <Override PartName="/ppt/notesSlides/notesSlide172.xml" ContentType="application/vnd.openxmlformats-officedocument.presentationml.notesSlide+xml"/>
  <Override PartName="/ppt/notesSlides/notesSlide173.xml" ContentType="application/vnd.openxmlformats-officedocument.presentationml.notesSlide+xml"/>
  <Override PartName="/ppt/notesSlides/notesSlide174.xml" ContentType="application/vnd.openxmlformats-officedocument.presentationml.notesSlide+xml"/>
  <Override PartName="/ppt/notesSlides/notesSlide175.xml" ContentType="application/vnd.openxmlformats-officedocument.presentationml.notesSlide+xml"/>
  <Override PartName="/ppt/notesSlides/notesSlide17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216"/>
  </p:notesMasterIdLst>
  <p:sldIdLst>
    <p:sldId id="256" r:id="rId181"/>
    <p:sldId id="257" r:id="rId182"/>
    <p:sldId id="258" r:id="rId183"/>
    <p:sldId id="259" r:id="rId184"/>
    <p:sldId id="260" r:id="rId185"/>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30703"/>
    <p:restoredTop sz="69966"/>
  </p:normalViewPr>
  <p:slideViewPr>
    <p:cSldViewPr snapToGrid="0">
      <p:cViewPr varScale="1">
        <p:scale>
          <a:sx n="69" d="100"/>
          <a:sy n="69" d="100"/>
        </p:scale>
        <p:origin x="304" y="19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81" Type="http://schemas.openxmlformats.org/officeDocument/2006/relationships/slide" Target="slides/slide180.xml"/><Relationship Id="rId216" Type="http://schemas.openxmlformats.org/officeDocument/2006/relationships/notesMaster" Target="notesMasters/notesMaster1.xml"/><Relationship Id="rId182" Type="http://schemas.openxmlformats.org/officeDocument/2006/relationships/slide" Target="slides/slide181.xml"/><Relationship Id="rId217" Type="http://schemas.openxmlformats.org/officeDocument/2006/relationships/presProps" Target="presProps.xml"/><Relationship Id="rId183" Type="http://schemas.openxmlformats.org/officeDocument/2006/relationships/slide" Target="slides/slide182.xml"/><Relationship Id="rId218" Type="http://schemas.openxmlformats.org/officeDocument/2006/relationships/viewProps" Target="viewProps.xml"/><Relationship Id="rId184" Type="http://schemas.openxmlformats.org/officeDocument/2006/relationships/slide" Target="slides/slide183.xml"/><Relationship Id="rId219" Type="http://schemas.openxmlformats.org/officeDocument/2006/relationships/theme" Target="theme/theme1.xml"/><Relationship Id="rId220" Type="http://schemas.openxmlformats.org/officeDocument/2006/relationships/tableStyles" Target="tableStyles.xml"/><Relationship Id="rId185" Type="http://schemas.openxmlformats.org/officeDocument/2006/relationships/slide" Target="slides/slide184.xml"/><Relationship Id="rId1" Type="http://schemas.openxmlformats.org/officeDocument/2006/relationships/slideMaster" Target="slideMasters/slide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F7F7F1BE-E41F-624C-9676-FADCFDCD0376}" type="datetimeFigureOut">
              <a:rPr lang="en-US" smtClean="0"/>
              <a:t>9/28/26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8F94FC1B-F8F7-EF4C-9E3D-0B325D4B7C63}" type="slidenum">
              <a:rPr lang="en-US" smtClean="0"/>
              <a:t>‹#›</a:t>
            </a:fld>
            <a:endParaRPr lang="en-US"/>
          </a:p>
        </p:txBody>
      </p:sp>
    </p:spTree>
    <p:extLst>
      <p:ext uri="{BB962C8B-B14F-4D97-AF65-F5344CB8AC3E}">
        <p14:creationId xmlns:p14="http://schemas.microsoft.com/office/powerpoint/2010/main" val="113828399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72.xml.rels><?xml version="1.0" encoding="UTF-8" standalone="yes"?>
<Relationships xmlns="http://schemas.openxmlformats.org/package/2006/relationships"><Relationship Id="rId2" Type="http://schemas.openxmlformats.org/officeDocument/2006/relationships/slide" Target="../slides/slide180.xml"/><Relationship Id="rId1" Type="http://schemas.openxmlformats.org/officeDocument/2006/relationships/notesMaster" Target="../notesMasters/notesMaster1.xml"/></Relationships>
</file>

<file path=ppt/notesSlides/_rels/notesSlide173.xml.rels><?xml version="1.0" encoding="UTF-8" standalone="yes"?>
<Relationships xmlns="http://schemas.openxmlformats.org/package/2006/relationships"><Relationship Id="rId2" Type="http://schemas.openxmlformats.org/officeDocument/2006/relationships/slide" Target="../slides/slide181.xml"/><Relationship Id="rId1" Type="http://schemas.openxmlformats.org/officeDocument/2006/relationships/notesMaster" Target="../notesMasters/notesMaster1.xml"/></Relationships>
</file>

<file path=ppt/notesSlides/_rels/notesSlide174.xml.rels><?xml version="1.0" encoding="UTF-8" standalone="yes"?>
<Relationships xmlns="http://schemas.openxmlformats.org/package/2006/relationships"><Relationship Id="rId2" Type="http://schemas.openxmlformats.org/officeDocument/2006/relationships/slide" Target="../slides/slide182.xml"/><Relationship Id="rId1" Type="http://schemas.openxmlformats.org/officeDocument/2006/relationships/notesMaster" Target="../notesMasters/notesMaster1.xml"/></Relationships>
</file>

<file path=ppt/notesSlides/_rels/notesSlide175.xml.rels><?xml version="1.0" encoding="UTF-8" standalone="yes"?>
<Relationships xmlns="http://schemas.openxmlformats.org/package/2006/relationships"><Relationship Id="rId2" Type="http://schemas.openxmlformats.org/officeDocument/2006/relationships/slide" Target="../slides/slide183.xml"/><Relationship Id="rId1" Type="http://schemas.openxmlformats.org/officeDocument/2006/relationships/notesMaster" Target="../notesMasters/notesMaster1.xml"/></Relationships>
</file>

<file path=ppt/notesSlides/_rels/notesSlide176.xml.rels><?xml version="1.0" encoding="UTF-8" standalone="yes"?>
<Relationships xmlns="http://schemas.openxmlformats.org/package/2006/relationships"><Relationship Id="rId2" Type="http://schemas.openxmlformats.org/officeDocument/2006/relationships/slide" Target="../slides/slide184.xml"/><Relationship Id="rId1" Type="http://schemas.openxmlformats.org/officeDocument/2006/relationships/notesMaster" Target="../notesMasters/notesMaster1.xml"/></Relationships>
</file>

<file path=ppt/notesSlides/notesSlide1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b="1"/>
              <a:t>WEEK 4 · NEEDS, WANTS AND CHOICES · YEAR 6 TERM 4</a:t>
            </a:r>
          </a:p>
          <a:p>
            <a:r>
              <a:rPr lang="en-AU"/>
              <a:t>•  #money – character focus: self-control and stewardship. Term 4 READY: independence and transition. CSA alignment: Formation / Becoming; Spirituality / Expressing.</a:t>
            </a:r>
          </a:p>
          <a:p>
            <a:endParaRPr lang="en-AU"/>
          </a:p>
          <a:p>
            <a:r>
              <a:rPr lang="en-AU" b="1"/>
              <a:t>LEARNING INTENTION</a:t>
            </a:r>
          </a:p>
          <a:p>
            <a:r>
              <a:rPr lang="en-AU"/>
              <a:t>•  We are learning to tell needs from wants and to make a simple spending choice with limited money.</a:t>
            </a:r>
          </a:p>
          <a:p>
            <a:endParaRPr lang="en-AU"/>
          </a:p>
          <a:p>
            <a:r>
              <a:rPr lang="en-AU" b="1"/>
              <a:t>SUCCESS CHECK</a:t>
            </a:r>
          </a:p>
          <a:p>
            <a:r>
              <a:rPr lang="en-AU"/>
              <a:t>•  I can sort items into needs and wants in the fictional case, decide what Nia pays for first, and explain why.</a:t>
            </a:r>
          </a:p>
          <a:p>
            <a:endParaRPr lang="en-AU"/>
          </a:p>
          <a:p>
            <a:r>
              <a:rPr lang="en-AU" b="1"/>
              <a:t>RETRIEVAL BRIDGE</a:t>
            </a:r>
          </a:p>
          <a:p>
            <a:r>
              <a:rPr lang="en-AU"/>
              <a:t>•  Retrieve from Week 3: a plan works best when it is small, specific and checked before you act.</a:t>
            </a:r>
          </a:p>
          <a:p>
            <a:endParaRPr lang="en-AU"/>
          </a:p>
          <a:p>
            <a:r>
              <a:rPr lang="en-AU" b="1"/>
              <a:t>PREPARE IN UNDER 5 MINUTES</a:t>
            </a:r>
          </a:p>
          <a:p>
            <a:r>
              <a:rPr lang="en-AU"/>
              <a:t>•  Draw three small boxes: NEED | WANT | IN BETWEEN.</a:t>
            </a:r>
          </a:p>
          <a:p>
            <a:r>
              <a:rPr lang="en-AU"/>
              <a:t>•  Have ten £1 coin counters (or paper circles) ready to model Nia’s £10 – no real money from students.</a:t>
            </a:r>
          </a:p>
          <a:p>
            <a:endParaRPr lang="en-AU"/>
          </a:p>
          <a:p>
            <a:r>
              <a:rPr lang="en-AU" b="1"/>
              <a:t>NIV CONNECTION</a:t>
            </a:r>
          </a:p>
          <a:p>
            <a:r>
              <a:rPr lang="en-AU"/>
              <a:t>•  1 Timothy 6:6–8 – godliness with contentment is great gain; food and clothing as needs.</a:t>
            </a:r>
          </a:p>
          <a:p>
            <a:endParaRPr lang="en-AU"/>
          </a:p>
          <a:p>
            <a:r>
              <a:rPr lang="en-AU" b="1"/>
              <a:t>CHRISTIAN FORMATION</a:t>
            </a:r>
          </a:p>
          <a:p>
            <a:r>
              <a:rPr lang="en-AU"/>
              <a:t>•  Money is a good gift to be stewarded, not a measure of worth. Paul names food and clothing as needs and calls contentment “great gain”, so wants can be enjoyed but do not command us. Never imply that having less money means being less faithful.</a:t>
            </a:r>
          </a:p>
          <a:p>
            <a:endParaRPr lang="en-AU"/>
          </a:p>
          <a:p>
            <a:r>
              <a:rPr lang="en-AU" b="1"/>
              <a:t>SAFEGUARDING</a:t>
            </a:r>
          </a:p>
          <a:p>
            <a:r>
              <a:rPr lang="en-AU"/>
              <a:t>•  </a:t>
            </a:r>
            <a:r>
              <a:rPr lang="en-AU" b="1"/>
              <a:t>No forced disclosure. </a:t>
            </a:r>
            <a:r>
              <a:rPr lang="en-AU"/>
              <a:t>Students may pass, write privately or use a fictional example. Keep all work on Nia, never on a family’s real income, debts or spending. Do not ask what students own, receive as pocket money, or cannot afford. Follow up any concerns privately using the school support pathway.</a:t>
            </a:r>
          </a:p>
          <a:p>
            <a:endParaRPr lang="en-AU"/>
          </a:p>
          <a:p>
            <a:r>
              <a:rPr lang="en-AU" b="1"/>
              <a:t>ACCESS / LOW-DISCLOSURE</a:t>
            </a:r>
          </a:p>
          <a:p>
            <a:r>
              <a:rPr lang="en-AU"/>
              <a:t>•  </a:t>
            </a:r>
            <a:r>
              <a:rPr lang="en-AU" b="1"/>
              <a:t>Read instructions aloud and display them. </a:t>
            </a:r>
            <a:r>
              <a:rPr lang="en-AU"/>
              <a:t>Allow silent pointing, writing or partner response. Provide extra processing time. Keep the sums simple and allow counters or a number line. Never require eye contact, public role-play, prayer aloud, or disclosure of family finances.</a:t>
            </a:r>
          </a:p>
          <a:p>
            <a:endParaRPr lang="en-AU"/>
          </a:p>
          <a:p>
            <a:r>
              <a:rPr lang="en-AU" b="1"/>
              <a:t>OFFLINE FALLBACK</a:t>
            </a:r>
          </a:p>
          <a:p>
            <a:r>
              <a:rPr lang="en-AU"/>
              <a:t>•  Three drawn boxes (NEED | WANT | IN BETWEEN) plus six printed item cards and ten paper coins; read the cards aloud.</a:t>
            </a:r>
          </a:p>
          <a:p>
            <a:endParaRPr lang="en-AU"/>
          </a:p>
        </p:txBody>
      </p:sp>
      <p:sp>
        <p:nvSpPr>
          <p:cNvPr id="4" name="Slide Number Placeholder 3"/>
          <p:cNvSpPr>
            <a:spLocks noGrp="1"/>
          </p:cNvSpPr>
          <p:nvPr>
            <p:ph type="sldNum" sz="quarter" idx="10"/>
          </p:nvPr>
        </p:nvSpPr>
        <p:spPr/>
        <p:txBody>
          <a:bodyPr/>
          <a:lstStyle/>
          <a:p>
            <a:fld id="{F7021451-1387-4CA6-816F-3879F97B5CBC}" type="slidenum">
              <a:rPr lang="en-US"/>
              <a:t>180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b="1"/>
              <a:t>FICTIONAL SCENARIO · NIA’S TEN POUNDS</a:t>
            </a:r>
          </a:p>
          <a:p>
            <a:r>
              <a:rPr lang="en-AU"/>
              <a:t>Read this aloud so students respond to the person in the story, not to their own lives. Nobody needs to share anything personal.</a:t>
            </a:r>
          </a:p>
          <a:p>
            <a:r>
              <a:rPr lang="en-AU"/>
              <a:t>Nia has £10 saved in a tin. On Friday she owes £4 for the class trip snack, and she needs £1 bus fare home from club. On the way home she sees a phone case she really likes for £9. Her friend says, ‘Just buy it now – you can sort the rest out later.’</a:t>
            </a:r>
          </a:p>
          <a:p>
            <a:r>
              <a:rPr lang="en-AU" b="1"/>
              <a:t>Questions for reflection</a:t>
            </a:r>
          </a:p>
          <a:p>
            <a:r>
              <a:rPr lang="en-AU"/>
              <a:t>•  Which of Nia’s costs are needs, and which are wants?</a:t>
            </a:r>
          </a:p>
          <a:p>
            <a:r>
              <a:rPr lang="en-AU"/>
              <a:t>•  What happens on Friday if she spends £9 on the phone case today?</a:t>
            </a:r>
          </a:p>
          <a:p>
            <a:r>
              <a:rPr lang="en-AU"/>
              <a:t>•  How could Nia still get the phone case without missing what she needs?</a:t>
            </a:r>
          </a:p>
          <a:p>
            <a:r>
              <a:rPr lang="en-AU" b="1"/>
              <a:t>CONNECT</a:t>
            </a:r>
          </a:p>
          <a:p>
            <a:r>
              <a:rPr lang="en-AU"/>
              <a:t>•  </a:t>
            </a:r>
            <a:r>
              <a:rPr lang="en-AU" b="1"/>
              <a:t>Read it aloud: </a:t>
            </a:r>
            <a:r>
              <a:rPr lang="en-AU"/>
              <a:t>“Nia has £10 saved. What should she pay for first, and why?”</a:t>
            </a:r>
          </a:p>
          <a:p>
            <a:endParaRPr lang="en-AU"/>
          </a:p>
          <a:p>
            <a:r>
              <a:rPr lang="en-AU"/>
              <a:t>•  </a:t>
            </a:r>
            <a:r>
              <a:rPr lang="en-AU" b="1"/>
              <a:t>Restate the participation options aloud: </a:t>
            </a:r>
            <a:r>
              <a:rPr lang="en-AU"/>
              <a:t>pass, write privately, or use a fictional example.</a:t>
            </a:r>
          </a:p>
          <a:p>
            <a:endParaRPr lang="en-AU"/>
          </a:p>
          <a:p>
            <a:r>
              <a:rPr lang="en-AU" b="1"/>
              <a:t>TEACHING SCRIPT</a:t>
            </a:r>
          </a:p>
          <a:p>
            <a:r>
              <a:rPr lang="en-AU"/>
              <a:t>•  Lay out ten coin counters. Say: ‘This is Nia’s £10. Today we are learning to tell needs from wants and to make one spending choice on purpose.’</a:t>
            </a:r>
          </a:p>
          <a:p>
            <a:r>
              <a:rPr lang="en-AU"/>
              <a:t>•  Ask: ‘Nia has £10 saved. What should she pay for first, and why?’ Take two or three quick responses – no hands-up pressure.</a:t>
            </a:r>
          </a:p>
          <a:p>
            <a:r>
              <a:rPr lang="en-AU"/>
              <a:t>•  </a:t>
            </a:r>
            <a:r>
              <a:rPr lang="en-AU" b="1"/>
              <a:t>Model answer to land: </a:t>
            </a:r>
            <a:r>
              <a:rPr lang="en-AU"/>
              <a:t>the £4 trip snack and the £1 bus fare come first, because they are already owed and needed; that leaves £5, which is not yet enough for the £9 case.</a:t>
            </a:r>
          </a:p>
          <a:p>
            <a:r>
              <a:rPr lang="en-AU"/>
              <a:t>•  </a:t>
            </a:r>
            <a:r>
              <a:rPr lang="en-AU" b="1"/>
              <a:t>Do not ask students what they own or receive. </a:t>
            </a:r>
            <a:r>
              <a:rPr lang="en-AU"/>
              <a:t>Keep every example on Nia.</a:t>
            </a:r>
          </a:p>
          <a:p>
            <a:endParaRPr lang="en-AU"/>
          </a:p>
          <a:p>
            <a:r>
              <a:rPr lang="en-AU" b="1"/>
              <a:t>TEACHING SCRIPT</a:t>
            </a:r>
          </a:p>
          <a:p>
            <a:r>
              <a:rPr lang="en-AU"/>
              <a:t>•  Say the word bank aloud and have students sort items back: food, bus fare, school shoes, a game, a gift, a phone case.</a:t>
            </a:r>
          </a:p>
          <a:p>
            <a:r>
              <a:rPr lang="en-AU"/>
              <a:t>•  </a:t>
            </a:r>
            <a:r>
              <a:rPr lang="en-AU" b="1"/>
              <a:t>Keep the language neutral: </a:t>
            </a:r>
            <a:r>
              <a:rPr lang="en-AU"/>
              <a:t>wants are not bad and needs are not boring. Redirect any ‘that family is poor’ or ‘that’s cheap’ comments back to the item on the card.</a:t>
            </a:r>
          </a:p>
          <a:p>
            <a:r>
              <a:rPr lang="en-AU"/>
              <a:t>•  </a:t>
            </a:r>
            <a:r>
              <a:rPr lang="en-AU" b="1"/>
              <a:t>Retrieval bridge from Week 3: </a:t>
            </a:r>
            <a:r>
              <a:rPr lang="en-AU"/>
              <a:t>a good plan is small, specific and checked before you act. ‘Pay the £4 on Friday’ is a plan; ‘I’ll sort it later’ is not.</a:t>
            </a:r>
          </a:p>
          <a:p>
            <a:endParaRPr lang="en-AU"/>
          </a:p>
          <a:p>
            <a:r>
              <a:rPr lang="en-AU" b="1"/>
              <a:t>FORMATIVE LOOK-FOR</a:t>
            </a:r>
          </a:p>
          <a:p>
            <a:r>
              <a:rPr lang="en-AU"/>
              <a:t>•  Students name an item as a need or a want and give a reason, rather than judging the person who buys it.</a:t>
            </a:r>
          </a:p>
          <a:p>
            <a:endParaRPr lang="en-AU"/>
          </a:p>
          <a:p>
            <a:r>
              <a:rPr lang="en-AU" b="1"/>
              <a:t>PARTICIPATION</a:t>
            </a:r>
          </a:p>
          <a:p>
            <a:r>
              <a:rPr lang="en-AU"/>
              <a:t>•  </a:t>
            </a:r>
            <a:r>
              <a:rPr lang="en-AU" b="1"/>
              <a:t>Students may pass, write privately or use a fictional example. </a:t>
            </a:r>
            <a:r>
              <a:rPr lang="en-AU"/>
              <a:t>Do not ask for personal disclosure; use the fictional scenario instead.</a:t>
            </a:r>
          </a:p>
        </p:txBody>
      </p:sp>
      <p:sp>
        <p:nvSpPr>
          <p:cNvPr id="4" name="Slide Number Placeholder 3"/>
          <p:cNvSpPr>
            <a:spLocks noGrp="1"/>
          </p:cNvSpPr>
          <p:nvPr>
            <p:ph type="sldNum" sz="quarter" idx="10"/>
          </p:nvPr>
        </p:nvSpPr>
        <p:spPr/>
        <p:txBody>
          <a:bodyPr/>
          <a:lstStyle/>
          <a:p>
            <a:fld id="{F7021451-1387-4CA6-816F-3879F97B5CBC}" type="slidenum">
              <a:rPr lang="en-US"/>
              <a:t>181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b="1"/>
              <a:t>EXPLORE</a:t>
            </a:r>
          </a:p>
          <a:p>
            <a:r>
              <a:rPr lang="en-AU"/>
              <a:t>•  Read 1 Timothy 6:6–8 aloud from the NIV, in context.</a:t>
            </a:r>
          </a:p>
          <a:p>
            <a:r>
              <a:rPr lang="en-AU"/>
              <a:t>•  </a:t>
            </a:r>
            <a:r>
              <a:rPr lang="en-AU" b="1"/>
              <a:t>Connect the passage to the skill: </a:t>
            </a:r>
            <a:r>
              <a:rPr lang="en-AU"/>
              <a:t>Paul names food and clothing as needs and calls contentment “great gain” – needs first, then wants chosen freely.</a:t>
            </a:r>
          </a:p>
          <a:p>
            <a:endParaRPr lang="en-AU"/>
          </a:p>
          <a:p>
            <a:r>
              <a:rPr lang="en-AU" b="1"/>
              <a:t>TEACHING SCRIPT</a:t>
            </a:r>
          </a:p>
          <a:p>
            <a:r>
              <a:rPr lang="en-AU"/>
              <a:t>•  </a:t>
            </a:r>
            <a:r>
              <a:rPr lang="en-AU" b="1"/>
              <a:t>Explain the sequence: </a:t>
            </a:r>
            <a:r>
              <a:rPr lang="en-AU"/>
              <a:t>money in → needs first – what is owed or required → what is left → a want chosen on purpose.</a:t>
            </a:r>
          </a:p>
          <a:p>
            <a:r>
              <a:rPr lang="en-AU"/>
              <a:t>•  A want often shouts louder than a need because we can see it. Naming the needs first buys us time to decide.</a:t>
            </a:r>
          </a:p>
          <a:p>
            <a:endParaRPr lang="en-AU"/>
          </a:p>
          <a:p>
            <a:r>
              <a:rPr lang="en-AU" b="1"/>
              <a:t>TEACHING SCRIPT</a:t>
            </a:r>
          </a:p>
          <a:p>
            <a:r>
              <a:rPr lang="en-AU"/>
              <a:t>•  </a:t>
            </a:r>
            <a:r>
              <a:rPr lang="en-AU" b="1"/>
              <a:t>Correct the misconception “Wanting something means I should buy it.” </a:t>
            </a:r>
            <a:r>
              <a:rPr lang="en-AU"/>
              <a:t>A strong want invites a pause; it does not decide what the money does.</a:t>
            </a:r>
          </a:p>
          <a:p>
            <a:r>
              <a:rPr lang="en-AU"/>
              <a:t>•  </a:t>
            </a:r>
            <a:r>
              <a:rPr lang="en-AU" b="1"/>
              <a:t>Check understanding: </a:t>
            </a:r>
            <a:r>
              <a:rPr lang="en-AU"/>
              <a:t>‘Nia has £10 and £5 of costs already owed. What can the other £5 do, and what can it not do yet?’</a:t>
            </a:r>
          </a:p>
          <a:p>
            <a:r>
              <a:rPr lang="en-AU"/>
              <a:t>•  </a:t>
            </a:r>
            <a:r>
              <a:rPr lang="en-AU" b="1"/>
              <a:t>Looking for: </a:t>
            </a:r>
            <a:r>
              <a:rPr lang="en-AU"/>
              <a:t>£5 can start saving towards the £9 case or buy a smaller gift; it cannot cover the case today without breaking a promise.</a:t>
            </a:r>
          </a:p>
          <a:p>
            <a:endParaRPr lang="en-AU"/>
          </a:p>
          <a:p>
            <a:r>
              <a:rPr lang="en-AU" b="1"/>
              <a:t>TEACHING SCRIPT</a:t>
            </a:r>
          </a:p>
          <a:p>
            <a:r>
              <a:rPr lang="en-AU"/>
              <a:t>•  Read 1 Timothy 6:6–8 from the NIV. Ask: ‘What does Paul call a need, and what does he call gain?’</a:t>
            </a:r>
          </a:p>
          <a:p>
            <a:r>
              <a:rPr lang="en-AU"/>
              <a:t>•  </a:t>
            </a:r>
            <a:r>
              <a:rPr lang="en-AU" b="1"/>
              <a:t>Model response: </a:t>
            </a:r>
            <a:r>
              <a:rPr lang="en-AU"/>
              <a:t>food and clothing are named as needs; the “great gain” is godliness with contentment – being at peace rather than always needing the next thing.</a:t>
            </a:r>
          </a:p>
          <a:p>
            <a:r>
              <a:rPr lang="en-AU"/>
              <a:t>•  </a:t>
            </a:r>
            <a:r>
              <a:rPr lang="en-AU" b="1"/>
              <a:t>Land the Christian formation point: </a:t>
            </a:r>
            <a:r>
              <a:rPr lang="en-AU"/>
              <a:t>money is a good gift to steward, not a measure of a person’s worth. Wants can be enjoyed, but contentment means they do not run the choice.</a:t>
            </a:r>
          </a:p>
          <a:p>
            <a:r>
              <a:rPr lang="en-AU"/>
              <a:t>•  </a:t>
            </a:r>
            <a:r>
              <a:rPr lang="en-AU" b="1"/>
              <a:t>Keep it general: </a:t>
            </a:r>
            <a:r>
              <a:rPr lang="en-AU"/>
              <a:t>no family income or personal spending examples needed or invited.</a:t>
            </a:r>
          </a:p>
          <a:p>
            <a:endParaRPr lang="en-AU"/>
          </a:p>
          <a:p>
            <a:r>
              <a:rPr lang="en-AU" b="1"/>
              <a:t>FORMATIVE LOOK-FOR</a:t>
            </a:r>
          </a:p>
          <a:p>
            <a:r>
              <a:rPr lang="en-AU"/>
              <a:t>•  Students can state the sequence money in → needs → what is left → want, and can say that wanting something does not decide the choice.</a:t>
            </a:r>
          </a:p>
          <a:p>
            <a:endParaRPr lang="en-AU"/>
          </a:p>
          <a:p>
            <a:r>
              <a:rPr lang="en-AU" b="1"/>
              <a:t>PARTICIPATION</a:t>
            </a:r>
          </a:p>
          <a:p>
            <a:r>
              <a:rPr lang="en-AU"/>
              <a:t>•  </a:t>
            </a:r>
            <a:r>
              <a:rPr lang="en-AU" b="1"/>
              <a:t>Students may pass, write privately or use a fictional example. </a:t>
            </a:r>
            <a:r>
              <a:rPr lang="en-AU"/>
              <a:t>Do not ask for personal disclosure; use the fictional scenario instead.</a:t>
            </a:r>
          </a:p>
        </p:txBody>
      </p:sp>
      <p:sp>
        <p:nvSpPr>
          <p:cNvPr id="4" name="Slide Number Placeholder 3"/>
          <p:cNvSpPr>
            <a:spLocks noGrp="1"/>
          </p:cNvSpPr>
          <p:nvPr>
            <p:ph type="sldNum" sz="quarter" idx="10"/>
          </p:nvPr>
        </p:nvSpPr>
        <p:spPr/>
        <p:txBody>
          <a:bodyPr/>
          <a:lstStyle/>
          <a:p>
            <a:fld id="{F7021451-1387-4CA6-816F-3879F97B5CBC}" type="slidenum">
              <a:rPr lang="en-US"/>
              <a:t>182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b="1"/>
              <a:t>MODEL RESPONSE</a:t>
            </a:r>
          </a:p>
          <a:p>
            <a:r>
              <a:rPr lang="en-AU"/>
              <a:t>•  ‘Nia needs the £4 snack money and the £1 fare first, so £5 is left. Wanting the case is fine, but it is not a need. She can save £2 a week and buy it in two weeks.’</a:t>
            </a:r>
          </a:p>
          <a:p>
            <a:endParaRPr lang="en-AU"/>
          </a:p>
          <a:p>
            <a:r>
              <a:rPr lang="en-AU" b="1"/>
              <a:t>FORMATIVE LOOK-FOR</a:t>
            </a:r>
          </a:p>
          <a:p>
            <a:r>
              <a:rPr lang="en-AU"/>
              <a:t>•  Students pay a need first, give a reason for their sort, and check what money is left before choosing a want.</a:t>
            </a:r>
          </a:p>
          <a:p>
            <a:endParaRPr lang="en-AU"/>
          </a:p>
          <a:p>
            <a:r>
              <a:rPr lang="en-AU" b="1"/>
              <a:t>ACCESS</a:t>
            </a:r>
          </a:p>
          <a:p>
            <a:r>
              <a:rPr lang="en-AU"/>
              <a:t>•  </a:t>
            </a:r>
            <a:r>
              <a:rPr lang="en-AU" b="1"/>
              <a:t>Read the cards aloud as well as displaying them. </a:t>
            </a:r>
            <a:r>
              <a:rPr lang="en-AU"/>
              <a:t>Allow silent pointing, writing, or a partner answering on a student’s behalf. Give extra processing time and allow coins or a number line for the subtraction. No public role-play, no questions about family money.</a:t>
            </a:r>
          </a:p>
          <a:p>
            <a:endParaRPr lang="en-AU"/>
          </a:p>
          <a:p>
            <a:r>
              <a:rPr lang="en-AU" b="1"/>
              <a:t>OFFLINE FALLBACK</a:t>
            </a:r>
          </a:p>
          <a:p>
            <a:r>
              <a:rPr lang="en-AU"/>
              <a:t>•  Three drawn boxes plus six printed item cards (wording on the slide) and ten paper coins, one set per group.</a:t>
            </a:r>
          </a:p>
        </p:txBody>
      </p:sp>
      <p:sp>
        <p:nvSpPr>
          <p:cNvPr id="4" name="Slide Number Placeholder 3"/>
          <p:cNvSpPr>
            <a:spLocks noGrp="1"/>
          </p:cNvSpPr>
          <p:nvPr>
            <p:ph type="sldNum" sz="quarter" idx="10"/>
          </p:nvPr>
        </p:nvSpPr>
        <p:spPr/>
        <p:txBody>
          <a:bodyPr/>
          <a:lstStyle/>
          <a:p>
            <a:fld id="{F7021451-1387-4CA6-816F-3879F97B5CBC}" type="slidenum">
              <a:rPr lang="en-US"/>
              <a:t>183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b="1"/>
              <a:t>REFLECT</a:t>
            </a:r>
          </a:p>
          <a:p>
            <a:r>
              <a:rPr lang="en-AU"/>
              <a:t>•  </a:t>
            </a:r>
            <a:r>
              <a:rPr lang="en-AU" b="1"/>
              <a:t>Give students the private stem: </a:t>
            </a:r>
            <a:r>
              <a:rPr lang="en-AU"/>
              <a:t>“One thing I will check before I spend is …” Keep it silent and private – no sharing required.</a:t>
            </a:r>
          </a:p>
          <a:p>
            <a:endParaRPr lang="en-AU"/>
          </a:p>
          <a:p>
            <a:r>
              <a:rPr lang="en-AU"/>
              <a:t>•  Close with a short prayer, blessing or silent reflection appropriate to the class. Never require prayer aloud.</a:t>
            </a:r>
          </a:p>
          <a:p>
            <a:endParaRPr lang="en-AU"/>
          </a:p>
          <a:p>
            <a:r>
              <a:rPr lang="en-AU"/>
              <a:t>•  Follow up any concerns privately using the school support pathway. Never comment on what a student’s family can or cannot afford.</a:t>
            </a:r>
          </a:p>
          <a:p>
            <a:endParaRPr lang="en-AU"/>
          </a:p>
          <a:p>
            <a:r>
              <a:rPr lang="en-AU" b="1"/>
              <a:t>TEACHING SCRIPT</a:t>
            </a:r>
          </a:p>
          <a:p>
            <a:r>
              <a:rPr lang="en-AU"/>
              <a:t>•  Students privately select one item from Nia’s sort and match it to one check they could make before spending.</a:t>
            </a:r>
          </a:p>
          <a:p>
            <a:r>
              <a:rPr lang="en-AU"/>
              <a:t>•  </a:t>
            </a:r>
            <a:r>
              <a:rPr lang="en-AU" b="1"/>
              <a:t>Model the size of answer you want: </a:t>
            </a:r>
            <a:r>
              <a:rPr lang="en-AU"/>
              <a:t>‘phone case → ask, do I owe anything this week first?’, or ‘new game → wait a week and see if I still want it’. Small and doable beats impressive. Sharing is optional; students may say ‘pass’.</a:t>
            </a:r>
          </a:p>
          <a:p>
            <a:endParaRPr lang="en-AU"/>
          </a:p>
          <a:p>
            <a:r>
              <a:rPr lang="en-AU" b="1"/>
              <a:t>TEACHING SCRIPT</a:t>
            </a:r>
          </a:p>
          <a:p>
            <a:r>
              <a:rPr lang="en-AU"/>
              <a:t>•  Students sketch a small tick beside the item Nia pays for first – the need that is already owed.</a:t>
            </a:r>
          </a:p>
          <a:p>
            <a:r>
              <a:rPr lang="en-AU"/>
              <a:t>•  </a:t>
            </a:r>
            <a:r>
              <a:rPr lang="en-AU" b="1"/>
              <a:t>Look-for: </a:t>
            </a:r>
            <a:r>
              <a:rPr lang="en-AU"/>
              <a:t>the tick sits on a need such as the £4 snack money, not on the phone case.</a:t>
            </a:r>
          </a:p>
          <a:p>
            <a:endParaRPr lang="en-AU"/>
          </a:p>
          <a:p>
            <a:r>
              <a:rPr lang="en-AU" b="1"/>
              <a:t>TEACHING SCRIPT</a:t>
            </a:r>
          </a:p>
          <a:p>
            <a:r>
              <a:rPr lang="en-AU"/>
              <a:t>•  </a:t>
            </a:r>
            <a:r>
              <a:rPr lang="en-AU" b="1"/>
              <a:t>Close with the takeaway on the slide: </a:t>
            </a:r>
            <a:r>
              <a:rPr lang="en-AU"/>
              <a:t>‘Pay for what you need first, then choose a want on purpose.’</a:t>
            </a:r>
          </a:p>
          <a:p>
            <a:r>
              <a:rPr lang="en-AU"/>
              <a:t>•  Offer a brief prayer, blessing or quiet pause according to school practice, linking back to godliness with contentment being great gain.</a:t>
            </a:r>
          </a:p>
          <a:p>
            <a:endParaRPr lang="en-AU"/>
          </a:p>
          <a:p>
            <a:r>
              <a:rPr lang="en-AU" b="1"/>
              <a:t>FORMATIVE LOOK-FOR</a:t>
            </a:r>
          </a:p>
          <a:p>
            <a:r>
              <a:rPr lang="en-AU"/>
              <a:t>•  Students name a need they would pay first and one check they would make before buying a want.</a:t>
            </a:r>
          </a:p>
          <a:p>
            <a:endParaRPr lang="en-AU"/>
          </a:p>
          <a:p>
            <a:r>
              <a:rPr lang="en-AU" b="1"/>
              <a:t>PARTICIPATION</a:t>
            </a:r>
          </a:p>
          <a:p>
            <a:r>
              <a:rPr lang="en-AU"/>
              <a:t>•  </a:t>
            </a:r>
            <a:r>
              <a:rPr lang="en-AU" b="1"/>
              <a:t>Students may pass, write privately or use a fictional example. </a:t>
            </a:r>
            <a:r>
              <a:rPr lang="en-AU"/>
              <a:t>Do not ask for personal disclosure; use the fictional scenario instead.</a:t>
            </a:r>
          </a:p>
        </p:txBody>
      </p:sp>
      <p:sp>
        <p:nvSpPr>
          <p:cNvPr id="4" name="Slide Number Placeholder 3"/>
          <p:cNvSpPr>
            <a:spLocks noGrp="1"/>
          </p:cNvSpPr>
          <p:nvPr>
            <p:ph type="sldNum" sz="quarter" idx="10"/>
          </p:nvPr>
        </p:nvSpPr>
        <p:spPr/>
        <p:txBody>
          <a:bodyPr/>
          <a:lstStyle/>
          <a:p>
            <a:fld id="{F7021451-1387-4CA6-816F-3879F97B5CBC}" type="slidenum">
              <a:rPr lang="en-US"/>
              <a:t>184</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D1CE652-B31A-E4B1-BD17-B73F8EB629BE}"/>
              </a:ext>
            </a:extLst>
          </p:cNvPr>
          <p:cNvSpPr>
            <a:spLocks noGrp="1"/>
          </p:cNvSpPr>
          <p:nvPr>
            <p:ph type="ctrTitle"/>
          </p:nvPr>
        </p:nvSpPr>
        <p:spPr>
          <a:xfrm>
            <a:off x="1524000" y="1122363"/>
            <a:ext cx="9144000" cy="2387600"/>
          </a:xfrm>
        </p:spPr>
        <p:txBody>
          <a:bodyPr anchor="b"/>
          <a:lstStyle>
            <a:lvl1pPr algn="ctr">
              <a:defRPr sz="6000"/>
            </a:lvl1pPr>
          </a:lstStyle>
          <a:p>
            <a:r>
              <a:rPr lang="en-GB"/>
              <a:t>Click to edit Master title style</a:t>
            </a:r>
            <a:endParaRPr lang="en-US"/>
          </a:p>
        </p:txBody>
      </p:sp>
      <p:sp>
        <p:nvSpPr>
          <p:cNvPr id="3" name="Subtitle 2">
            <a:extLst>
              <a:ext uri="{FF2B5EF4-FFF2-40B4-BE49-F238E27FC236}">
                <a16:creationId xmlns:a16="http://schemas.microsoft.com/office/drawing/2014/main" id="{BEA2CB29-C8F0-40E0-2E3F-368619E2BF55}"/>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endParaRPr lang="en-US"/>
          </a:p>
        </p:txBody>
      </p:sp>
      <p:sp>
        <p:nvSpPr>
          <p:cNvPr id="4" name="Date Placeholder 3">
            <a:extLst>
              <a:ext uri="{FF2B5EF4-FFF2-40B4-BE49-F238E27FC236}">
                <a16:creationId xmlns:a16="http://schemas.microsoft.com/office/drawing/2014/main" id="{096FBEE8-B986-D92A-3922-D7A361532A42}"/>
              </a:ext>
            </a:extLst>
          </p:cNvPr>
          <p:cNvSpPr>
            <a:spLocks noGrp="1"/>
          </p:cNvSpPr>
          <p:nvPr>
            <p:ph type="dt" sz="half" idx="10"/>
          </p:nvPr>
        </p:nvSpPr>
        <p:spPr/>
        <p:txBody>
          <a:bodyPr/>
          <a:lstStyle/>
          <a:p>
            <a:fld id="{9FB7BEDF-80EF-CF49-B252-3DEEBAE67CE3}" type="datetimeFigureOut">
              <a:rPr lang="en-US" smtClean="0"/>
              <a:t>9/28/26</a:t>
            </a:fld>
            <a:endParaRPr lang="en-US"/>
          </a:p>
        </p:txBody>
      </p:sp>
      <p:sp>
        <p:nvSpPr>
          <p:cNvPr id="5" name="Footer Placeholder 4">
            <a:extLst>
              <a:ext uri="{FF2B5EF4-FFF2-40B4-BE49-F238E27FC236}">
                <a16:creationId xmlns:a16="http://schemas.microsoft.com/office/drawing/2014/main" id="{0ADCBF57-283F-AF21-3AAF-A4757EF228B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D88925A6-CCB0-CF73-D113-0CC9E41024D9}"/>
              </a:ext>
            </a:extLst>
          </p:cNvPr>
          <p:cNvSpPr>
            <a:spLocks noGrp="1"/>
          </p:cNvSpPr>
          <p:nvPr>
            <p:ph type="sldNum" sz="quarter" idx="12"/>
          </p:nvPr>
        </p:nvSpPr>
        <p:spPr/>
        <p:txBody>
          <a:bodyPr/>
          <a:lstStyle/>
          <a:p>
            <a:fld id="{E9091E2D-06CB-8D44-97AB-171E75E5529A}" type="slidenum">
              <a:rPr lang="en-US" smtClean="0"/>
              <a:t>‹#›</a:t>
            </a:fld>
            <a:endParaRPr lang="en-US"/>
          </a:p>
        </p:txBody>
      </p:sp>
    </p:spTree>
    <p:extLst>
      <p:ext uri="{BB962C8B-B14F-4D97-AF65-F5344CB8AC3E}">
        <p14:creationId xmlns:p14="http://schemas.microsoft.com/office/powerpoint/2010/main" val="3418643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060326-1125-B04C-58A6-801631900217}"/>
              </a:ext>
            </a:extLst>
          </p:cNvPr>
          <p:cNvSpPr>
            <a:spLocks noGrp="1"/>
          </p:cNvSpPr>
          <p:nvPr>
            <p:ph type="title"/>
          </p:nvPr>
        </p:nvSpPr>
        <p:spPr/>
        <p:txBody>
          <a:bodyPr/>
          <a:lstStyle/>
          <a:p>
            <a:r>
              <a:rPr lang="en-GB"/>
              <a:t>Click to edit Master title style</a:t>
            </a:r>
            <a:endParaRPr lang="en-US"/>
          </a:p>
        </p:txBody>
      </p:sp>
      <p:sp>
        <p:nvSpPr>
          <p:cNvPr id="3" name="Content Placeholder 2">
            <a:extLst>
              <a:ext uri="{FF2B5EF4-FFF2-40B4-BE49-F238E27FC236}">
                <a16:creationId xmlns:a16="http://schemas.microsoft.com/office/drawing/2014/main" id="{B5F67701-1CE6-49E1-9BF6-E39F0D06EB13}"/>
              </a:ext>
            </a:extLst>
          </p:cNvPr>
          <p:cNvSpPr>
            <a:spLocks noGrp="1"/>
          </p:cNvSpPr>
          <p:nvPr>
            <p:ph idx="1"/>
          </p:nvPr>
        </p:nvSpPr>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99A909AC-E48B-BD43-C098-F670A12CBC74}"/>
              </a:ext>
            </a:extLst>
          </p:cNvPr>
          <p:cNvSpPr>
            <a:spLocks noGrp="1"/>
          </p:cNvSpPr>
          <p:nvPr>
            <p:ph type="dt" sz="half" idx="10"/>
          </p:nvPr>
        </p:nvSpPr>
        <p:spPr/>
        <p:txBody>
          <a:bodyPr/>
          <a:lstStyle/>
          <a:p>
            <a:fld id="{9FB7BEDF-80EF-CF49-B252-3DEEBAE67CE3}" type="datetimeFigureOut">
              <a:rPr lang="en-US" smtClean="0"/>
              <a:t>9/28/26</a:t>
            </a:fld>
            <a:endParaRPr lang="en-US"/>
          </a:p>
        </p:txBody>
      </p:sp>
      <p:sp>
        <p:nvSpPr>
          <p:cNvPr id="5" name="Footer Placeholder 4">
            <a:extLst>
              <a:ext uri="{FF2B5EF4-FFF2-40B4-BE49-F238E27FC236}">
                <a16:creationId xmlns:a16="http://schemas.microsoft.com/office/drawing/2014/main" id="{0E2ED1E9-1915-E2BF-C0CA-C5EA8408FA2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D518852C-B51A-BFC4-6BFD-8D1084E5FBB0}"/>
              </a:ext>
            </a:extLst>
          </p:cNvPr>
          <p:cNvSpPr>
            <a:spLocks noGrp="1"/>
          </p:cNvSpPr>
          <p:nvPr>
            <p:ph type="sldNum" sz="quarter" idx="12"/>
          </p:nvPr>
        </p:nvSpPr>
        <p:spPr/>
        <p:txBody>
          <a:bodyPr/>
          <a:lstStyle/>
          <a:p>
            <a:fld id="{E9091E2D-06CB-8D44-97AB-171E75E5529A}" type="slidenum">
              <a:rPr lang="en-US" smtClean="0"/>
              <a:t>‹#›</a:t>
            </a:fld>
            <a:endParaRPr lang="en-US"/>
          </a:p>
        </p:txBody>
      </p:sp>
    </p:spTree>
    <p:extLst>
      <p:ext uri="{BB962C8B-B14F-4D97-AF65-F5344CB8AC3E}">
        <p14:creationId xmlns:p14="http://schemas.microsoft.com/office/powerpoint/2010/main" val="415082601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A69523-DF80-6FC9-6C70-D4A895AF5A3A}"/>
              </a:ext>
            </a:extLst>
          </p:cNvPr>
          <p:cNvSpPr>
            <a:spLocks noGrp="1"/>
          </p:cNvSpPr>
          <p:nvPr>
            <p:ph type="title"/>
          </p:nvPr>
        </p:nvSpPr>
        <p:spPr>
          <a:xfrm>
            <a:off x="831850" y="1709738"/>
            <a:ext cx="10515600" cy="2852737"/>
          </a:xfrm>
        </p:spPr>
        <p:txBody>
          <a:bodyPr anchor="b"/>
          <a:lstStyle>
            <a:lvl1pPr>
              <a:defRPr sz="6000"/>
            </a:lvl1pPr>
          </a:lstStyle>
          <a:p>
            <a:r>
              <a:rPr lang="en-GB"/>
              <a:t>Click to edit Master title style</a:t>
            </a:r>
            <a:endParaRPr lang="en-US"/>
          </a:p>
        </p:txBody>
      </p:sp>
      <p:sp>
        <p:nvSpPr>
          <p:cNvPr id="3" name="Text Placeholder 2">
            <a:extLst>
              <a:ext uri="{FF2B5EF4-FFF2-40B4-BE49-F238E27FC236}">
                <a16:creationId xmlns:a16="http://schemas.microsoft.com/office/drawing/2014/main" id="{0EDA888F-552C-A7EB-1CAA-B44C2288EC5E}"/>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GB"/>
              <a:t>Click to edit Master text styles</a:t>
            </a:r>
          </a:p>
        </p:txBody>
      </p:sp>
      <p:sp>
        <p:nvSpPr>
          <p:cNvPr id="4" name="Date Placeholder 3">
            <a:extLst>
              <a:ext uri="{FF2B5EF4-FFF2-40B4-BE49-F238E27FC236}">
                <a16:creationId xmlns:a16="http://schemas.microsoft.com/office/drawing/2014/main" id="{F3B3520A-D9C7-424B-F283-53AC913D4DEC}"/>
              </a:ext>
            </a:extLst>
          </p:cNvPr>
          <p:cNvSpPr>
            <a:spLocks noGrp="1"/>
          </p:cNvSpPr>
          <p:nvPr>
            <p:ph type="dt" sz="half" idx="10"/>
          </p:nvPr>
        </p:nvSpPr>
        <p:spPr/>
        <p:txBody>
          <a:bodyPr/>
          <a:lstStyle/>
          <a:p>
            <a:fld id="{9FB7BEDF-80EF-CF49-B252-3DEEBAE67CE3}" type="datetimeFigureOut">
              <a:rPr lang="en-US" smtClean="0"/>
              <a:t>9/28/26</a:t>
            </a:fld>
            <a:endParaRPr lang="en-US"/>
          </a:p>
        </p:txBody>
      </p:sp>
      <p:sp>
        <p:nvSpPr>
          <p:cNvPr id="5" name="Footer Placeholder 4">
            <a:extLst>
              <a:ext uri="{FF2B5EF4-FFF2-40B4-BE49-F238E27FC236}">
                <a16:creationId xmlns:a16="http://schemas.microsoft.com/office/drawing/2014/main" id="{45BE6443-2941-73B9-0108-8F1CD535A56F}"/>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610E721-D6ED-CAC7-5A4D-74B296A0B086}"/>
              </a:ext>
            </a:extLst>
          </p:cNvPr>
          <p:cNvSpPr>
            <a:spLocks noGrp="1"/>
          </p:cNvSpPr>
          <p:nvPr>
            <p:ph type="sldNum" sz="quarter" idx="12"/>
          </p:nvPr>
        </p:nvSpPr>
        <p:spPr/>
        <p:txBody>
          <a:bodyPr/>
          <a:lstStyle/>
          <a:p>
            <a:fld id="{E9091E2D-06CB-8D44-97AB-171E75E5529A}" type="slidenum">
              <a:rPr lang="en-US" smtClean="0"/>
              <a:t>‹#›</a:t>
            </a:fld>
            <a:endParaRPr lang="en-US"/>
          </a:p>
        </p:txBody>
      </p:sp>
    </p:spTree>
    <p:extLst>
      <p:ext uri="{BB962C8B-B14F-4D97-AF65-F5344CB8AC3E}">
        <p14:creationId xmlns:p14="http://schemas.microsoft.com/office/powerpoint/2010/main" val="28302650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8F6049-D472-4EA9-352B-67108B1C7836}"/>
              </a:ext>
            </a:extLst>
          </p:cNvPr>
          <p:cNvSpPr>
            <a:spLocks noGrp="1"/>
          </p:cNvSpPr>
          <p:nvPr>
            <p:ph type="title"/>
          </p:nvPr>
        </p:nvSpPr>
        <p:spPr/>
        <p:txBody>
          <a:bodyPr/>
          <a:lstStyle/>
          <a:p>
            <a:r>
              <a:rPr lang="en-GB"/>
              <a:t>Click to edit Master title style</a:t>
            </a:r>
            <a:endParaRPr lang="en-US"/>
          </a:p>
        </p:txBody>
      </p:sp>
      <p:sp>
        <p:nvSpPr>
          <p:cNvPr id="3" name="Content Placeholder 2">
            <a:extLst>
              <a:ext uri="{FF2B5EF4-FFF2-40B4-BE49-F238E27FC236}">
                <a16:creationId xmlns:a16="http://schemas.microsoft.com/office/drawing/2014/main" id="{C3F2EE15-7917-CE5E-7F6D-19E2357EAB93}"/>
              </a:ext>
            </a:extLst>
          </p:cNvPr>
          <p:cNvSpPr>
            <a:spLocks noGrp="1"/>
          </p:cNvSpPr>
          <p:nvPr>
            <p:ph sz="half" idx="1"/>
          </p:nvPr>
        </p:nvSpPr>
        <p:spPr>
          <a:xfrm>
            <a:off x="838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Content Placeholder 3">
            <a:extLst>
              <a:ext uri="{FF2B5EF4-FFF2-40B4-BE49-F238E27FC236}">
                <a16:creationId xmlns:a16="http://schemas.microsoft.com/office/drawing/2014/main" id="{B29805B1-12DC-FD9D-4C5A-E945CF3E71BE}"/>
              </a:ext>
            </a:extLst>
          </p:cNvPr>
          <p:cNvSpPr>
            <a:spLocks noGrp="1"/>
          </p:cNvSpPr>
          <p:nvPr>
            <p:ph sz="half" idx="2"/>
          </p:nvPr>
        </p:nvSpPr>
        <p:spPr>
          <a:xfrm>
            <a:off x="6172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5" name="Date Placeholder 4">
            <a:extLst>
              <a:ext uri="{FF2B5EF4-FFF2-40B4-BE49-F238E27FC236}">
                <a16:creationId xmlns:a16="http://schemas.microsoft.com/office/drawing/2014/main" id="{8C388B49-855A-F87F-CE73-D2B8074BAA6E}"/>
              </a:ext>
            </a:extLst>
          </p:cNvPr>
          <p:cNvSpPr>
            <a:spLocks noGrp="1"/>
          </p:cNvSpPr>
          <p:nvPr>
            <p:ph type="dt" sz="half" idx="10"/>
          </p:nvPr>
        </p:nvSpPr>
        <p:spPr/>
        <p:txBody>
          <a:bodyPr/>
          <a:lstStyle/>
          <a:p>
            <a:fld id="{9FB7BEDF-80EF-CF49-B252-3DEEBAE67CE3}" type="datetimeFigureOut">
              <a:rPr lang="en-US" smtClean="0"/>
              <a:t>9/28/26</a:t>
            </a:fld>
            <a:endParaRPr lang="en-US"/>
          </a:p>
        </p:txBody>
      </p:sp>
      <p:sp>
        <p:nvSpPr>
          <p:cNvPr id="6" name="Footer Placeholder 5">
            <a:extLst>
              <a:ext uri="{FF2B5EF4-FFF2-40B4-BE49-F238E27FC236}">
                <a16:creationId xmlns:a16="http://schemas.microsoft.com/office/drawing/2014/main" id="{544D4E05-8CA9-FDBC-D1AC-FA1BD428A385}"/>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F68416B8-4985-DB2A-EB72-4305321A1C61}"/>
              </a:ext>
            </a:extLst>
          </p:cNvPr>
          <p:cNvSpPr>
            <a:spLocks noGrp="1"/>
          </p:cNvSpPr>
          <p:nvPr>
            <p:ph type="sldNum" sz="quarter" idx="12"/>
          </p:nvPr>
        </p:nvSpPr>
        <p:spPr/>
        <p:txBody>
          <a:bodyPr/>
          <a:lstStyle/>
          <a:p>
            <a:fld id="{E9091E2D-06CB-8D44-97AB-171E75E5529A}" type="slidenum">
              <a:rPr lang="en-US" smtClean="0"/>
              <a:t>‹#›</a:t>
            </a:fld>
            <a:endParaRPr lang="en-US"/>
          </a:p>
        </p:txBody>
      </p:sp>
    </p:spTree>
    <p:extLst>
      <p:ext uri="{BB962C8B-B14F-4D97-AF65-F5344CB8AC3E}">
        <p14:creationId xmlns:p14="http://schemas.microsoft.com/office/powerpoint/2010/main" val="341002804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3D2590-5187-E8B4-A7BB-93B248A11E34}"/>
              </a:ext>
            </a:extLst>
          </p:cNvPr>
          <p:cNvSpPr>
            <a:spLocks noGrp="1"/>
          </p:cNvSpPr>
          <p:nvPr>
            <p:ph type="title"/>
          </p:nvPr>
        </p:nvSpPr>
        <p:spPr>
          <a:xfrm>
            <a:off x="839788" y="365125"/>
            <a:ext cx="10515600" cy="1325563"/>
          </a:xfrm>
        </p:spPr>
        <p:txBody>
          <a:bodyPr/>
          <a:lstStyle/>
          <a:p>
            <a:r>
              <a:rPr lang="en-GB"/>
              <a:t>Click to edit Master title style</a:t>
            </a:r>
            <a:endParaRPr lang="en-US"/>
          </a:p>
        </p:txBody>
      </p:sp>
      <p:sp>
        <p:nvSpPr>
          <p:cNvPr id="3" name="Text Placeholder 2">
            <a:extLst>
              <a:ext uri="{FF2B5EF4-FFF2-40B4-BE49-F238E27FC236}">
                <a16:creationId xmlns:a16="http://schemas.microsoft.com/office/drawing/2014/main" id="{A3F387B7-04D0-678C-7D35-C69D0CCB0209}"/>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4" name="Content Placeholder 3">
            <a:extLst>
              <a:ext uri="{FF2B5EF4-FFF2-40B4-BE49-F238E27FC236}">
                <a16:creationId xmlns:a16="http://schemas.microsoft.com/office/drawing/2014/main" id="{A030CBC6-FE46-68BF-8D4F-AB1210CE4FAD}"/>
              </a:ext>
            </a:extLst>
          </p:cNvPr>
          <p:cNvSpPr>
            <a:spLocks noGrp="1"/>
          </p:cNvSpPr>
          <p:nvPr>
            <p:ph sz="half" idx="2"/>
          </p:nvPr>
        </p:nvSpPr>
        <p:spPr>
          <a:xfrm>
            <a:off x="839788" y="2505075"/>
            <a:ext cx="5157787"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5" name="Text Placeholder 4">
            <a:extLst>
              <a:ext uri="{FF2B5EF4-FFF2-40B4-BE49-F238E27FC236}">
                <a16:creationId xmlns:a16="http://schemas.microsoft.com/office/drawing/2014/main" id="{351F2D73-11A0-05DA-1A1E-F6C08BBBD9A1}"/>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6" name="Content Placeholder 5">
            <a:extLst>
              <a:ext uri="{FF2B5EF4-FFF2-40B4-BE49-F238E27FC236}">
                <a16:creationId xmlns:a16="http://schemas.microsoft.com/office/drawing/2014/main" id="{8EAB698D-500C-8826-0904-9E21B24B1B89}"/>
              </a:ext>
            </a:extLst>
          </p:cNvPr>
          <p:cNvSpPr>
            <a:spLocks noGrp="1"/>
          </p:cNvSpPr>
          <p:nvPr>
            <p:ph sz="quarter" idx="4"/>
          </p:nvPr>
        </p:nvSpPr>
        <p:spPr>
          <a:xfrm>
            <a:off x="6172200" y="2505075"/>
            <a:ext cx="5183188"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7" name="Date Placeholder 6">
            <a:extLst>
              <a:ext uri="{FF2B5EF4-FFF2-40B4-BE49-F238E27FC236}">
                <a16:creationId xmlns:a16="http://schemas.microsoft.com/office/drawing/2014/main" id="{7B26A522-D041-9881-1399-A2F6F1222918}"/>
              </a:ext>
            </a:extLst>
          </p:cNvPr>
          <p:cNvSpPr>
            <a:spLocks noGrp="1"/>
          </p:cNvSpPr>
          <p:nvPr>
            <p:ph type="dt" sz="half" idx="10"/>
          </p:nvPr>
        </p:nvSpPr>
        <p:spPr/>
        <p:txBody>
          <a:bodyPr/>
          <a:lstStyle/>
          <a:p>
            <a:fld id="{9FB7BEDF-80EF-CF49-B252-3DEEBAE67CE3}" type="datetimeFigureOut">
              <a:rPr lang="en-US" smtClean="0"/>
              <a:t>9/28/26</a:t>
            </a:fld>
            <a:endParaRPr lang="en-US"/>
          </a:p>
        </p:txBody>
      </p:sp>
      <p:sp>
        <p:nvSpPr>
          <p:cNvPr id="8" name="Footer Placeholder 7">
            <a:extLst>
              <a:ext uri="{FF2B5EF4-FFF2-40B4-BE49-F238E27FC236}">
                <a16:creationId xmlns:a16="http://schemas.microsoft.com/office/drawing/2014/main" id="{AD3264D9-7C3A-19FF-BFEE-0C09ADD02B38}"/>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234ABF6E-AB81-5754-C2F5-D1858D3296F7}"/>
              </a:ext>
            </a:extLst>
          </p:cNvPr>
          <p:cNvSpPr>
            <a:spLocks noGrp="1"/>
          </p:cNvSpPr>
          <p:nvPr>
            <p:ph type="sldNum" sz="quarter" idx="12"/>
          </p:nvPr>
        </p:nvSpPr>
        <p:spPr/>
        <p:txBody>
          <a:bodyPr/>
          <a:lstStyle/>
          <a:p>
            <a:fld id="{E9091E2D-06CB-8D44-97AB-171E75E5529A}" type="slidenum">
              <a:rPr lang="en-US" smtClean="0"/>
              <a:t>‹#›</a:t>
            </a:fld>
            <a:endParaRPr lang="en-US"/>
          </a:p>
        </p:txBody>
      </p:sp>
    </p:spTree>
    <p:extLst>
      <p:ext uri="{BB962C8B-B14F-4D97-AF65-F5344CB8AC3E}">
        <p14:creationId xmlns:p14="http://schemas.microsoft.com/office/powerpoint/2010/main" val="16784774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D88B6C-A2A2-2403-2DB3-B3C01F285C0F}"/>
              </a:ext>
            </a:extLst>
          </p:cNvPr>
          <p:cNvSpPr>
            <a:spLocks noGrp="1"/>
          </p:cNvSpPr>
          <p:nvPr>
            <p:ph type="title"/>
          </p:nvPr>
        </p:nvSpPr>
        <p:spPr/>
        <p:txBody>
          <a:bodyPr/>
          <a:lstStyle/>
          <a:p>
            <a:r>
              <a:rPr lang="en-GB"/>
              <a:t>Click to edit Master title style</a:t>
            </a:r>
            <a:endParaRPr lang="en-US"/>
          </a:p>
        </p:txBody>
      </p:sp>
      <p:sp>
        <p:nvSpPr>
          <p:cNvPr id="3" name="Date Placeholder 2">
            <a:extLst>
              <a:ext uri="{FF2B5EF4-FFF2-40B4-BE49-F238E27FC236}">
                <a16:creationId xmlns:a16="http://schemas.microsoft.com/office/drawing/2014/main" id="{90424A9B-7100-7324-3B1B-A2B0B84F8DC5}"/>
              </a:ext>
            </a:extLst>
          </p:cNvPr>
          <p:cNvSpPr>
            <a:spLocks noGrp="1"/>
          </p:cNvSpPr>
          <p:nvPr>
            <p:ph type="dt" sz="half" idx="10"/>
          </p:nvPr>
        </p:nvSpPr>
        <p:spPr/>
        <p:txBody>
          <a:bodyPr/>
          <a:lstStyle/>
          <a:p>
            <a:fld id="{9FB7BEDF-80EF-CF49-B252-3DEEBAE67CE3}" type="datetimeFigureOut">
              <a:rPr lang="en-US" smtClean="0"/>
              <a:t>9/28/26</a:t>
            </a:fld>
            <a:endParaRPr lang="en-US"/>
          </a:p>
        </p:txBody>
      </p:sp>
      <p:sp>
        <p:nvSpPr>
          <p:cNvPr id="4" name="Footer Placeholder 3">
            <a:extLst>
              <a:ext uri="{FF2B5EF4-FFF2-40B4-BE49-F238E27FC236}">
                <a16:creationId xmlns:a16="http://schemas.microsoft.com/office/drawing/2014/main" id="{ACBE6D15-73FA-7384-D8C5-729D8FF404D8}"/>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57045922-96C5-A9DA-5843-2D57B5E4E4AB}"/>
              </a:ext>
            </a:extLst>
          </p:cNvPr>
          <p:cNvSpPr>
            <a:spLocks noGrp="1"/>
          </p:cNvSpPr>
          <p:nvPr>
            <p:ph type="sldNum" sz="quarter" idx="12"/>
          </p:nvPr>
        </p:nvSpPr>
        <p:spPr/>
        <p:txBody>
          <a:bodyPr/>
          <a:lstStyle/>
          <a:p>
            <a:fld id="{E9091E2D-06CB-8D44-97AB-171E75E5529A}" type="slidenum">
              <a:rPr lang="en-US" smtClean="0"/>
              <a:t>‹#›</a:t>
            </a:fld>
            <a:endParaRPr lang="en-US"/>
          </a:p>
        </p:txBody>
      </p:sp>
    </p:spTree>
    <p:extLst>
      <p:ext uri="{BB962C8B-B14F-4D97-AF65-F5344CB8AC3E}">
        <p14:creationId xmlns:p14="http://schemas.microsoft.com/office/powerpoint/2010/main" val="419365126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9425E35C-8153-CE82-A1FB-317EDF125B45}"/>
              </a:ext>
            </a:extLst>
          </p:cNvPr>
          <p:cNvSpPr>
            <a:spLocks noGrp="1"/>
          </p:cNvSpPr>
          <p:nvPr>
            <p:ph type="dt" sz="half" idx="10"/>
          </p:nvPr>
        </p:nvSpPr>
        <p:spPr/>
        <p:txBody>
          <a:bodyPr/>
          <a:lstStyle/>
          <a:p>
            <a:fld id="{9FB7BEDF-80EF-CF49-B252-3DEEBAE67CE3}" type="datetimeFigureOut">
              <a:rPr lang="en-US" smtClean="0"/>
              <a:t>9/28/26</a:t>
            </a:fld>
            <a:endParaRPr lang="en-US"/>
          </a:p>
        </p:txBody>
      </p:sp>
      <p:sp>
        <p:nvSpPr>
          <p:cNvPr id="3" name="Footer Placeholder 2">
            <a:extLst>
              <a:ext uri="{FF2B5EF4-FFF2-40B4-BE49-F238E27FC236}">
                <a16:creationId xmlns:a16="http://schemas.microsoft.com/office/drawing/2014/main" id="{5AEDCA80-1EBE-C57D-7B1A-36E5CC3ED34E}"/>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77D789DE-FDD9-A9F5-CC70-F5B78123669A}"/>
              </a:ext>
            </a:extLst>
          </p:cNvPr>
          <p:cNvSpPr>
            <a:spLocks noGrp="1"/>
          </p:cNvSpPr>
          <p:nvPr>
            <p:ph type="sldNum" sz="quarter" idx="12"/>
          </p:nvPr>
        </p:nvSpPr>
        <p:spPr/>
        <p:txBody>
          <a:bodyPr/>
          <a:lstStyle/>
          <a:p>
            <a:fld id="{E9091E2D-06CB-8D44-97AB-171E75E5529A}" type="slidenum">
              <a:rPr lang="en-US" smtClean="0"/>
              <a:t>‹#›</a:t>
            </a:fld>
            <a:endParaRPr lang="en-US"/>
          </a:p>
        </p:txBody>
      </p:sp>
    </p:spTree>
    <p:extLst>
      <p:ext uri="{BB962C8B-B14F-4D97-AF65-F5344CB8AC3E}">
        <p14:creationId xmlns:p14="http://schemas.microsoft.com/office/powerpoint/2010/main" val="325377929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F7E377-B400-A401-B31F-96CB5021DF9F}"/>
              </a:ext>
            </a:extLst>
          </p:cNvPr>
          <p:cNvSpPr>
            <a:spLocks noGrp="1"/>
          </p:cNvSpPr>
          <p:nvPr>
            <p:ph type="title"/>
          </p:nvPr>
        </p:nvSpPr>
        <p:spPr>
          <a:xfrm>
            <a:off x="839788" y="457200"/>
            <a:ext cx="3932237" cy="1600200"/>
          </a:xfrm>
        </p:spPr>
        <p:txBody>
          <a:bodyPr anchor="b"/>
          <a:lstStyle>
            <a:lvl1pPr>
              <a:defRPr sz="3200"/>
            </a:lvl1pPr>
          </a:lstStyle>
          <a:p>
            <a:r>
              <a:rPr lang="en-GB"/>
              <a:t>Click to edit Master title style</a:t>
            </a:r>
            <a:endParaRPr lang="en-US"/>
          </a:p>
        </p:txBody>
      </p:sp>
      <p:sp>
        <p:nvSpPr>
          <p:cNvPr id="3" name="Content Placeholder 2">
            <a:extLst>
              <a:ext uri="{FF2B5EF4-FFF2-40B4-BE49-F238E27FC236}">
                <a16:creationId xmlns:a16="http://schemas.microsoft.com/office/drawing/2014/main" id="{7C01EC76-AA6A-23FF-F64C-E0D1CC0E6A0D}"/>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Text Placeholder 3">
            <a:extLst>
              <a:ext uri="{FF2B5EF4-FFF2-40B4-BE49-F238E27FC236}">
                <a16:creationId xmlns:a16="http://schemas.microsoft.com/office/drawing/2014/main" id="{3BA84215-28E6-0818-2FA2-41D0472DD1F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a:extLst>
              <a:ext uri="{FF2B5EF4-FFF2-40B4-BE49-F238E27FC236}">
                <a16:creationId xmlns:a16="http://schemas.microsoft.com/office/drawing/2014/main" id="{CD643D78-B82B-7836-1629-1698FA6E685B}"/>
              </a:ext>
            </a:extLst>
          </p:cNvPr>
          <p:cNvSpPr>
            <a:spLocks noGrp="1"/>
          </p:cNvSpPr>
          <p:nvPr>
            <p:ph type="dt" sz="half" idx="10"/>
          </p:nvPr>
        </p:nvSpPr>
        <p:spPr/>
        <p:txBody>
          <a:bodyPr/>
          <a:lstStyle/>
          <a:p>
            <a:fld id="{9FB7BEDF-80EF-CF49-B252-3DEEBAE67CE3}" type="datetimeFigureOut">
              <a:rPr lang="en-US" smtClean="0"/>
              <a:t>9/28/26</a:t>
            </a:fld>
            <a:endParaRPr lang="en-US"/>
          </a:p>
        </p:txBody>
      </p:sp>
      <p:sp>
        <p:nvSpPr>
          <p:cNvPr id="6" name="Footer Placeholder 5">
            <a:extLst>
              <a:ext uri="{FF2B5EF4-FFF2-40B4-BE49-F238E27FC236}">
                <a16:creationId xmlns:a16="http://schemas.microsoft.com/office/drawing/2014/main" id="{40DD4395-BCF9-0548-098E-611EDFCB3459}"/>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E780A143-E660-C7CC-6C1D-769FF84F0DCB}"/>
              </a:ext>
            </a:extLst>
          </p:cNvPr>
          <p:cNvSpPr>
            <a:spLocks noGrp="1"/>
          </p:cNvSpPr>
          <p:nvPr>
            <p:ph type="sldNum" sz="quarter" idx="12"/>
          </p:nvPr>
        </p:nvSpPr>
        <p:spPr/>
        <p:txBody>
          <a:bodyPr/>
          <a:lstStyle/>
          <a:p>
            <a:fld id="{E9091E2D-06CB-8D44-97AB-171E75E5529A}" type="slidenum">
              <a:rPr lang="en-US" smtClean="0"/>
              <a:t>‹#›</a:t>
            </a:fld>
            <a:endParaRPr lang="en-US"/>
          </a:p>
        </p:txBody>
      </p:sp>
    </p:spTree>
    <p:extLst>
      <p:ext uri="{BB962C8B-B14F-4D97-AF65-F5344CB8AC3E}">
        <p14:creationId xmlns:p14="http://schemas.microsoft.com/office/powerpoint/2010/main" val="380631991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DE05D0-D2F9-DBF9-57E4-4F0FC5722DAD}"/>
              </a:ext>
            </a:extLst>
          </p:cNvPr>
          <p:cNvSpPr>
            <a:spLocks noGrp="1"/>
          </p:cNvSpPr>
          <p:nvPr>
            <p:ph type="title"/>
          </p:nvPr>
        </p:nvSpPr>
        <p:spPr>
          <a:xfrm>
            <a:off x="839788" y="457200"/>
            <a:ext cx="3932237" cy="1600200"/>
          </a:xfrm>
        </p:spPr>
        <p:txBody>
          <a:bodyPr anchor="b"/>
          <a:lstStyle>
            <a:lvl1pPr>
              <a:defRPr sz="3200"/>
            </a:lvl1pPr>
          </a:lstStyle>
          <a:p>
            <a:r>
              <a:rPr lang="en-GB"/>
              <a:t>Click to edit Master title style</a:t>
            </a:r>
            <a:endParaRPr lang="en-US"/>
          </a:p>
        </p:txBody>
      </p:sp>
      <p:sp>
        <p:nvSpPr>
          <p:cNvPr id="3" name="Picture Placeholder 2">
            <a:extLst>
              <a:ext uri="{FF2B5EF4-FFF2-40B4-BE49-F238E27FC236}">
                <a16:creationId xmlns:a16="http://schemas.microsoft.com/office/drawing/2014/main" id="{712D314C-5B4D-62C6-7708-92606D7EA3D1}"/>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GB"/>
              <a:t>Click icon to add picture</a:t>
            </a:r>
            <a:endParaRPr lang="en-US"/>
          </a:p>
        </p:txBody>
      </p:sp>
      <p:sp>
        <p:nvSpPr>
          <p:cNvPr id="4" name="Text Placeholder 3">
            <a:extLst>
              <a:ext uri="{FF2B5EF4-FFF2-40B4-BE49-F238E27FC236}">
                <a16:creationId xmlns:a16="http://schemas.microsoft.com/office/drawing/2014/main" id="{170503BA-EFB5-5D83-AAD1-8A154FABA6FC}"/>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a:extLst>
              <a:ext uri="{FF2B5EF4-FFF2-40B4-BE49-F238E27FC236}">
                <a16:creationId xmlns:a16="http://schemas.microsoft.com/office/drawing/2014/main" id="{125478C9-F55E-6077-D1DA-8FAB693E910B}"/>
              </a:ext>
            </a:extLst>
          </p:cNvPr>
          <p:cNvSpPr>
            <a:spLocks noGrp="1"/>
          </p:cNvSpPr>
          <p:nvPr>
            <p:ph type="dt" sz="half" idx="10"/>
          </p:nvPr>
        </p:nvSpPr>
        <p:spPr/>
        <p:txBody>
          <a:bodyPr/>
          <a:lstStyle/>
          <a:p>
            <a:fld id="{9FB7BEDF-80EF-CF49-B252-3DEEBAE67CE3}" type="datetimeFigureOut">
              <a:rPr lang="en-US" smtClean="0"/>
              <a:t>9/28/26</a:t>
            </a:fld>
            <a:endParaRPr lang="en-US"/>
          </a:p>
        </p:txBody>
      </p:sp>
      <p:sp>
        <p:nvSpPr>
          <p:cNvPr id="6" name="Footer Placeholder 5">
            <a:extLst>
              <a:ext uri="{FF2B5EF4-FFF2-40B4-BE49-F238E27FC236}">
                <a16:creationId xmlns:a16="http://schemas.microsoft.com/office/drawing/2014/main" id="{9F4AA50E-8168-E6FE-A3C0-FCB88645C621}"/>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04BBB3B3-D0CC-04AD-B0BD-3DCDA1C0559F}"/>
              </a:ext>
            </a:extLst>
          </p:cNvPr>
          <p:cNvSpPr>
            <a:spLocks noGrp="1"/>
          </p:cNvSpPr>
          <p:nvPr>
            <p:ph type="sldNum" sz="quarter" idx="12"/>
          </p:nvPr>
        </p:nvSpPr>
        <p:spPr/>
        <p:txBody>
          <a:bodyPr/>
          <a:lstStyle/>
          <a:p>
            <a:fld id="{E9091E2D-06CB-8D44-97AB-171E75E5529A}" type="slidenum">
              <a:rPr lang="en-US" smtClean="0"/>
              <a:t>‹#›</a:t>
            </a:fld>
            <a:endParaRPr lang="en-US"/>
          </a:p>
        </p:txBody>
      </p:sp>
    </p:spTree>
    <p:extLst>
      <p:ext uri="{BB962C8B-B14F-4D97-AF65-F5344CB8AC3E}">
        <p14:creationId xmlns:p14="http://schemas.microsoft.com/office/powerpoint/2010/main" val="20669577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DAFD3DC-E719-023A-AA0B-A96875A7B908}"/>
              </a:ext>
            </a:extLst>
          </p:cNvPr>
          <p:cNvSpPr>
            <a:spLocks noGrp="1"/>
          </p:cNvSpPr>
          <p:nvPr>
            <p:ph type="title"/>
          </p:nvPr>
        </p:nvSpPr>
        <p:spPr/>
        <p:txBody>
          <a:bodyPr/>
          <a:lstStyle/>
          <a:p>
            <a:r>
              <a:rPr lang="en-GB"/>
              <a:t>Click to edit Master title style</a:t>
            </a:r>
            <a:endParaRPr lang="en-US"/>
          </a:p>
        </p:txBody>
      </p:sp>
      <p:sp>
        <p:nvSpPr>
          <p:cNvPr id="3" name="Vertical Text Placeholder 2">
            <a:extLst>
              <a:ext uri="{FF2B5EF4-FFF2-40B4-BE49-F238E27FC236}">
                <a16:creationId xmlns:a16="http://schemas.microsoft.com/office/drawing/2014/main" id="{15D51B90-87A6-CAC6-8FED-5AF9B74A547F}"/>
              </a:ext>
            </a:extLst>
          </p:cNvPr>
          <p:cNvSpPr>
            <a:spLocks noGrp="1"/>
          </p:cNvSpPr>
          <p:nvPr>
            <p:ph type="body" orient="vert" idx="1"/>
          </p:nvPr>
        </p:nvSpPr>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E20078D0-CB61-51C8-6847-521FEEA398B2}"/>
              </a:ext>
            </a:extLst>
          </p:cNvPr>
          <p:cNvSpPr>
            <a:spLocks noGrp="1"/>
          </p:cNvSpPr>
          <p:nvPr>
            <p:ph type="dt" sz="half" idx="10"/>
          </p:nvPr>
        </p:nvSpPr>
        <p:spPr/>
        <p:txBody>
          <a:bodyPr/>
          <a:lstStyle/>
          <a:p>
            <a:fld id="{9FB7BEDF-80EF-CF49-B252-3DEEBAE67CE3}" type="datetimeFigureOut">
              <a:rPr lang="en-US" smtClean="0"/>
              <a:t>9/28/26</a:t>
            </a:fld>
            <a:endParaRPr lang="en-US"/>
          </a:p>
        </p:txBody>
      </p:sp>
      <p:sp>
        <p:nvSpPr>
          <p:cNvPr id="5" name="Footer Placeholder 4">
            <a:extLst>
              <a:ext uri="{FF2B5EF4-FFF2-40B4-BE49-F238E27FC236}">
                <a16:creationId xmlns:a16="http://schemas.microsoft.com/office/drawing/2014/main" id="{CEA6E6A9-BB43-1263-CA7C-64027AFC719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58DDEDC9-C5D5-5D7F-D956-4BC15956FB6B}"/>
              </a:ext>
            </a:extLst>
          </p:cNvPr>
          <p:cNvSpPr>
            <a:spLocks noGrp="1"/>
          </p:cNvSpPr>
          <p:nvPr>
            <p:ph type="sldNum" sz="quarter" idx="12"/>
          </p:nvPr>
        </p:nvSpPr>
        <p:spPr/>
        <p:txBody>
          <a:bodyPr/>
          <a:lstStyle/>
          <a:p>
            <a:fld id="{E9091E2D-06CB-8D44-97AB-171E75E5529A}" type="slidenum">
              <a:rPr lang="en-US" smtClean="0"/>
              <a:t>‹#›</a:t>
            </a:fld>
            <a:endParaRPr lang="en-US"/>
          </a:p>
        </p:txBody>
      </p:sp>
    </p:spTree>
    <p:extLst>
      <p:ext uri="{BB962C8B-B14F-4D97-AF65-F5344CB8AC3E}">
        <p14:creationId xmlns:p14="http://schemas.microsoft.com/office/powerpoint/2010/main" val="196141282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D3385449-EE22-DCED-D271-EA0BF6197384}"/>
              </a:ext>
            </a:extLst>
          </p:cNvPr>
          <p:cNvSpPr>
            <a:spLocks noGrp="1"/>
          </p:cNvSpPr>
          <p:nvPr>
            <p:ph type="title" orient="vert"/>
          </p:nvPr>
        </p:nvSpPr>
        <p:spPr>
          <a:xfrm>
            <a:off x="8724900" y="365125"/>
            <a:ext cx="2628900" cy="5811838"/>
          </a:xfrm>
        </p:spPr>
        <p:txBody>
          <a:bodyPr vert="eaVert"/>
          <a:lstStyle/>
          <a:p>
            <a:r>
              <a:rPr lang="en-GB"/>
              <a:t>Click to edit Master title style</a:t>
            </a:r>
            <a:endParaRPr lang="en-US"/>
          </a:p>
        </p:txBody>
      </p:sp>
      <p:sp>
        <p:nvSpPr>
          <p:cNvPr id="3" name="Vertical Text Placeholder 2">
            <a:extLst>
              <a:ext uri="{FF2B5EF4-FFF2-40B4-BE49-F238E27FC236}">
                <a16:creationId xmlns:a16="http://schemas.microsoft.com/office/drawing/2014/main" id="{4F0EDFA2-D0BC-735B-F8D9-575E803BFE84}"/>
              </a:ext>
            </a:extLst>
          </p:cNvPr>
          <p:cNvSpPr>
            <a:spLocks noGrp="1"/>
          </p:cNvSpPr>
          <p:nvPr>
            <p:ph type="body" orient="vert" idx="1"/>
          </p:nvPr>
        </p:nvSpPr>
        <p:spPr>
          <a:xfrm>
            <a:off x="838200" y="365125"/>
            <a:ext cx="7734300" cy="5811838"/>
          </a:xfr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1083F792-06A9-66A2-8B31-1A157AB78621}"/>
              </a:ext>
            </a:extLst>
          </p:cNvPr>
          <p:cNvSpPr>
            <a:spLocks noGrp="1"/>
          </p:cNvSpPr>
          <p:nvPr>
            <p:ph type="dt" sz="half" idx="10"/>
          </p:nvPr>
        </p:nvSpPr>
        <p:spPr/>
        <p:txBody>
          <a:bodyPr/>
          <a:lstStyle/>
          <a:p>
            <a:fld id="{9FB7BEDF-80EF-CF49-B252-3DEEBAE67CE3}" type="datetimeFigureOut">
              <a:rPr lang="en-US" smtClean="0"/>
              <a:t>9/28/26</a:t>
            </a:fld>
            <a:endParaRPr lang="en-US"/>
          </a:p>
        </p:txBody>
      </p:sp>
      <p:sp>
        <p:nvSpPr>
          <p:cNvPr id="5" name="Footer Placeholder 4">
            <a:extLst>
              <a:ext uri="{FF2B5EF4-FFF2-40B4-BE49-F238E27FC236}">
                <a16:creationId xmlns:a16="http://schemas.microsoft.com/office/drawing/2014/main" id="{DC2C89A8-23F6-E6F2-EFED-5A8267FD008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F663BF3-1A62-94B6-806C-D537BAC83648}"/>
              </a:ext>
            </a:extLst>
          </p:cNvPr>
          <p:cNvSpPr>
            <a:spLocks noGrp="1"/>
          </p:cNvSpPr>
          <p:nvPr>
            <p:ph type="sldNum" sz="quarter" idx="12"/>
          </p:nvPr>
        </p:nvSpPr>
        <p:spPr/>
        <p:txBody>
          <a:bodyPr/>
          <a:lstStyle/>
          <a:p>
            <a:fld id="{E9091E2D-06CB-8D44-97AB-171E75E5529A}" type="slidenum">
              <a:rPr lang="en-US" smtClean="0"/>
              <a:t>‹#›</a:t>
            </a:fld>
            <a:endParaRPr lang="en-US"/>
          </a:p>
        </p:txBody>
      </p:sp>
    </p:spTree>
    <p:extLst>
      <p:ext uri="{BB962C8B-B14F-4D97-AF65-F5344CB8AC3E}">
        <p14:creationId xmlns:p14="http://schemas.microsoft.com/office/powerpoint/2010/main" val="309994036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cSld name="LIGHT">
    <p:bg>
      <p:bgPr>
        <a:solidFill>
          <a:srgbClr val="F7F8FC"/>
        </a:solidFill>
        <a:effectLst/>
      </p:bgPr>
    </p:bg>
    <p:spTree>
      <p:nvGrpSpPr>
        <p:cNvPr id="1" name=""/>
        <p:cNvGrpSpPr/>
        <p:nvPr/>
      </p:nvGrpSpPr>
      <p:grpSpPr>
        <a:xfrm>
          <a:off x="0" y="0"/>
          <a:ext cx="0" cy="0"/>
          <a:chOff x="0" y="0"/>
          <a:chExt cx="0" cy="0"/>
        </a:xfrm>
      </p:grpSpPr>
      <p:sp>
        <p:nvSpPr>
          <p:cNvPr id="2" name="Text 0"/>
          <p:cNvSpPr>
            <a:spLocks noGrp="1"/>
          </p:cNvSpPr>
          <p:nvPr>
            <p:ph type="title" idx="100" hasCustomPrompt="1"/>
          </p:nvPr>
        </p:nvSpPr>
        <p:spPr>
          <a:xfrm>
            <a:off x="731520" y="1402080"/>
            <a:ext cx="10728960" cy="731520"/>
          </a:xfrm>
          <a:prstGeom prst="rect">
            <a:avLst/>
          </a:prstGeom>
          <a:noFill/>
          <a:ln/>
        </p:spPr>
        <p:txBody>
          <a:bodyPr wrap="square" rtlCol="0"/>
          <a:lstStyle>
            <a:lvl1pPr marL="0" indent="0">
              <a:buNone/>
              <a:defRPr lang="en-US" dirty="0"/>
            </a:lvl1pPr>
          </a:lstStyle>
          <a:p>
            <a:pPr marL="0" indent="0">
              <a:buNone/>
            </a:pPr>
            <a:endParaRPr lang="en-US" dirty="0"/>
          </a:p>
        </p:txBody>
      </p:sp>
    </p:spTree>
    <p:extLst>
      <p:ext uri="{BB962C8B-B14F-4D97-AF65-F5344CB8AC3E}">
        <p14:creationId xmlns:p14="http://schemas.microsoft.com/office/powerpoint/2010/main" val="381250141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cSld name="DARK">
    <p:bg>
      <p:bgPr>
        <a:solidFill>
          <a:srgbClr val="0F172A"/>
        </a:solidFill>
        <a:effectLst/>
      </p:bgPr>
    </p:bg>
    <p:spTree>
      <p:nvGrpSpPr>
        <p:cNvPr id="1" name=""/>
        <p:cNvGrpSpPr/>
        <p:nvPr/>
      </p:nvGrpSpPr>
      <p:grpSpPr>
        <a:xfrm>
          <a:off x="0" y="0"/>
          <a:ext cx="0" cy="0"/>
          <a:chOff x="0" y="0"/>
          <a:chExt cx="0" cy="0"/>
        </a:xfrm>
      </p:grpSpPr>
      <p:sp>
        <p:nvSpPr>
          <p:cNvPr id="2" name="Text 0"/>
          <p:cNvSpPr>
            <a:spLocks noGrp="1"/>
          </p:cNvSpPr>
          <p:nvPr>
            <p:ph type="title" idx="100" hasCustomPrompt="1"/>
          </p:nvPr>
        </p:nvSpPr>
        <p:spPr>
          <a:xfrm>
            <a:off x="731520" y="2316480"/>
            <a:ext cx="6096000" cy="1341120"/>
          </a:xfrm>
          <a:prstGeom prst="rect">
            <a:avLst/>
          </a:prstGeom>
          <a:noFill/>
          <a:ln/>
        </p:spPr>
        <p:txBody>
          <a:bodyPr wrap="square" rtlCol="0"/>
          <a:lstStyle>
            <a:lvl1pPr marL="0" indent="0">
              <a:buNone/>
              <a:defRPr lang="en-US" dirty="0"/>
            </a:lvl1pPr>
          </a:lstStyle>
          <a:p>
            <a:pPr marL="0" indent="0">
              <a:buNone/>
            </a:pPr>
            <a:endParaRPr lang="en-US" dirty="0"/>
          </a:p>
        </p:txBody>
      </p:sp>
    </p:spTree>
    <p:extLst>
      <p:ext uri="{BB962C8B-B14F-4D97-AF65-F5344CB8AC3E}">
        <p14:creationId xmlns:p14="http://schemas.microsoft.com/office/powerpoint/2010/main" val="377219112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cSld name="FEATURE">
    <p:bg>
      <p:bgPr>
        <a:solidFill>
          <a:srgbClr val="4F46E5"/>
        </a:solidFill>
        <a:effectLst/>
      </p:bgPr>
    </p:bg>
    <p:spTree>
      <p:nvGrpSpPr>
        <p:cNvPr id="1" name=""/>
        <p:cNvGrpSpPr/>
        <p:nvPr/>
      </p:nvGrpSpPr>
      <p:grpSpPr>
        <a:xfrm>
          <a:off x="0" y="0"/>
          <a:ext cx="0" cy="0"/>
          <a:chOff x="0" y="0"/>
          <a:chExt cx="0" cy="0"/>
        </a:xfrm>
      </p:grpSpPr>
      <p:sp>
        <p:nvSpPr>
          <p:cNvPr id="2" name="Text 0"/>
          <p:cNvSpPr>
            <a:spLocks noGrp="1"/>
          </p:cNvSpPr>
          <p:nvPr>
            <p:ph type="title" idx="100" hasCustomPrompt="1"/>
          </p:nvPr>
        </p:nvSpPr>
        <p:spPr>
          <a:xfrm>
            <a:off x="975360" y="1950720"/>
            <a:ext cx="10241280" cy="2438400"/>
          </a:xfrm>
          <a:prstGeom prst="rect">
            <a:avLst/>
          </a:prstGeom>
          <a:noFill/>
          <a:ln/>
        </p:spPr>
        <p:txBody>
          <a:bodyPr wrap="square" rtlCol="0"/>
          <a:lstStyle>
            <a:lvl1pPr marL="0" indent="0">
              <a:buNone/>
              <a:defRPr lang="en-US" dirty="0"/>
            </a:lvl1pPr>
          </a:lstStyle>
          <a:p>
            <a:pPr marL="0" indent="0">
              <a:buNone/>
            </a:pPr>
            <a:endParaRPr lang="en-US" dirty="0"/>
          </a:p>
        </p:txBody>
      </p:sp>
    </p:spTree>
    <p:extLst>
      <p:ext uri="{BB962C8B-B14F-4D97-AF65-F5344CB8AC3E}">
        <p14:creationId xmlns:p14="http://schemas.microsoft.com/office/powerpoint/2010/main" val="328365885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cSld name="DARK_TOP">
    <p:bg>
      <p:bgPr>
        <a:solidFill>
          <a:srgbClr val="0F172A"/>
        </a:solidFill>
        <a:effectLst/>
      </p:bgPr>
    </p:bg>
    <p:spTree>
      <p:nvGrpSpPr>
        <p:cNvPr id="1" name=""/>
        <p:cNvGrpSpPr/>
        <p:nvPr/>
      </p:nvGrpSpPr>
      <p:grpSpPr>
        <a:xfrm>
          <a:off x="0" y="0"/>
          <a:ext cx="0" cy="0"/>
          <a:chOff x="0" y="0"/>
          <a:chExt cx="0" cy="0"/>
        </a:xfrm>
      </p:grpSpPr>
      <p:sp>
        <p:nvSpPr>
          <p:cNvPr id="2" name="Text 0"/>
          <p:cNvSpPr>
            <a:spLocks noGrp="1"/>
          </p:cNvSpPr>
          <p:nvPr>
            <p:ph type="title" idx="100" hasCustomPrompt="1"/>
          </p:nvPr>
        </p:nvSpPr>
        <p:spPr>
          <a:xfrm>
            <a:off x="731520" y="1402080"/>
            <a:ext cx="10728960" cy="1828800"/>
          </a:xfrm>
          <a:prstGeom prst="rect">
            <a:avLst/>
          </a:prstGeom>
          <a:noFill/>
          <a:ln/>
        </p:spPr>
        <p:txBody>
          <a:bodyPr wrap="square" rtlCol="0"/>
          <a:lstStyle>
            <a:lvl1pPr marL="0" indent="0">
              <a:buNone/>
              <a:defRPr lang="en-US" dirty="0"/>
            </a:lvl1pPr>
          </a:lstStyle>
          <a:p>
            <a:pPr marL="0" indent="0">
              <a:buNone/>
            </a:pPr>
            <a:endParaRPr lang="en-US" dirty="0"/>
          </a:p>
        </p:txBody>
      </p:sp>
    </p:spTree>
    <p:extLst>
      <p:ext uri="{BB962C8B-B14F-4D97-AF65-F5344CB8AC3E}">
        <p14:creationId xmlns:p14="http://schemas.microsoft.com/office/powerpoint/2010/main" val="53337823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6"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0EB1ABA3-FD3E-AD0F-179E-2A28494C29F0}"/>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GB"/>
              <a:t>Click to edit Master title style</a:t>
            </a:r>
            <a:endParaRPr lang="en-US"/>
          </a:p>
        </p:txBody>
      </p:sp>
      <p:sp>
        <p:nvSpPr>
          <p:cNvPr id="3" name="Text Placeholder 2">
            <a:extLst>
              <a:ext uri="{FF2B5EF4-FFF2-40B4-BE49-F238E27FC236}">
                <a16:creationId xmlns:a16="http://schemas.microsoft.com/office/drawing/2014/main" id="{8966850A-5043-457C-25EE-99A84CC2F0D7}"/>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DBD02CCA-B9AB-33BF-9E4D-83E472A70EA8}"/>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9FB7BEDF-80EF-CF49-B252-3DEEBAE67CE3}" type="datetimeFigureOut">
              <a:rPr lang="en-US" smtClean="0"/>
              <a:t>9/28/26</a:t>
            </a:fld>
            <a:endParaRPr lang="en-US"/>
          </a:p>
        </p:txBody>
      </p:sp>
      <p:sp>
        <p:nvSpPr>
          <p:cNvPr id="5" name="Footer Placeholder 4">
            <a:extLst>
              <a:ext uri="{FF2B5EF4-FFF2-40B4-BE49-F238E27FC236}">
                <a16:creationId xmlns:a16="http://schemas.microsoft.com/office/drawing/2014/main" id="{F667BB65-5F20-7858-E514-214740561E99}"/>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a:p>
        </p:txBody>
      </p:sp>
      <p:sp>
        <p:nvSpPr>
          <p:cNvPr id="6" name="Slide Number Placeholder 5">
            <a:extLst>
              <a:ext uri="{FF2B5EF4-FFF2-40B4-BE49-F238E27FC236}">
                <a16:creationId xmlns:a16="http://schemas.microsoft.com/office/drawing/2014/main" id="{BE8DA8C8-4A1E-1A79-4B8B-351230D618A9}"/>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E9091E2D-06CB-8D44-97AB-171E75E5529A}" type="slidenum">
              <a:rPr lang="en-US" smtClean="0"/>
              <a:t>‹#›</a:t>
            </a:fld>
            <a:endParaRPr lang="en-US"/>
          </a:p>
        </p:txBody>
      </p:sp>
    </p:spTree>
    <p:extLst>
      <p:ext uri="{BB962C8B-B14F-4D97-AF65-F5344CB8AC3E}">
        <p14:creationId xmlns:p14="http://schemas.microsoft.com/office/powerpoint/2010/main" val="180228810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 id="2147483663" r:id="rId15"/>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80.xml.rels><?xml version="1.0" encoding="UTF-8" standalone="yes"?>
<Relationships xmlns="http://schemas.openxmlformats.org/package/2006/relationships"><Relationship Id="rId3" Type="http://schemas.openxmlformats.org/officeDocument/2006/relationships/image" Target="../media/image34.jpg"/><Relationship Id="rId2" Type="http://schemas.openxmlformats.org/officeDocument/2006/relationships/notesSlide" Target="../notesSlides/notesSlide172.xml"/><Relationship Id="rId1" Type="http://schemas.openxmlformats.org/officeDocument/2006/relationships/slideLayout" Target="../slideLayouts/slideLayout13.xml"/></Relationships>
</file>

<file path=ppt/slides/_rels/slide181.xml.rels><?xml version="1.0" encoding="UTF-8" standalone="yes"?>
<Relationships xmlns="http://schemas.openxmlformats.org/package/2006/relationships"><Relationship Id="rId2" Type="http://schemas.openxmlformats.org/officeDocument/2006/relationships/notesSlide" Target="../notesSlides/notesSlide173.xml"/><Relationship Id="rId1" Type="http://schemas.openxmlformats.org/officeDocument/2006/relationships/slideLayout" Target="../slideLayouts/slideLayout14.xml"/></Relationships>
</file>

<file path=ppt/slides/_rels/slide182.xml.rels><?xml version="1.0" encoding="UTF-8" standalone="yes"?>
<Relationships xmlns="http://schemas.openxmlformats.org/package/2006/relationships"><Relationship Id="rId2" Type="http://schemas.openxmlformats.org/officeDocument/2006/relationships/notesSlide" Target="../notesSlides/notesSlide174.xml"/><Relationship Id="rId1" Type="http://schemas.openxmlformats.org/officeDocument/2006/relationships/slideLayout" Target="../slideLayouts/slideLayout12.xml"/></Relationships>
</file>

<file path=ppt/slides/_rels/slide183.xml.rels><?xml version="1.0" encoding="UTF-8" standalone="yes"?>
<Relationships xmlns="http://schemas.openxmlformats.org/package/2006/relationships"><Relationship Id="rId2" Type="http://schemas.openxmlformats.org/officeDocument/2006/relationships/notesSlide" Target="../notesSlides/notesSlide175.xml"/><Relationship Id="rId1" Type="http://schemas.openxmlformats.org/officeDocument/2006/relationships/slideLayout" Target="../slideLayouts/slideLayout12.xml"/></Relationships>
</file>

<file path=ppt/slides/_rels/slide184.xml.rels><?xml version="1.0" encoding="UTF-8" standalone="yes"?>
<Relationships xmlns="http://schemas.openxmlformats.org/package/2006/relationships"><Relationship Id="rId2" Type="http://schemas.openxmlformats.org/officeDocument/2006/relationships/notesSlide" Target="../notesSlides/notesSlide176.xml"/><Relationship Id="rId1" Type="http://schemas.openxmlformats.org/officeDocument/2006/relationships/slideLayout" Target="../slideLayouts/slideLayout15.xml"/></Relationships>
</file>

<file path=ppt/slides/slide1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 0" descr="Flat illustration: an open hand beside three lanterns growing brighter"/>
          <p:cNvPicPr>
            <a:picLocks noChangeAspect="1"/>
          </p:cNvPicPr>
          <p:nvPr/>
        </p:nvPicPr>
        <p:blipFill>
          <a:blip r:embed="rId3"/>
          <a:srcRect l="7463" r="7463"/>
          <a:stretch/>
        </p:blipFill>
        <p:spPr>
          <a:xfrm>
            <a:off x="7010400" y="0"/>
            <a:ext cx="5181600" cy="6858000"/>
          </a:xfrm>
          <a:prstGeom prst="rect">
            <a:avLst/>
          </a:prstGeom>
        </p:spPr>
      </p:pic>
      <p:sp>
        <p:nvSpPr>
          <p:cNvPr id="3" name="Divider">
            <a:extLst>
              <a:ext uri="{C183D7F6-B498-43B3-948B-1728B52AA6E4}">
                <adec:decorative xmlns:adec="http://schemas.microsoft.com/office/drawing/2017/decorative" val="1"/>
              </a:ext>
            </a:extLst>
          </p:cNvPr>
          <p:cNvSpPr/>
          <p:nvPr/>
        </p:nvSpPr>
        <p:spPr>
          <a:xfrm>
            <a:off x="7010400" y="0"/>
            <a:ext cx="73152" cy="6858000"/>
          </a:xfrm>
          <a:prstGeom prst="rect">
            <a:avLst/>
          </a:prstGeom>
          <a:solidFill>
            <a:srgbClr val="0EA5A4"/>
          </a:solidFill>
          <a:ln w="12700">
            <a:solidFill>
              <a:srgbClr val="0EA5A4"/>
            </a:solidFill>
            <a:prstDash val="solid"/>
          </a:ln>
        </p:spPr>
        <p:txBody>
          <a:bodyPr/>
          <a:lstStyle/>
          <a:p>
            <a:endParaRPr lang="en-US" sz="2400"/>
          </a:p>
        </p:txBody>
      </p:sp>
      <p:sp>
        <p:nvSpPr>
          <p:cNvPr id="4" name="Badge">
            <a:extLst>
              <a:ext uri="{C183D7F6-B498-43B3-948B-1728B52AA6E4}">
                <adec:decorative xmlns:adec="http://schemas.microsoft.com/office/drawing/2017/decorative" val="1"/>
              </a:ext>
            </a:extLst>
          </p:cNvPr>
          <p:cNvSpPr/>
          <p:nvPr/>
        </p:nvSpPr>
        <p:spPr>
          <a:xfrm>
            <a:off x="731520" y="1219200"/>
            <a:ext cx="3901440" cy="512064"/>
          </a:xfrm>
          <a:prstGeom prst="roundRect">
            <a:avLst>
              <a:gd name="adj" fmla="val 47619"/>
            </a:avLst>
          </a:prstGeom>
          <a:solidFill>
            <a:srgbClr val="0EA5A4"/>
          </a:solidFill>
          <a:ln w="12700">
            <a:solidFill>
              <a:srgbClr val="0EA5A4"/>
            </a:solidFill>
            <a:prstDash val="solid"/>
          </a:ln>
        </p:spPr>
        <p:txBody>
          <a:bodyPr/>
          <a:lstStyle/>
          <a:p>
            <a:endParaRPr lang="en-US" sz="2400"/>
          </a:p>
        </p:txBody>
      </p:sp>
      <p:sp>
        <p:nvSpPr>
          <p:cNvPr id="5" name="Text 2">
            <a:extLst>
              <a:ext uri="{C183D7F6-B498-43B3-948B-1728B52AA6E4}">
                <adec:decorative xmlns:adec="http://schemas.microsoft.com/office/drawing/2017/decorative" val="0"/>
              </a:ext>
            </a:extLst>
          </p:cNvPr>
          <p:cNvSpPr/>
          <p:nvPr/>
        </p:nvSpPr>
        <p:spPr>
          <a:xfrm>
            <a:off x="731520" y="1219200"/>
            <a:ext cx="3901440" cy="512064"/>
          </a:xfrm>
          <a:prstGeom prst="rect">
            <a:avLst/>
          </a:prstGeom>
          <a:noFill/>
          <a:ln/>
        </p:spPr>
        <p:txBody>
          <a:bodyPr wrap="square" lIns="0" tIns="0" rIns="0" bIns="0" rtlCol="0" anchor="ctr"/>
          <a:lstStyle/>
          <a:p>
            <a:pPr algn="ctr"/>
            <a:r>
              <a:rPr lang="en-US" sz="1467" b="1">
                <a:solidFill>
                  <a:srgbClr val="0F172A"/>
                </a:solidFill>
                <a:latin typeface="Segoe UI" pitchFamily="34" charset="0"/>
                <a:ea typeface="Segoe UI" pitchFamily="34" charset="-122"/>
                <a:cs typeface="Segoe UI" pitchFamily="34" charset="-120"/>
              </a:rPr>
              <a:t>YEAR 6</a:t>
            </a:r>
            <a:endParaRPr lang="en-US" sz="1467"/>
          </a:p>
        </p:txBody>
      </p:sp>
      <p:sp>
        <p:nvSpPr>
          <p:cNvPr id="6" name="Text 0"/>
          <p:cNvSpPr>
            <a:spLocks noGrp="1"/>
          </p:cNvSpPr>
          <p:nvPr>
            <p:ph type="title" idx="100" hasCustomPrompt="1"/>
          </p:nvPr>
        </p:nvSpPr>
        <p:spPr>
          <a:xfrm>
            <a:off x="731520" y="2316480"/>
            <a:ext cx="6096000" cy="1341120"/>
          </a:xfrm>
          <a:prstGeom prst="rect">
            <a:avLst/>
          </a:prstGeom>
          <a:noFill/>
          <a:ln/>
        </p:spPr>
        <p:txBody>
          <a:bodyPr vert="horz" wrap="square" lIns="0" tIns="0" rIns="0" bIns="0" rtlCol="0" anchor="ctr">
            <a:normAutofit/>
          </a:bodyPr>
          <a:lstStyle/>
          <a:p>
            <a:r>
              <a:rPr lang="en-US" sz="4400" b="1">
                <a:solidFill>
                  <a:srgbClr val="FFFFFF"/>
                </a:solidFill>
                <a:latin typeface="Segoe UI" pitchFamily="34" charset="0"/>
                <a:ea typeface="Segoe UI" pitchFamily="34" charset="-122"/>
                <a:cs typeface="Segoe UI" pitchFamily="34" charset="-120"/>
              </a:rPr>
              <a:t>Needs, wants and choices</a:t>
            </a:r>
            <a:endParaRPr lang="en-US" sz="5867"/>
          </a:p>
        </p:txBody>
      </p:sp>
      <p:sp>
        <p:nvSpPr>
          <p:cNvPr id="7" name="Text 4"/>
          <p:cNvSpPr/>
          <p:nvPr/>
        </p:nvSpPr>
        <p:spPr>
          <a:xfrm>
            <a:off x="731520" y="3840480"/>
            <a:ext cx="5974080" cy="914400"/>
          </a:xfrm>
          <a:prstGeom prst="rect">
            <a:avLst/>
          </a:prstGeom>
          <a:noFill/>
          <a:ln/>
        </p:spPr>
        <p:txBody>
          <a:bodyPr wrap="square" lIns="0" tIns="0" rIns="0" bIns="0" rtlCol="0" anchor="ctr"/>
          <a:lstStyle/>
          <a:p>
            <a:pPr>
              <a:lnSpc>
                <a:spcPts val="2933"/>
              </a:lnSpc>
            </a:pPr>
            <a:r>
              <a:rPr lang="en-US" sz="2000">
                <a:solidFill>
                  <a:srgbClr val="C7D2E5"/>
                </a:solidFill>
                <a:latin typeface="Segoe UI" pitchFamily="34" charset="0"/>
                <a:ea typeface="Segoe UI" pitchFamily="34" charset="-122"/>
                <a:cs typeface="Segoe UI" pitchFamily="34" charset="-120"/>
              </a:rPr>
              <a:t>Making a simple spending choice when the money is limited.</a:t>
            </a:r>
            <a:endParaRPr lang="en-US" sz="2000"/>
          </a:p>
        </p:txBody>
      </p:sp>
      <p:sp>
        <p:nvSpPr>
          <p:cNvPr id="8" name="Tag">
            <a:extLst>
              <a:ext uri="{C183D7F6-B498-43B3-948B-1728B52AA6E4}">
                <adec:decorative xmlns:adec="http://schemas.microsoft.com/office/drawing/2017/decorative" val="1"/>
              </a:ext>
            </a:extLst>
          </p:cNvPr>
          <p:cNvSpPr/>
          <p:nvPr/>
        </p:nvSpPr>
        <p:spPr>
          <a:xfrm>
            <a:off x="731520" y="5059680"/>
            <a:ext cx="2804160" cy="548640"/>
          </a:xfrm>
          <a:prstGeom prst="roundRect">
            <a:avLst>
              <a:gd name="adj" fmla="val 48889"/>
            </a:avLst>
          </a:prstGeom>
          <a:solidFill>
            <a:srgbClr val="1E293B"/>
          </a:solidFill>
          <a:ln w="12700">
            <a:solidFill>
              <a:srgbClr val="334155"/>
            </a:solidFill>
            <a:prstDash val="solid"/>
          </a:ln>
        </p:spPr>
        <p:txBody>
          <a:bodyPr/>
          <a:lstStyle/>
          <a:p>
            <a:endParaRPr lang="en-US" sz="2400"/>
          </a:p>
        </p:txBody>
      </p:sp>
      <p:sp>
        <p:nvSpPr>
          <p:cNvPr id="9" name="Text 6">
            <a:extLst>
              <a:ext uri="{C183D7F6-B498-43B3-948B-1728B52AA6E4}">
                <adec:decorative xmlns:adec="http://schemas.microsoft.com/office/drawing/2017/decorative" val="0"/>
              </a:ext>
            </a:extLst>
          </p:cNvPr>
          <p:cNvSpPr/>
          <p:nvPr/>
        </p:nvSpPr>
        <p:spPr>
          <a:xfrm>
            <a:off x="731520" y="5059680"/>
            <a:ext cx="2804160" cy="548640"/>
          </a:xfrm>
          <a:prstGeom prst="rect">
            <a:avLst/>
          </a:prstGeom>
          <a:noFill/>
          <a:ln/>
        </p:spPr>
        <p:txBody>
          <a:bodyPr wrap="square" lIns="0" tIns="0" rIns="0" bIns="0" rtlCol="0" anchor="ctr"/>
          <a:lstStyle/>
          <a:p>
            <a:pPr algn="ctr"/>
            <a:r>
              <a:rPr lang="en-US" sz="1467" b="1">
                <a:solidFill>
                  <a:srgbClr val="0EA5A4"/>
                </a:solidFill>
                <a:latin typeface="Segoe UI" pitchFamily="34" charset="0"/>
                <a:ea typeface="Segoe UI" pitchFamily="34" charset="-122"/>
                <a:cs typeface="Segoe UI" pitchFamily="34" charset="-120"/>
              </a:rPr>
              <a:t>#money</a:t>
            </a:r>
            <a:endParaRPr lang="en-US" sz="1467"/>
          </a:p>
        </p:txBody>
      </p:sp>
      <p:sp>
        <p:nvSpPr>
          <p:cNvPr id="10" name="Tag">
            <a:extLst>
              <a:ext uri="{C183D7F6-B498-43B3-948B-1728B52AA6E4}">
                <adec:decorative xmlns:adec="http://schemas.microsoft.com/office/drawing/2017/decorative" val="1"/>
              </a:ext>
            </a:extLst>
          </p:cNvPr>
          <p:cNvSpPr/>
          <p:nvPr/>
        </p:nvSpPr>
        <p:spPr>
          <a:xfrm>
            <a:off x="3779520" y="5059680"/>
            <a:ext cx="2804160" cy="548640"/>
          </a:xfrm>
          <a:prstGeom prst="roundRect">
            <a:avLst>
              <a:gd name="adj" fmla="val 48889"/>
            </a:avLst>
          </a:prstGeom>
          <a:solidFill>
            <a:srgbClr val="1E293B"/>
          </a:solidFill>
          <a:ln w="12700">
            <a:solidFill>
              <a:srgbClr val="334155"/>
            </a:solidFill>
            <a:prstDash val="solid"/>
          </a:ln>
        </p:spPr>
        <p:txBody>
          <a:bodyPr/>
          <a:lstStyle/>
          <a:p>
            <a:endParaRPr lang="en-US" sz="2400"/>
          </a:p>
        </p:txBody>
      </p:sp>
      <p:sp>
        <p:nvSpPr>
          <p:cNvPr id="11" name="Text 8">
            <a:extLst>
              <a:ext uri="{C183D7F6-B498-43B3-948B-1728B52AA6E4}">
                <adec:decorative xmlns:adec="http://schemas.microsoft.com/office/drawing/2017/decorative" val="0"/>
              </a:ext>
            </a:extLst>
          </p:cNvPr>
          <p:cNvSpPr/>
          <p:nvPr/>
        </p:nvSpPr>
        <p:spPr>
          <a:xfrm>
            <a:off x="3779520" y="5059680"/>
            <a:ext cx="2804160" cy="548640"/>
          </a:xfrm>
          <a:prstGeom prst="rect">
            <a:avLst/>
          </a:prstGeom>
          <a:noFill/>
          <a:ln/>
        </p:spPr>
        <p:txBody>
          <a:bodyPr wrap="square" lIns="0" tIns="0" rIns="0" bIns="0" rtlCol="0" anchor="ctr"/>
          <a:lstStyle/>
          <a:p>
            <a:pPr algn="ctr"/>
            <a:r>
              <a:rPr lang="en-US" sz="1467" b="1">
                <a:solidFill>
                  <a:srgbClr val="0EA5A4"/>
                </a:solidFill>
                <a:latin typeface="Segoe UI" pitchFamily="34" charset="0"/>
                <a:ea typeface="Segoe UI" pitchFamily="34" charset="-122"/>
                <a:cs typeface="Segoe UI" pitchFamily="34" charset="-120"/>
              </a:rPr>
              <a:t>#choices</a:t>
            </a:r>
            <a:endParaRPr lang="en-US" sz="1467"/>
          </a:p>
        </p:txBody>
      </p:sp>
      <p:sp>
        <p:nvSpPr>
          <p:cNvPr id="12" name="Tag">
            <a:extLst>
              <a:ext uri="{C183D7F6-B498-43B3-948B-1728B52AA6E4}">
                <adec:decorative xmlns:adec="http://schemas.microsoft.com/office/drawing/2017/decorative" val="1"/>
              </a:ext>
            </a:extLst>
          </p:cNvPr>
          <p:cNvSpPr/>
          <p:nvPr/>
        </p:nvSpPr>
        <p:spPr>
          <a:xfrm>
            <a:off x="731520" y="5791200"/>
            <a:ext cx="2804160" cy="548640"/>
          </a:xfrm>
          <a:prstGeom prst="roundRect">
            <a:avLst>
              <a:gd name="adj" fmla="val 48889"/>
            </a:avLst>
          </a:prstGeom>
          <a:solidFill>
            <a:srgbClr val="1E293B"/>
          </a:solidFill>
          <a:ln w="12700">
            <a:solidFill>
              <a:srgbClr val="334155"/>
            </a:solidFill>
            <a:prstDash val="solid"/>
          </a:ln>
        </p:spPr>
        <p:txBody>
          <a:bodyPr/>
          <a:lstStyle/>
          <a:p>
            <a:endParaRPr lang="en-US" sz="2400"/>
          </a:p>
        </p:txBody>
      </p:sp>
      <p:sp>
        <p:nvSpPr>
          <p:cNvPr id="13" name="Text 10">
            <a:extLst>
              <a:ext uri="{C183D7F6-B498-43B3-948B-1728B52AA6E4}">
                <adec:decorative xmlns:adec="http://schemas.microsoft.com/office/drawing/2017/decorative" val="0"/>
              </a:ext>
            </a:extLst>
          </p:cNvPr>
          <p:cNvSpPr/>
          <p:nvPr/>
        </p:nvSpPr>
        <p:spPr>
          <a:xfrm>
            <a:off x="731520" y="5791200"/>
            <a:ext cx="2804160" cy="548640"/>
          </a:xfrm>
          <a:prstGeom prst="rect">
            <a:avLst/>
          </a:prstGeom>
          <a:noFill/>
          <a:ln/>
        </p:spPr>
        <p:txBody>
          <a:bodyPr wrap="square" lIns="0" tIns="0" rIns="0" bIns="0" rtlCol="0" anchor="ctr"/>
          <a:lstStyle/>
          <a:p>
            <a:pPr algn="ctr"/>
            <a:r>
              <a:rPr lang="en-US" sz="1467" b="1">
                <a:solidFill>
                  <a:srgbClr val="0EA5A4"/>
                </a:solidFill>
                <a:latin typeface="Segoe UI" pitchFamily="34" charset="0"/>
                <a:ea typeface="Segoe UI" pitchFamily="34" charset="-122"/>
                <a:cs typeface="Segoe UI" pitchFamily="34" charset="-120"/>
              </a:rPr>
              <a:t>#planning</a:t>
            </a:r>
            <a:endParaRPr lang="en-US" sz="1467"/>
          </a:p>
        </p:txBody>
      </p:sp>
      <p:sp>
        <p:nvSpPr>
          <p:cNvPr id="14" name="Tag">
            <a:extLst>
              <a:ext uri="{C183D7F6-B498-43B3-948B-1728B52AA6E4}">
                <adec:decorative xmlns:adec="http://schemas.microsoft.com/office/drawing/2017/decorative" val="1"/>
              </a:ext>
            </a:extLst>
          </p:cNvPr>
          <p:cNvSpPr/>
          <p:nvPr/>
        </p:nvSpPr>
        <p:spPr>
          <a:xfrm>
            <a:off x="3779520" y="5791200"/>
            <a:ext cx="2804160" cy="548640"/>
          </a:xfrm>
          <a:prstGeom prst="roundRect">
            <a:avLst>
              <a:gd name="adj" fmla="val 48889"/>
            </a:avLst>
          </a:prstGeom>
          <a:solidFill>
            <a:srgbClr val="1E293B"/>
          </a:solidFill>
          <a:ln w="12700">
            <a:solidFill>
              <a:srgbClr val="334155"/>
            </a:solidFill>
            <a:prstDash val="solid"/>
          </a:ln>
        </p:spPr>
        <p:txBody>
          <a:bodyPr/>
          <a:lstStyle/>
          <a:p>
            <a:endParaRPr lang="en-US" sz="2400"/>
          </a:p>
        </p:txBody>
      </p:sp>
      <p:sp>
        <p:nvSpPr>
          <p:cNvPr id="15" name="Text 12">
            <a:extLst>
              <a:ext uri="{C183D7F6-B498-43B3-948B-1728B52AA6E4}">
                <adec:decorative xmlns:adec="http://schemas.microsoft.com/office/drawing/2017/decorative" val="0"/>
              </a:ext>
            </a:extLst>
          </p:cNvPr>
          <p:cNvSpPr/>
          <p:nvPr/>
        </p:nvSpPr>
        <p:spPr>
          <a:xfrm>
            <a:off x="3779520" y="5791200"/>
            <a:ext cx="2804160" cy="548640"/>
          </a:xfrm>
          <a:prstGeom prst="rect">
            <a:avLst/>
          </a:prstGeom>
          <a:noFill/>
          <a:ln/>
        </p:spPr>
        <p:txBody>
          <a:bodyPr wrap="square" lIns="0" tIns="0" rIns="0" bIns="0" rtlCol="0" anchor="ctr"/>
          <a:lstStyle/>
          <a:p>
            <a:pPr algn="ctr"/>
            <a:r>
              <a:rPr lang="en-US" sz="1467" b="1">
                <a:solidFill>
                  <a:srgbClr val="0EA5A4"/>
                </a:solidFill>
                <a:latin typeface="Segoe UI" pitchFamily="34" charset="0"/>
                <a:ea typeface="Segoe UI" pitchFamily="34" charset="-122"/>
                <a:cs typeface="Segoe UI" pitchFamily="34" charset="-120"/>
              </a:rPr>
              <a:t>#stewardship</a:t>
            </a:r>
            <a:endParaRPr lang="en-US" sz="1467"/>
          </a:p>
        </p:txBody>
      </p:sp>
      <p:sp>
        <p:nvSpPr>
          <p:cNvPr id="900" name="Flourish move mark">
            <a:extLst>
              <a:ext uri="{C183D7F6-B498-43B3-948B-1728B52AA6E4}">
                <adec:decorative xmlns:adec="http://schemas.microsoft.com/office/drawing/2017/decorative" val="1"/>
              </a:ext>
            </a:extLst>
          </p:cNvPr>
          <p:cNvSpPr/>
          <p:nvPr/>
        </p:nvSpPr>
        <p:spPr>
          <a:xfrm>
            <a:off x="731520" y="548640"/>
            <a:ext cx="457200" cy="457200"/>
          </a:xfrm>
          <a:prstGeom prst="sun">
            <a:avLst/>
          </a:prstGeom>
          <a:ln w="22400">
            <a:solidFill>
              <a:srgbClr val="8DBF3F"/>
            </a:solidFill>
            <a:prstDash val="solid"/>
          </a:ln>
        </p:spPr>
        <p:txBody>
          <a:bodyPr/>
          <a:lstStyle/>
          <a:p>
            <a:endParaRPr lang="en-US" sz="1800"/>
          </a:p>
        </p:txBody>
      </p:sp>
      <p:sp>
        <p:nvSpPr>
          <p:cNvPr id="901" name="Flourish move label"/>
          <p:cNvSpPr txBox="1"/>
          <p:nvPr/>
        </p:nvSpPr>
        <p:spPr>
          <a:xfrm>
            <a:off x="1325880" y="617220"/>
            <a:ext cx="3200400" cy="320040"/>
          </a:xfrm>
          <a:prstGeom prst="rect">
            <a:avLst/>
          </a:prstGeom>
          <a:noFill/>
        </p:spPr>
        <p:txBody>
          <a:bodyPr wrap="square" lIns="0" tIns="0" rIns="0" bIns="0" anchor="ctr">
            <a:noAutofit/>
          </a:bodyPr>
          <a:lstStyle/>
          <a:p>
            <a:r>
              <a:rPr lang="en-US" sz="1000" b="1" spc="300">
                <a:solidFill>
                  <a:srgbClr val="8DBF3F"/>
                </a:solidFill>
              </a:rPr>
              <a:t>FLOURISH · CREATION</a:t>
            </a:r>
          </a:p>
        </p:txBody>
      </p:sp>
    </p:spTree>
    <p:extLst>
      <p:ext uri="{BB962C8B-B14F-4D97-AF65-F5344CB8AC3E}">
        <p14:creationId xmlns:p14="http://schemas.microsoft.com/office/powerpoint/2010/main" val="1453930510"/>
      </p:ext>
    </p:extLst>
  </p:cSld>
  <p:clrMapOvr>
    <a:masterClrMapping/>
  </p:clrMapOvr>
</p:sld>
</file>

<file path=ppt/slides/slide1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ove logo tile">
            <a:extLst>
              <a:ext uri="{C183D7F6-B498-43B3-948B-1728B52AA6E4}">
                <adec:decorative xmlns:adec="http://schemas.microsoft.com/office/drawing/2017/decorative" val="1"/>
              </a:ext>
            </a:extLst>
          </p:cNvPr>
          <p:cNvSpPr/>
          <p:nvPr/>
        </p:nvSpPr>
        <p:spPr>
          <a:xfrm>
            <a:off x="975360" y="487680"/>
            <a:ext cx="609600" cy="609600"/>
          </a:xfrm>
          <a:prstGeom prst="roundRect">
            <a:avLst>
              <a:gd name="adj" fmla="val 28000"/>
            </a:avLst>
          </a:prstGeom>
          <a:solidFill>
            <a:srgbClr val="6366F1"/>
          </a:solidFill>
          <a:ln w="12700">
            <a:solidFill>
              <a:srgbClr val="818CF8"/>
            </a:solidFill>
            <a:prstDash val="solid"/>
          </a:ln>
        </p:spPr>
        <p:txBody>
          <a:bodyPr/>
          <a:lstStyle/>
          <a:p>
            <a:endParaRPr lang="en-US" sz="2400"/>
          </a:p>
        </p:txBody>
      </p:sp>
      <p:sp>
        <p:nvSpPr>
          <p:cNvPr id="3" name="Move logo">
            <a:extLst>
              <a:ext uri="{C183D7F6-B498-43B3-948B-1728B52AA6E4}">
                <adec:decorative xmlns:adec="http://schemas.microsoft.com/office/drawing/2017/decorative" val="1"/>
              </a:ext>
            </a:extLst>
          </p:cNvPr>
          <p:cNvSpPr/>
          <p:nvPr/>
        </p:nvSpPr>
        <p:spPr>
          <a:xfrm>
            <a:off x="1061705" y="651541"/>
            <a:ext cx="281879" cy="281879"/>
          </a:xfrm>
          <a:prstGeom prst="ellipse">
            <a:avLst/>
          </a:prstGeom>
          <a:ln w="15240">
            <a:solidFill>
              <a:srgbClr val="FFFFFF"/>
            </a:solidFill>
            <a:prstDash val="solid"/>
          </a:ln>
        </p:spPr>
        <p:txBody>
          <a:bodyPr/>
          <a:lstStyle/>
          <a:p>
            <a:endParaRPr lang="en-US" sz="2400"/>
          </a:p>
        </p:txBody>
      </p:sp>
      <p:sp>
        <p:nvSpPr>
          <p:cNvPr id="4" name="Move logo">
            <a:extLst>
              <a:ext uri="{C183D7F6-B498-43B3-948B-1728B52AA6E4}">
                <adec:decorative xmlns:adec="http://schemas.microsoft.com/office/drawing/2017/decorative" val="1"/>
              </a:ext>
            </a:extLst>
          </p:cNvPr>
          <p:cNvSpPr/>
          <p:nvPr/>
        </p:nvSpPr>
        <p:spPr>
          <a:xfrm>
            <a:off x="1216738" y="651541"/>
            <a:ext cx="281879" cy="281879"/>
          </a:xfrm>
          <a:prstGeom prst="ellipse">
            <a:avLst/>
          </a:prstGeom>
          <a:ln w="15240">
            <a:solidFill>
              <a:srgbClr val="FFFFFF"/>
            </a:solidFill>
            <a:prstDash val="solid"/>
          </a:ln>
        </p:spPr>
        <p:txBody>
          <a:bodyPr/>
          <a:lstStyle/>
          <a:p>
            <a:endParaRPr lang="en-US" sz="2400"/>
          </a:p>
        </p:txBody>
      </p:sp>
      <p:sp>
        <p:nvSpPr>
          <p:cNvPr id="5" name="Text 3"/>
          <p:cNvSpPr/>
          <p:nvPr/>
        </p:nvSpPr>
        <p:spPr>
          <a:xfrm>
            <a:off x="1731264" y="487680"/>
            <a:ext cx="4754880" cy="609600"/>
          </a:xfrm>
          <a:prstGeom prst="rect">
            <a:avLst/>
          </a:prstGeom>
          <a:noFill/>
          <a:ln/>
        </p:spPr>
        <p:txBody>
          <a:bodyPr wrap="square" lIns="0" tIns="0" rIns="0" bIns="0" rtlCol="0" anchor="ctr"/>
          <a:lstStyle/>
          <a:p>
            <a:r>
              <a:rPr lang="en-US" sz="1667" b="1" kern="0" spc="133">
                <a:solidFill>
                  <a:srgbClr val="FFFFFF"/>
                </a:solidFill>
                <a:latin typeface="Segoe UI" pitchFamily="34" charset="0"/>
                <a:ea typeface="Segoe UI" pitchFamily="34" charset="-122"/>
                <a:cs typeface="Segoe UI" pitchFamily="34" charset="-120"/>
              </a:rPr>
              <a:t>CONNECT</a:t>
            </a:r>
            <a:r>
              <a:rPr lang="en-US" sz="1667" kern="0" spc="133">
                <a:solidFill>
                  <a:srgbClr val="C7D2FE"/>
                </a:solidFill>
                <a:latin typeface="Segoe UI" pitchFamily="34" charset="0"/>
                <a:ea typeface="Segoe UI" pitchFamily="34" charset="-122"/>
                <a:cs typeface="Segoe UI" pitchFamily="34" charset="-120"/>
              </a:rPr>
              <a:t>  ·  A simple spending choice</a:t>
            </a:r>
            <a:endParaRPr lang="en-US" sz="1667"/>
          </a:p>
        </p:txBody>
      </p:sp>
      <p:sp>
        <p:nvSpPr>
          <p:cNvPr id="6" name="Text 4"/>
          <p:cNvSpPr/>
          <p:nvPr/>
        </p:nvSpPr>
        <p:spPr>
          <a:xfrm>
            <a:off x="6644640" y="512064"/>
            <a:ext cx="4815840" cy="414528"/>
          </a:xfrm>
          <a:prstGeom prst="rect">
            <a:avLst/>
          </a:prstGeom>
          <a:noFill/>
          <a:ln/>
        </p:spPr>
        <p:txBody>
          <a:bodyPr wrap="square" lIns="0" tIns="0" rIns="0" bIns="0" rtlCol="0" anchor="ctr"/>
          <a:lstStyle/>
          <a:p>
            <a:pPr algn="r"/>
            <a:r>
              <a:rPr lang="en-US" sz="1200" b="1" kern="0" spc="133">
                <a:solidFill>
                  <a:srgbClr val="C7D2FE"/>
                </a:solidFill>
                <a:latin typeface="Segoe UI" pitchFamily="34" charset="0"/>
                <a:ea typeface="Segoe UI" pitchFamily="34" charset="-122"/>
                <a:cs typeface="Segoe UI" pitchFamily="34" charset="-120"/>
              </a:rPr>
              <a:t>T4 · NEEDS, WANTS AND CHOICES · WEEK 4</a:t>
            </a:r>
            <a:endParaRPr lang="en-US" sz="1200"/>
          </a:p>
        </p:txBody>
      </p:sp>
      <p:sp>
        <p:nvSpPr>
          <p:cNvPr id="7" name="Text 0"/>
          <p:cNvSpPr>
            <a:spLocks noGrp="1"/>
          </p:cNvSpPr>
          <p:nvPr>
            <p:ph type="title" idx="100" hasCustomPrompt="1"/>
          </p:nvPr>
        </p:nvSpPr>
        <p:spPr>
          <a:xfrm>
            <a:off x="975360" y="1950720"/>
            <a:ext cx="10241280" cy="2438400"/>
          </a:xfrm>
          <a:prstGeom prst="rect">
            <a:avLst/>
          </a:prstGeom>
          <a:noFill/>
          <a:ln/>
        </p:spPr>
        <p:txBody>
          <a:bodyPr vert="horz" wrap="square" lIns="0" tIns="0" rIns="0" bIns="0" rtlCol="0" anchor="ctr">
            <a:normAutofit/>
          </a:bodyPr>
          <a:lstStyle/>
          <a:p>
            <a:r>
              <a:rPr lang="en-US" sz="4267" b="1">
                <a:solidFill>
                  <a:srgbClr val="FFFFFF"/>
                </a:solidFill>
                <a:latin typeface="Segoe UI" pitchFamily="34" charset="0"/>
                <a:ea typeface="Segoe UI" pitchFamily="34" charset="-122"/>
                <a:cs typeface="Segoe UI" pitchFamily="34" charset="-120"/>
              </a:rPr>
              <a:t>Nia has £10 saved. What should she pay for first, and why?</a:t>
            </a:r>
            <a:endParaRPr lang="en-US" sz="4267"/>
          </a:p>
        </p:txBody>
      </p:sp>
      <p:sp>
        <p:nvSpPr>
          <p:cNvPr id="8" name="Panel">
            <a:extLst>
              <a:ext uri="{C183D7F6-B498-43B3-948B-1728B52AA6E4}">
                <adec:decorative xmlns:adec="http://schemas.microsoft.com/office/drawing/2017/decorative" val="1"/>
              </a:ext>
            </a:extLst>
          </p:cNvPr>
          <p:cNvSpPr/>
          <p:nvPr/>
        </p:nvSpPr>
        <p:spPr>
          <a:xfrm>
            <a:off x="975360" y="4572000"/>
            <a:ext cx="10241280" cy="914400"/>
          </a:xfrm>
          <a:prstGeom prst="roundRect">
            <a:avLst>
              <a:gd name="adj" fmla="val 18667"/>
            </a:avLst>
          </a:prstGeom>
          <a:solidFill>
            <a:srgbClr val="6366F1"/>
          </a:solidFill>
          <a:ln w="12700">
            <a:solidFill>
              <a:srgbClr val="6366F1"/>
            </a:solidFill>
            <a:prstDash val="solid"/>
          </a:ln>
        </p:spPr>
        <p:txBody>
          <a:bodyPr/>
          <a:lstStyle/>
          <a:p>
            <a:endParaRPr lang="en-US" sz="2400"/>
          </a:p>
        </p:txBody>
      </p:sp>
      <p:sp>
        <p:nvSpPr>
          <p:cNvPr id="9" name="Text 7"/>
          <p:cNvSpPr/>
          <p:nvPr/>
        </p:nvSpPr>
        <p:spPr>
          <a:xfrm>
            <a:off x="1341120" y="4572000"/>
            <a:ext cx="9509760" cy="914400"/>
          </a:xfrm>
          <a:prstGeom prst="rect">
            <a:avLst/>
          </a:prstGeom>
          <a:noFill/>
          <a:ln/>
        </p:spPr>
        <p:txBody>
          <a:bodyPr wrap="square" lIns="0" tIns="0" rIns="0" bIns="0" rtlCol="0" anchor="ctr"/>
          <a:lstStyle/>
          <a:p>
            <a:r>
              <a:rPr lang="en-US" sz="1867">
                <a:solidFill>
                  <a:srgbClr val="FFFFFF"/>
                </a:solidFill>
                <a:latin typeface="Segoe UI" pitchFamily="34" charset="0"/>
                <a:ea typeface="Segoe UI" pitchFamily="34" charset="-122"/>
                <a:cs typeface="Segoe UI" pitchFamily="34" charset="-120"/>
              </a:rPr>
              <a:t>You can always pass, write your answer privately, or use a made-up example.</a:t>
            </a:r>
            <a:endParaRPr lang="en-US" sz="1867"/>
          </a:p>
        </p:txBody>
      </p:sp>
      <p:sp>
        <p:nvSpPr>
          <p:cNvPr id="10" name="Rhythm chip">
            <a:extLst>
              <a:ext uri="{C183D7F6-B498-43B3-948B-1728B52AA6E4}">
                <adec:decorative xmlns:adec="http://schemas.microsoft.com/office/drawing/2017/decorative" val="1"/>
              </a:ext>
            </a:extLst>
          </p:cNvPr>
          <p:cNvSpPr/>
          <p:nvPr/>
        </p:nvSpPr>
        <p:spPr>
          <a:xfrm>
            <a:off x="731520" y="5608320"/>
            <a:ext cx="2682240" cy="999744"/>
          </a:xfrm>
          <a:prstGeom prst="roundRect">
            <a:avLst>
              <a:gd name="adj" fmla="val 17073"/>
            </a:avLst>
          </a:prstGeom>
          <a:solidFill>
            <a:srgbClr val="FFFFFF"/>
          </a:solidFill>
          <a:ln w="12700">
            <a:solidFill>
              <a:srgbClr val="FFFFFF"/>
            </a:solidFill>
            <a:prstDash val="solid"/>
          </a:ln>
        </p:spPr>
        <p:txBody>
          <a:bodyPr/>
          <a:lstStyle/>
          <a:p>
            <a:endParaRPr lang="en-US" sz="2400"/>
          </a:p>
        </p:txBody>
      </p:sp>
      <p:sp>
        <p:nvSpPr>
          <p:cNvPr id="11" name="Move logo">
            <a:extLst>
              <a:ext uri="{C183D7F6-B498-43B3-948B-1728B52AA6E4}">
                <adec:decorative xmlns:adec="http://schemas.microsoft.com/office/drawing/2017/decorative" val="1"/>
              </a:ext>
            </a:extLst>
          </p:cNvPr>
          <p:cNvSpPr/>
          <p:nvPr/>
        </p:nvSpPr>
        <p:spPr>
          <a:xfrm>
            <a:off x="927593" y="5967253"/>
            <a:ext cx="281879" cy="281879"/>
          </a:xfrm>
          <a:prstGeom prst="ellipse">
            <a:avLst/>
          </a:prstGeom>
          <a:ln w="15240">
            <a:solidFill>
              <a:srgbClr val="4F46E5"/>
            </a:solidFill>
            <a:prstDash val="solid"/>
          </a:ln>
        </p:spPr>
        <p:txBody>
          <a:bodyPr/>
          <a:lstStyle/>
          <a:p>
            <a:endParaRPr lang="en-US" sz="2400"/>
          </a:p>
        </p:txBody>
      </p:sp>
      <p:sp>
        <p:nvSpPr>
          <p:cNvPr id="12" name="Move logo">
            <a:extLst>
              <a:ext uri="{C183D7F6-B498-43B3-948B-1728B52AA6E4}">
                <adec:decorative xmlns:adec="http://schemas.microsoft.com/office/drawing/2017/decorative" val="1"/>
              </a:ext>
            </a:extLst>
          </p:cNvPr>
          <p:cNvSpPr/>
          <p:nvPr/>
        </p:nvSpPr>
        <p:spPr>
          <a:xfrm>
            <a:off x="1082626" y="5967253"/>
            <a:ext cx="281879" cy="281879"/>
          </a:xfrm>
          <a:prstGeom prst="ellipse">
            <a:avLst/>
          </a:prstGeom>
          <a:ln w="15240">
            <a:solidFill>
              <a:srgbClr val="4F46E5"/>
            </a:solidFill>
            <a:prstDash val="solid"/>
          </a:ln>
        </p:spPr>
        <p:txBody>
          <a:bodyPr/>
          <a:lstStyle/>
          <a:p>
            <a:endParaRPr lang="en-US" sz="2400"/>
          </a:p>
        </p:txBody>
      </p:sp>
      <p:sp>
        <p:nvSpPr>
          <p:cNvPr id="13" name="Text 11"/>
          <p:cNvSpPr/>
          <p:nvPr/>
        </p:nvSpPr>
        <p:spPr>
          <a:xfrm>
            <a:off x="1438656" y="5608320"/>
            <a:ext cx="1828800" cy="999744"/>
          </a:xfrm>
          <a:prstGeom prst="rect">
            <a:avLst/>
          </a:prstGeom>
          <a:noFill/>
          <a:ln/>
        </p:spPr>
        <p:txBody>
          <a:bodyPr wrap="square" lIns="0" tIns="0" rIns="0" bIns="0" rtlCol="0" anchor="ctr"/>
          <a:lstStyle/>
          <a:p>
            <a:r>
              <a:rPr lang="en-US" sz="1733" b="1" kern="0" spc="67">
                <a:solidFill>
                  <a:srgbClr val="4F46E5"/>
                </a:solidFill>
                <a:latin typeface="Segoe UI" pitchFamily="34" charset="0"/>
                <a:ea typeface="Segoe UI" pitchFamily="34" charset="-122"/>
                <a:cs typeface="Segoe UI" pitchFamily="34" charset="-120"/>
              </a:rPr>
              <a:t>CONNECT</a:t>
            </a:r>
            <a:endParaRPr lang="en-US" sz="1733"/>
          </a:p>
        </p:txBody>
      </p:sp>
      <p:sp>
        <p:nvSpPr>
          <p:cNvPr id="14" name="Rhythm chip">
            <a:extLst>
              <a:ext uri="{C183D7F6-B498-43B3-948B-1728B52AA6E4}">
                <adec:decorative xmlns:adec="http://schemas.microsoft.com/office/drawing/2017/decorative" val="1"/>
              </a:ext>
            </a:extLst>
          </p:cNvPr>
          <p:cNvSpPr/>
          <p:nvPr/>
        </p:nvSpPr>
        <p:spPr>
          <a:xfrm>
            <a:off x="3596640" y="5754624"/>
            <a:ext cx="2682240" cy="731520"/>
          </a:xfrm>
          <a:prstGeom prst="roundRect">
            <a:avLst>
              <a:gd name="adj" fmla="val 23333"/>
            </a:avLst>
          </a:prstGeom>
          <a:solidFill>
            <a:srgbClr val="5B54E8"/>
          </a:solidFill>
          <a:ln w="12700">
            <a:solidFill>
              <a:srgbClr val="6D66EC"/>
            </a:solidFill>
            <a:prstDash val="solid"/>
          </a:ln>
        </p:spPr>
        <p:txBody>
          <a:bodyPr/>
          <a:lstStyle/>
          <a:p>
            <a:endParaRPr lang="en-US" sz="2400"/>
          </a:p>
        </p:txBody>
      </p:sp>
      <p:sp>
        <p:nvSpPr>
          <p:cNvPr id="15" name="Move logo">
            <a:extLst>
              <a:ext uri="{C183D7F6-B498-43B3-948B-1728B52AA6E4}">
                <adec:decorative xmlns:adec="http://schemas.microsoft.com/office/drawing/2017/decorative" val="1"/>
              </a:ext>
            </a:extLst>
          </p:cNvPr>
          <p:cNvSpPr/>
          <p:nvPr/>
        </p:nvSpPr>
        <p:spPr>
          <a:xfrm>
            <a:off x="3897051" y="5999927"/>
            <a:ext cx="190195" cy="190195"/>
          </a:xfrm>
          <a:prstGeom prst="ellipse">
            <a:avLst/>
          </a:prstGeom>
          <a:ln w="15240">
            <a:solidFill>
              <a:srgbClr val="A5B4FC"/>
            </a:solidFill>
            <a:prstDash val="solid"/>
          </a:ln>
        </p:spPr>
        <p:txBody>
          <a:bodyPr/>
          <a:lstStyle/>
          <a:p>
            <a:endParaRPr lang="en-US" sz="2400"/>
          </a:p>
        </p:txBody>
      </p:sp>
      <p:sp>
        <p:nvSpPr>
          <p:cNvPr id="16" name="Move logo">
            <a:extLst>
              <a:ext uri="{C183D7F6-B498-43B3-948B-1728B52AA6E4}">
                <adec:decorative xmlns:adec="http://schemas.microsoft.com/office/drawing/2017/decorative" val="1"/>
              </a:ext>
            </a:extLst>
          </p:cNvPr>
          <p:cNvSpPr/>
          <p:nvPr/>
        </p:nvSpPr>
        <p:spPr>
          <a:xfrm>
            <a:off x="4044453" y="6147329"/>
            <a:ext cx="95097" cy="95097"/>
          </a:xfrm>
          <a:prstGeom prst="line">
            <a:avLst/>
          </a:prstGeom>
          <a:ln w="15240">
            <a:solidFill>
              <a:srgbClr val="A5B4FC"/>
            </a:solidFill>
            <a:prstDash val="solid"/>
          </a:ln>
        </p:spPr>
        <p:txBody>
          <a:bodyPr/>
          <a:lstStyle/>
          <a:p>
            <a:endParaRPr lang="en-US" sz="2400"/>
          </a:p>
        </p:txBody>
      </p:sp>
      <p:sp>
        <p:nvSpPr>
          <p:cNvPr id="17" name="Text 15"/>
          <p:cNvSpPr/>
          <p:nvPr/>
        </p:nvSpPr>
        <p:spPr>
          <a:xfrm>
            <a:off x="4303776" y="5754624"/>
            <a:ext cx="1828800" cy="731520"/>
          </a:xfrm>
          <a:prstGeom prst="rect">
            <a:avLst/>
          </a:prstGeom>
          <a:noFill/>
          <a:ln/>
        </p:spPr>
        <p:txBody>
          <a:bodyPr wrap="square" lIns="0" tIns="0" rIns="0" bIns="0" rtlCol="0" anchor="ctr"/>
          <a:lstStyle/>
          <a:p>
            <a:r>
              <a:rPr lang="en-US" sz="1400" b="1" kern="0" spc="107">
                <a:solidFill>
                  <a:srgbClr val="A5B4FC"/>
                </a:solidFill>
                <a:latin typeface="Segoe UI" pitchFamily="34" charset="0"/>
                <a:ea typeface="Segoe UI" pitchFamily="34" charset="-122"/>
                <a:cs typeface="Segoe UI" pitchFamily="34" charset="-120"/>
              </a:rPr>
              <a:t>EXPLORE</a:t>
            </a:r>
            <a:endParaRPr lang="en-US" sz="1400"/>
          </a:p>
        </p:txBody>
      </p:sp>
      <p:sp>
        <p:nvSpPr>
          <p:cNvPr id="18" name="Rhythm chip">
            <a:extLst>
              <a:ext uri="{C183D7F6-B498-43B3-948B-1728B52AA6E4}">
                <adec:decorative xmlns:adec="http://schemas.microsoft.com/office/drawing/2017/decorative" val="1"/>
              </a:ext>
            </a:extLst>
          </p:cNvPr>
          <p:cNvSpPr/>
          <p:nvPr/>
        </p:nvSpPr>
        <p:spPr>
          <a:xfrm>
            <a:off x="6461760" y="5754624"/>
            <a:ext cx="2682240" cy="731520"/>
          </a:xfrm>
          <a:prstGeom prst="roundRect">
            <a:avLst>
              <a:gd name="adj" fmla="val 23333"/>
            </a:avLst>
          </a:prstGeom>
          <a:solidFill>
            <a:srgbClr val="5B54E8"/>
          </a:solidFill>
          <a:ln w="12700">
            <a:solidFill>
              <a:srgbClr val="6D66EC"/>
            </a:solidFill>
            <a:prstDash val="solid"/>
          </a:ln>
        </p:spPr>
        <p:txBody>
          <a:bodyPr/>
          <a:lstStyle/>
          <a:p>
            <a:endParaRPr lang="en-US" sz="2400"/>
          </a:p>
        </p:txBody>
      </p:sp>
      <p:sp>
        <p:nvSpPr>
          <p:cNvPr id="19" name="Move logo">
            <a:extLst>
              <a:ext uri="{C183D7F6-B498-43B3-948B-1728B52AA6E4}">
                <adec:decorative xmlns:adec="http://schemas.microsoft.com/office/drawing/2017/decorative" val="1"/>
              </a:ext>
            </a:extLst>
          </p:cNvPr>
          <p:cNvSpPr/>
          <p:nvPr/>
        </p:nvSpPr>
        <p:spPr>
          <a:xfrm>
            <a:off x="6762171" y="6006267"/>
            <a:ext cx="228235" cy="228235"/>
          </a:xfrm>
          <a:prstGeom prst="ellipse">
            <a:avLst/>
          </a:prstGeom>
          <a:ln w="15240">
            <a:solidFill>
              <a:srgbClr val="A5B4FC"/>
            </a:solidFill>
            <a:prstDash val="solid"/>
          </a:ln>
        </p:spPr>
        <p:txBody>
          <a:bodyPr/>
          <a:lstStyle/>
          <a:p>
            <a:endParaRPr lang="en-US" sz="2400"/>
          </a:p>
        </p:txBody>
      </p:sp>
      <p:sp>
        <p:nvSpPr>
          <p:cNvPr id="20" name="Move logo">
            <a:extLst>
              <a:ext uri="{C183D7F6-B498-43B3-948B-1728B52AA6E4}">
                <adec:decorative xmlns:adec="http://schemas.microsoft.com/office/drawing/2017/decorative" val="1"/>
              </a:ext>
            </a:extLst>
          </p:cNvPr>
          <p:cNvSpPr/>
          <p:nvPr/>
        </p:nvSpPr>
        <p:spPr>
          <a:xfrm>
            <a:off x="6824936" y="6122668"/>
            <a:ext cx="47929" cy="51353"/>
          </a:xfrm>
          <a:prstGeom prst="line">
            <a:avLst/>
          </a:prstGeom>
          <a:ln w="15240">
            <a:solidFill>
              <a:srgbClr val="A5B4FC"/>
            </a:solidFill>
            <a:prstDash val="solid"/>
          </a:ln>
        </p:spPr>
        <p:txBody>
          <a:bodyPr/>
          <a:lstStyle/>
          <a:p>
            <a:endParaRPr lang="en-US" sz="2400"/>
          </a:p>
        </p:txBody>
      </p:sp>
      <p:sp>
        <p:nvSpPr>
          <p:cNvPr id="21" name="Move logo">
            <a:extLst>
              <a:ext uri="{C183D7F6-B498-43B3-948B-1728B52AA6E4}">
                <adec:decorative xmlns:adec="http://schemas.microsoft.com/office/drawing/2017/decorative" val="1"/>
              </a:ext>
            </a:extLst>
          </p:cNvPr>
          <p:cNvSpPr/>
          <p:nvPr/>
        </p:nvSpPr>
        <p:spPr>
          <a:xfrm flipV="1">
            <a:off x="6872865" y="6069031"/>
            <a:ext cx="62764" cy="104988"/>
          </a:xfrm>
          <a:prstGeom prst="line">
            <a:avLst/>
          </a:prstGeom>
          <a:ln w="15240">
            <a:solidFill>
              <a:srgbClr val="A5B4FC"/>
            </a:solidFill>
            <a:prstDash val="solid"/>
          </a:ln>
        </p:spPr>
        <p:txBody>
          <a:bodyPr/>
          <a:lstStyle/>
          <a:p>
            <a:endParaRPr lang="en-US" sz="2400"/>
          </a:p>
        </p:txBody>
      </p:sp>
      <p:sp>
        <p:nvSpPr>
          <p:cNvPr id="22" name="Text 20"/>
          <p:cNvSpPr/>
          <p:nvPr/>
        </p:nvSpPr>
        <p:spPr>
          <a:xfrm>
            <a:off x="7168896" y="5754624"/>
            <a:ext cx="1828800" cy="731520"/>
          </a:xfrm>
          <a:prstGeom prst="rect">
            <a:avLst/>
          </a:prstGeom>
          <a:noFill/>
          <a:ln/>
        </p:spPr>
        <p:txBody>
          <a:bodyPr wrap="square" lIns="0" tIns="0" rIns="0" bIns="0" rtlCol="0" anchor="ctr"/>
          <a:lstStyle/>
          <a:p>
            <a:r>
              <a:rPr lang="en-US" sz="1400" b="1" kern="0" spc="107">
                <a:solidFill>
                  <a:srgbClr val="A5B4FC"/>
                </a:solidFill>
                <a:latin typeface="Segoe UI" pitchFamily="34" charset="0"/>
                <a:ea typeface="Segoe UI" pitchFamily="34" charset="-122"/>
                <a:cs typeface="Segoe UI" pitchFamily="34" charset="-120"/>
              </a:rPr>
              <a:t>PRACTISE</a:t>
            </a:r>
            <a:endParaRPr lang="en-US" sz="1400"/>
          </a:p>
        </p:txBody>
      </p:sp>
      <p:sp>
        <p:nvSpPr>
          <p:cNvPr id="23" name="Rhythm chip">
            <a:extLst>
              <a:ext uri="{C183D7F6-B498-43B3-948B-1728B52AA6E4}">
                <adec:decorative xmlns:adec="http://schemas.microsoft.com/office/drawing/2017/decorative" val="1"/>
              </a:ext>
            </a:extLst>
          </p:cNvPr>
          <p:cNvSpPr/>
          <p:nvPr/>
        </p:nvSpPr>
        <p:spPr>
          <a:xfrm>
            <a:off x="9326880" y="5754624"/>
            <a:ext cx="2682240" cy="731520"/>
          </a:xfrm>
          <a:prstGeom prst="roundRect">
            <a:avLst>
              <a:gd name="adj" fmla="val 23333"/>
            </a:avLst>
          </a:prstGeom>
          <a:solidFill>
            <a:srgbClr val="5B54E8"/>
          </a:solidFill>
          <a:ln w="12700">
            <a:solidFill>
              <a:srgbClr val="6D66EC"/>
            </a:solidFill>
            <a:prstDash val="solid"/>
          </a:ln>
        </p:spPr>
        <p:txBody>
          <a:bodyPr/>
          <a:lstStyle/>
          <a:p>
            <a:endParaRPr lang="en-US" sz="2400"/>
          </a:p>
        </p:txBody>
      </p:sp>
      <p:sp>
        <p:nvSpPr>
          <p:cNvPr id="24" name="Move logo">
            <a:extLst>
              <a:ext uri="{C183D7F6-B498-43B3-948B-1728B52AA6E4}">
                <adec:decorative xmlns:adec="http://schemas.microsoft.com/office/drawing/2017/decorative" val="1"/>
              </a:ext>
            </a:extLst>
          </p:cNvPr>
          <p:cNvSpPr/>
          <p:nvPr/>
        </p:nvSpPr>
        <p:spPr>
          <a:xfrm>
            <a:off x="9620952" y="5999928"/>
            <a:ext cx="240913" cy="240913"/>
          </a:xfrm>
          <a:prstGeom prst="ellipse">
            <a:avLst/>
          </a:prstGeom>
          <a:ln w="15240">
            <a:solidFill>
              <a:srgbClr val="A5B4FC"/>
            </a:solidFill>
            <a:prstDash val="solid"/>
          </a:ln>
        </p:spPr>
        <p:txBody>
          <a:bodyPr/>
          <a:lstStyle/>
          <a:p>
            <a:endParaRPr lang="en-US" sz="2400"/>
          </a:p>
        </p:txBody>
      </p:sp>
      <p:sp>
        <p:nvSpPr>
          <p:cNvPr id="25" name="Move logo">
            <a:extLst>
              <a:ext uri="{C183D7F6-B498-43B3-948B-1728B52AA6E4}">
                <adec:decorative xmlns:adec="http://schemas.microsoft.com/office/drawing/2017/decorative" val="1"/>
              </a:ext>
            </a:extLst>
          </p:cNvPr>
          <p:cNvSpPr/>
          <p:nvPr/>
        </p:nvSpPr>
        <p:spPr>
          <a:xfrm>
            <a:off x="9683589" y="6062565"/>
            <a:ext cx="115639" cy="115639"/>
          </a:xfrm>
          <a:prstGeom prst="ellipse">
            <a:avLst/>
          </a:prstGeom>
          <a:ln w="15240">
            <a:solidFill>
              <a:srgbClr val="A5B4FC"/>
            </a:solidFill>
            <a:prstDash val="solid"/>
          </a:ln>
        </p:spPr>
        <p:txBody>
          <a:bodyPr/>
          <a:lstStyle/>
          <a:p>
            <a:endParaRPr lang="en-US" sz="2400"/>
          </a:p>
        </p:txBody>
      </p:sp>
      <p:sp>
        <p:nvSpPr>
          <p:cNvPr id="26" name="Move logo">
            <a:extLst>
              <a:ext uri="{C183D7F6-B498-43B3-948B-1728B52AA6E4}">
                <adec:decorative xmlns:adec="http://schemas.microsoft.com/office/drawing/2017/decorative" val="1"/>
              </a:ext>
            </a:extLst>
          </p:cNvPr>
          <p:cNvSpPr/>
          <p:nvPr/>
        </p:nvSpPr>
        <p:spPr>
          <a:xfrm>
            <a:off x="9725749" y="6104725"/>
            <a:ext cx="31319" cy="31319"/>
          </a:xfrm>
          <a:prstGeom prst="ellipse">
            <a:avLst/>
          </a:prstGeom>
          <a:solidFill>
            <a:srgbClr val="A5B4FC"/>
          </a:solidFill>
          <a:ln w="15240">
            <a:solidFill>
              <a:srgbClr val="A5B4FC"/>
            </a:solidFill>
            <a:prstDash val="solid"/>
          </a:ln>
        </p:spPr>
        <p:txBody>
          <a:bodyPr/>
          <a:lstStyle/>
          <a:p>
            <a:endParaRPr lang="en-US" sz="2400"/>
          </a:p>
        </p:txBody>
      </p:sp>
      <p:sp>
        <p:nvSpPr>
          <p:cNvPr id="27" name="Text 25"/>
          <p:cNvSpPr/>
          <p:nvPr/>
        </p:nvSpPr>
        <p:spPr>
          <a:xfrm>
            <a:off x="10034016" y="5754624"/>
            <a:ext cx="1828800" cy="731520"/>
          </a:xfrm>
          <a:prstGeom prst="rect">
            <a:avLst/>
          </a:prstGeom>
          <a:noFill/>
          <a:ln/>
        </p:spPr>
        <p:txBody>
          <a:bodyPr wrap="square" lIns="0" tIns="0" rIns="0" bIns="0" rtlCol="0" anchor="ctr"/>
          <a:lstStyle/>
          <a:p>
            <a:r>
              <a:rPr lang="en-US" sz="1400" b="1" kern="0" spc="107">
                <a:solidFill>
                  <a:srgbClr val="A5B4FC"/>
                </a:solidFill>
                <a:latin typeface="Segoe UI" pitchFamily="34" charset="0"/>
                <a:ea typeface="Segoe UI" pitchFamily="34" charset="-122"/>
                <a:cs typeface="Segoe UI" pitchFamily="34" charset="-120"/>
              </a:rPr>
              <a:t>REFLECT</a:t>
            </a:r>
            <a:endParaRPr lang="en-US" sz="1400"/>
          </a:p>
        </p:txBody>
      </p:sp>
    </p:spTree>
    <p:extLst>
      <p:ext uri="{BB962C8B-B14F-4D97-AF65-F5344CB8AC3E}">
        <p14:creationId xmlns:p14="http://schemas.microsoft.com/office/powerpoint/2010/main" val="948249111"/>
      </p:ext>
    </p:extLst>
  </p:cSld>
  <p:clrMapOvr>
    <a:masterClrMapping/>
  </p:clrMapOvr>
</p:sld>
</file>

<file path=ppt/slides/slide1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ove logo tile">
            <a:extLst>
              <a:ext uri="{C183D7F6-B498-43B3-948B-1728B52AA6E4}">
                <adec:decorative xmlns:adec="http://schemas.microsoft.com/office/drawing/2017/decorative" val="1"/>
              </a:ext>
            </a:extLst>
          </p:cNvPr>
          <p:cNvSpPr/>
          <p:nvPr/>
        </p:nvSpPr>
        <p:spPr>
          <a:xfrm>
            <a:off x="731520" y="487680"/>
            <a:ext cx="609600" cy="609600"/>
          </a:xfrm>
          <a:prstGeom prst="roundRect">
            <a:avLst>
              <a:gd name="adj" fmla="val 28000"/>
            </a:avLst>
          </a:prstGeom>
          <a:solidFill>
            <a:srgbClr val="E3F8F6"/>
          </a:solidFill>
          <a:ln w="12700">
            <a:solidFill>
              <a:srgbClr val="E3F8F6"/>
            </a:solidFill>
            <a:prstDash val="solid"/>
          </a:ln>
        </p:spPr>
        <p:txBody>
          <a:bodyPr/>
          <a:lstStyle/>
          <a:p>
            <a:endParaRPr lang="en-US" sz="2400"/>
          </a:p>
        </p:txBody>
      </p:sp>
      <p:sp>
        <p:nvSpPr>
          <p:cNvPr id="3" name="Move logo">
            <a:extLst>
              <a:ext uri="{C183D7F6-B498-43B3-948B-1728B52AA6E4}">
                <adec:decorative xmlns:adec="http://schemas.microsoft.com/office/drawing/2017/decorative" val="1"/>
              </a:ext>
            </a:extLst>
          </p:cNvPr>
          <p:cNvSpPr/>
          <p:nvPr/>
        </p:nvSpPr>
        <p:spPr>
          <a:xfrm>
            <a:off x="887090" y="634960"/>
            <a:ext cx="248717" cy="248717"/>
          </a:xfrm>
          <a:prstGeom prst="ellipse">
            <a:avLst/>
          </a:prstGeom>
          <a:ln w="15240">
            <a:solidFill>
              <a:srgbClr val="0EA5A4"/>
            </a:solidFill>
            <a:prstDash val="solid"/>
          </a:ln>
        </p:spPr>
        <p:txBody>
          <a:bodyPr/>
          <a:lstStyle/>
          <a:p>
            <a:endParaRPr lang="en-US" sz="2400"/>
          </a:p>
        </p:txBody>
      </p:sp>
      <p:sp>
        <p:nvSpPr>
          <p:cNvPr id="4" name="Move logo">
            <a:extLst>
              <a:ext uri="{C183D7F6-B498-43B3-948B-1728B52AA6E4}">
                <adec:decorative xmlns:adec="http://schemas.microsoft.com/office/drawing/2017/decorative" val="1"/>
              </a:ext>
            </a:extLst>
          </p:cNvPr>
          <p:cNvSpPr/>
          <p:nvPr/>
        </p:nvSpPr>
        <p:spPr>
          <a:xfrm>
            <a:off x="1079846" y="827715"/>
            <a:ext cx="124359" cy="124359"/>
          </a:xfrm>
          <a:prstGeom prst="line">
            <a:avLst/>
          </a:prstGeom>
          <a:ln w="15240">
            <a:solidFill>
              <a:srgbClr val="0EA5A4"/>
            </a:solidFill>
            <a:prstDash val="solid"/>
          </a:ln>
        </p:spPr>
        <p:txBody>
          <a:bodyPr/>
          <a:lstStyle/>
          <a:p>
            <a:endParaRPr lang="en-US" sz="2400"/>
          </a:p>
        </p:txBody>
      </p:sp>
      <p:sp>
        <p:nvSpPr>
          <p:cNvPr id="5" name="Text 3">
            <a:extLst>
              <a:ext uri="{C183D7F6-B498-43B3-948B-1728B52AA6E4}">
                <adec:decorative xmlns:adec="http://schemas.microsoft.com/office/drawing/2017/decorative" val="0"/>
              </a:ext>
            </a:extLst>
          </p:cNvPr>
          <p:cNvSpPr/>
          <p:nvPr/>
        </p:nvSpPr>
        <p:spPr>
          <a:xfrm>
            <a:off x="1487424" y="487680"/>
            <a:ext cx="4998720" cy="609600"/>
          </a:xfrm>
          <a:prstGeom prst="rect">
            <a:avLst/>
          </a:prstGeom>
          <a:noFill/>
          <a:ln/>
        </p:spPr>
        <p:txBody>
          <a:bodyPr wrap="square" lIns="0" tIns="0" rIns="0" bIns="0" rtlCol="0" anchor="ctr"/>
          <a:lstStyle/>
          <a:p>
            <a:r>
              <a:rPr lang="en-US" sz="1667" b="1" kern="0" spc="133">
                <a:solidFill>
                  <a:srgbClr val="0EA5A4"/>
                </a:solidFill>
                <a:latin typeface="Segoe UI" pitchFamily="34" charset="0"/>
                <a:ea typeface="Segoe UI" pitchFamily="34" charset="-122"/>
                <a:cs typeface="Segoe UI" pitchFamily="34" charset="-120"/>
              </a:rPr>
              <a:t>EXPLORE</a:t>
            </a:r>
            <a:r>
              <a:rPr lang="en-US" sz="1667" kern="0" spc="133">
                <a:solidFill>
                  <a:srgbClr val="CBD5E1"/>
                </a:solidFill>
                <a:latin typeface="Segoe UI" pitchFamily="34" charset="0"/>
                <a:ea typeface="Segoe UI" pitchFamily="34" charset="-122"/>
                <a:cs typeface="Segoe UI" pitchFamily="34" charset="-120"/>
              </a:rPr>
              <a:t>  ·  </a:t>
            </a:r>
            <a:r>
              <a:rPr lang="en-US" sz="1667" kern="0" spc="133">
                <a:solidFill>
                  <a:srgbClr val="475569"/>
                </a:solidFill>
                <a:latin typeface="Segoe UI" pitchFamily="34" charset="0"/>
                <a:ea typeface="Segoe UI" pitchFamily="34" charset="-122"/>
                <a:cs typeface="Segoe UI" pitchFamily="34" charset="-120"/>
              </a:rPr>
              <a:t>Christian connection</a:t>
            </a:r>
            <a:endParaRPr lang="en-US" sz="1667"/>
          </a:p>
        </p:txBody>
      </p:sp>
      <p:sp>
        <p:nvSpPr>
          <p:cNvPr id="6" name="Text 4"/>
          <p:cNvSpPr/>
          <p:nvPr/>
        </p:nvSpPr>
        <p:spPr>
          <a:xfrm>
            <a:off x="6644640" y="512064"/>
            <a:ext cx="4815840" cy="414528"/>
          </a:xfrm>
          <a:prstGeom prst="rect">
            <a:avLst/>
          </a:prstGeom>
          <a:noFill/>
          <a:ln/>
        </p:spPr>
        <p:txBody>
          <a:bodyPr wrap="square" lIns="0" tIns="0" rIns="0" bIns="0" rtlCol="0" anchor="ctr"/>
          <a:lstStyle/>
          <a:p>
            <a:pPr algn="r"/>
            <a:r>
              <a:rPr lang="en-US" sz="1200" b="1" kern="0" spc="133">
                <a:solidFill>
                  <a:srgbClr val="94A3B8"/>
                </a:solidFill>
                <a:latin typeface="Segoe UI" pitchFamily="34" charset="0"/>
                <a:ea typeface="Segoe UI" pitchFamily="34" charset="-122"/>
                <a:cs typeface="Segoe UI" pitchFamily="34" charset="-120"/>
              </a:rPr>
              <a:t>T4 · NEEDS, WANTS AND CHOICES · WEEK 4</a:t>
            </a:r>
            <a:endParaRPr lang="en-US" sz="1200"/>
          </a:p>
        </p:txBody>
      </p:sp>
      <p:sp>
        <p:nvSpPr>
          <p:cNvPr id="7" name="Text 0"/>
          <p:cNvSpPr>
            <a:spLocks noGrp="1"/>
          </p:cNvSpPr>
          <p:nvPr>
            <p:ph type="title" idx="100" hasCustomPrompt="1"/>
          </p:nvPr>
        </p:nvSpPr>
        <p:spPr>
          <a:xfrm>
            <a:off x="731520" y="1402080"/>
            <a:ext cx="10728960" cy="731520"/>
          </a:xfrm>
          <a:prstGeom prst="rect">
            <a:avLst/>
          </a:prstGeom>
          <a:noFill/>
          <a:ln/>
        </p:spPr>
        <p:txBody>
          <a:bodyPr vert="horz" wrap="square" lIns="0" tIns="0" rIns="0" bIns="0" rtlCol="0" anchor="ctr">
            <a:normAutofit/>
          </a:bodyPr>
          <a:lstStyle/>
          <a:p>
            <a:r>
              <a:rPr lang="en-US" sz="3733" b="1">
                <a:solidFill>
                  <a:srgbClr val="0F172A"/>
                </a:solidFill>
                <a:latin typeface="Segoe UI" pitchFamily="34" charset="0"/>
                <a:ea typeface="Segoe UI" pitchFamily="34" charset="-122"/>
                <a:cs typeface="Segoe UI" pitchFamily="34" charset="-120"/>
              </a:rPr>
              <a:t>1 Timothy 6:6–8</a:t>
            </a:r>
            <a:endParaRPr lang="en-US" sz="3733"/>
          </a:p>
        </p:txBody>
      </p:sp>
      <p:sp>
        <p:nvSpPr>
          <p:cNvPr id="8" name="Card">
            <a:extLst>
              <a:ext uri="{C183D7F6-B498-43B3-948B-1728B52AA6E4}">
                <adec:decorative xmlns:adec="http://schemas.microsoft.com/office/drawing/2017/decorative" val="1"/>
              </a:ext>
            </a:extLst>
          </p:cNvPr>
          <p:cNvSpPr/>
          <p:nvPr/>
        </p:nvSpPr>
        <p:spPr>
          <a:xfrm>
            <a:off x="731520" y="2255520"/>
            <a:ext cx="10728960" cy="2194560"/>
          </a:xfrm>
          <a:prstGeom prst="roundRect">
            <a:avLst>
              <a:gd name="adj" fmla="val 4706"/>
            </a:avLst>
          </a:prstGeom>
          <a:solidFill>
            <a:srgbClr val="FFFFFF"/>
          </a:solidFill>
          <a:ln w="12700">
            <a:solidFill>
              <a:srgbClr val="E6E9F2"/>
            </a:solidFill>
            <a:prstDash val="solid"/>
          </a:ln>
        </p:spPr>
        <p:txBody>
          <a:bodyPr/>
          <a:lstStyle/>
          <a:p>
            <a:endParaRPr lang="en-US" sz="2400"/>
          </a:p>
        </p:txBody>
      </p:sp>
      <p:sp>
        <p:nvSpPr>
          <p:cNvPr id="9" name="Accent">
            <a:extLst>
              <a:ext uri="{C183D7F6-B498-43B3-948B-1728B52AA6E4}">
                <adec:decorative xmlns:adec="http://schemas.microsoft.com/office/drawing/2017/decorative" val="1"/>
              </a:ext>
            </a:extLst>
          </p:cNvPr>
          <p:cNvSpPr/>
          <p:nvPr/>
        </p:nvSpPr>
        <p:spPr>
          <a:xfrm>
            <a:off x="731520" y="2255520"/>
            <a:ext cx="109728" cy="2194560"/>
          </a:xfrm>
          <a:prstGeom prst="rect">
            <a:avLst/>
          </a:prstGeom>
          <a:solidFill>
            <a:srgbClr val="0EA5A4"/>
          </a:solidFill>
          <a:ln w="12700">
            <a:solidFill>
              <a:srgbClr val="0EA5A4"/>
            </a:solidFill>
            <a:prstDash val="solid"/>
          </a:ln>
        </p:spPr>
        <p:txBody>
          <a:bodyPr/>
          <a:lstStyle/>
          <a:p>
            <a:endParaRPr lang="en-US" sz="2400"/>
          </a:p>
        </p:txBody>
      </p:sp>
      <p:sp>
        <p:nvSpPr>
          <p:cNvPr id="10" name="Text 8"/>
          <p:cNvSpPr/>
          <p:nvPr/>
        </p:nvSpPr>
        <p:spPr>
          <a:xfrm>
            <a:off x="1280160" y="2499360"/>
            <a:ext cx="9814560" cy="1584960"/>
          </a:xfrm>
          <a:prstGeom prst="rect">
            <a:avLst/>
          </a:prstGeom>
          <a:noFill/>
          <a:ln/>
        </p:spPr>
        <p:txBody>
          <a:bodyPr wrap="square" lIns="0" tIns="0" rIns="0" bIns="0" rtlCol="0" anchor="ctr"/>
          <a:lstStyle/>
          <a:p>
            <a:pPr>
              <a:lnSpc>
                <a:spcPts val="3467"/>
              </a:lnSpc>
            </a:pPr>
            <a:r>
              <a:rPr lang="en-US" sz="2267">
                <a:solidFill>
                  <a:srgbClr val="0F172A"/>
                </a:solidFill>
                <a:latin typeface="Segoe UI Semibold" pitchFamily="34" charset="0"/>
                <a:ea typeface="Segoe UI Semibold" pitchFamily="34" charset="-122"/>
                <a:cs typeface="Segoe UI Semibold" pitchFamily="34" charset="-120"/>
              </a:rPr>
              <a:t>“But godliness with contentment is great gain. For we brought nothing into the world, and we can take nothing out of it. But if we have food and clothing, we will be content with that.”</a:t>
            </a:r>
            <a:endParaRPr lang="en-US" sz="2267"/>
          </a:p>
        </p:txBody>
      </p:sp>
      <p:sp>
        <p:nvSpPr>
          <p:cNvPr id="11" name="Text 9">
            <a:extLst>
              <a:ext uri="{C183D7F6-B498-43B3-948B-1728B52AA6E4}">
                <adec:decorative xmlns:adec="http://schemas.microsoft.com/office/drawing/2017/decorative" val="0"/>
              </a:ext>
            </a:extLst>
          </p:cNvPr>
          <p:cNvSpPr/>
          <p:nvPr/>
        </p:nvSpPr>
        <p:spPr>
          <a:xfrm>
            <a:off x="1280160" y="4145280"/>
            <a:ext cx="9814560" cy="365760"/>
          </a:xfrm>
          <a:prstGeom prst="rect">
            <a:avLst/>
          </a:prstGeom>
          <a:noFill/>
          <a:ln/>
        </p:spPr>
        <p:txBody>
          <a:bodyPr wrap="square" lIns="0" tIns="0" rIns="0" bIns="0" rtlCol="0" anchor="ctr"/>
          <a:lstStyle/>
          <a:p>
            <a:r>
              <a:rPr lang="en-US" sz="1400">
                <a:solidFill>
                  <a:srgbClr val="475569"/>
                </a:solidFill>
                <a:latin typeface="Segoe UI" pitchFamily="34" charset="0"/>
                <a:ea typeface="Segoe UI" pitchFamily="34" charset="-122"/>
                <a:cs typeface="Segoe UI" pitchFamily="34" charset="-120"/>
              </a:rPr>
              <a:t>1 Timothy 6:6–8, New International Version (NIV)</a:t>
            </a:r>
            <a:endParaRPr lang="en-US" sz="1400"/>
          </a:p>
        </p:txBody>
      </p:sp>
      <p:sp>
        <p:nvSpPr>
          <p:cNvPr id="12" name="Rhythm chip">
            <a:extLst>
              <a:ext uri="{C183D7F6-B498-43B3-948B-1728B52AA6E4}">
                <adec:decorative xmlns:adec="http://schemas.microsoft.com/office/drawing/2017/decorative" val="1"/>
              </a:ext>
            </a:extLst>
          </p:cNvPr>
          <p:cNvSpPr/>
          <p:nvPr/>
        </p:nvSpPr>
        <p:spPr>
          <a:xfrm>
            <a:off x="731520" y="5754624"/>
            <a:ext cx="2682240" cy="731520"/>
          </a:xfrm>
          <a:prstGeom prst="roundRect">
            <a:avLst>
              <a:gd name="adj" fmla="val 23333"/>
            </a:avLst>
          </a:prstGeom>
          <a:solidFill>
            <a:srgbClr val="EDEFF5"/>
          </a:solidFill>
          <a:ln w="12700">
            <a:solidFill>
              <a:srgbClr val="E2E6EF"/>
            </a:solidFill>
            <a:prstDash val="solid"/>
          </a:ln>
        </p:spPr>
        <p:txBody>
          <a:bodyPr/>
          <a:lstStyle/>
          <a:p>
            <a:endParaRPr lang="en-US" sz="2400"/>
          </a:p>
        </p:txBody>
      </p:sp>
      <p:sp>
        <p:nvSpPr>
          <p:cNvPr id="13" name="Move logo">
            <a:extLst>
              <a:ext uri="{C183D7F6-B498-43B3-948B-1728B52AA6E4}">
                <adec:decorative xmlns:adec="http://schemas.microsoft.com/office/drawing/2017/decorative" val="1"/>
              </a:ext>
            </a:extLst>
          </p:cNvPr>
          <p:cNvSpPr/>
          <p:nvPr/>
        </p:nvSpPr>
        <p:spPr>
          <a:xfrm>
            <a:off x="978993" y="6012607"/>
            <a:ext cx="215555" cy="215555"/>
          </a:xfrm>
          <a:prstGeom prst="ellipse">
            <a:avLst/>
          </a:prstGeom>
          <a:ln w="15240">
            <a:solidFill>
              <a:srgbClr val="94A3B8"/>
            </a:solidFill>
            <a:prstDash val="solid"/>
          </a:ln>
        </p:spPr>
        <p:txBody>
          <a:bodyPr/>
          <a:lstStyle/>
          <a:p>
            <a:endParaRPr lang="en-US" sz="2400"/>
          </a:p>
        </p:txBody>
      </p:sp>
      <p:sp>
        <p:nvSpPr>
          <p:cNvPr id="14" name="Move logo">
            <a:extLst>
              <a:ext uri="{C183D7F6-B498-43B3-948B-1728B52AA6E4}">
                <adec:decorative xmlns:adec="http://schemas.microsoft.com/office/drawing/2017/decorative" val="1"/>
              </a:ext>
            </a:extLst>
          </p:cNvPr>
          <p:cNvSpPr/>
          <p:nvPr/>
        </p:nvSpPr>
        <p:spPr>
          <a:xfrm>
            <a:off x="1097548" y="6012607"/>
            <a:ext cx="215555" cy="215555"/>
          </a:xfrm>
          <a:prstGeom prst="ellipse">
            <a:avLst/>
          </a:prstGeom>
          <a:ln w="15240">
            <a:solidFill>
              <a:srgbClr val="94A3B8"/>
            </a:solidFill>
            <a:prstDash val="solid"/>
          </a:ln>
        </p:spPr>
        <p:txBody>
          <a:bodyPr/>
          <a:lstStyle/>
          <a:p>
            <a:endParaRPr lang="en-US" sz="2400"/>
          </a:p>
        </p:txBody>
      </p:sp>
      <p:sp>
        <p:nvSpPr>
          <p:cNvPr id="15" name="Text 13">
            <a:extLst>
              <a:ext uri="{C183D7F6-B498-43B3-948B-1728B52AA6E4}">
                <adec:decorative xmlns:adec="http://schemas.microsoft.com/office/drawing/2017/decorative" val="0"/>
              </a:ext>
            </a:extLst>
          </p:cNvPr>
          <p:cNvSpPr/>
          <p:nvPr/>
        </p:nvSpPr>
        <p:spPr>
          <a:xfrm>
            <a:off x="1438656" y="5754624"/>
            <a:ext cx="1828800" cy="731520"/>
          </a:xfrm>
          <a:prstGeom prst="rect">
            <a:avLst/>
          </a:prstGeom>
          <a:noFill/>
          <a:ln/>
        </p:spPr>
        <p:txBody>
          <a:bodyPr wrap="square" lIns="0" tIns="0" rIns="0" bIns="0" rtlCol="0" anchor="ctr"/>
          <a:lstStyle/>
          <a:p>
            <a:r>
              <a:rPr lang="en-US" sz="1400" b="1" kern="0" spc="107">
                <a:solidFill>
                  <a:srgbClr val="94A3B8"/>
                </a:solidFill>
                <a:latin typeface="Segoe UI" pitchFamily="34" charset="0"/>
                <a:ea typeface="Segoe UI" pitchFamily="34" charset="-122"/>
                <a:cs typeface="Segoe UI" pitchFamily="34" charset="-120"/>
              </a:rPr>
              <a:t>CONNECT</a:t>
            </a:r>
            <a:endParaRPr lang="en-US" sz="1400"/>
          </a:p>
        </p:txBody>
      </p:sp>
      <p:sp>
        <p:nvSpPr>
          <p:cNvPr id="16" name="Rhythm chip">
            <a:extLst>
              <a:ext uri="{C183D7F6-B498-43B3-948B-1728B52AA6E4}">
                <adec:decorative xmlns:adec="http://schemas.microsoft.com/office/drawing/2017/decorative" val="1"/>
              </a:ext>
            </a:extLst>
          </p:cNvPr>
          <p:cNvSpPr/>
          <p:nvPr/>
        </p:nvSpPr>
        <p:spPr>
          <a:xfrm>
            <a:off x="3596640" y="5608320"/>
            <a:ext cx="2682240" cy="999744"/>
          </a:xfrm>
          <a:prstGeom prst="roundRect">
            <a:avLst>
              <a:gd name="adj" fmla="val 17073"/>
            </a:avLst>
          </a:prstGeom>
          <a:solidFill>
            <a:srgbClr val="0EA5A4"/>
          </a:solidFill>
          <a:ln w="12700">
            <a:solidFill>
              <a:srgbClr val="0EA5A4"/>
            </a:solidFill>
            <a:prstDash val="solid"/>
          </a:ln>
        </p:spPr>
        <p:txBody>
          <a:bodyPr/>
          <a:lstStyle/>
          <a:p>
            <a:endParaRPr lang="en-US" sz="2400"/>
          </a:p>
        </p:txBody>
      </p:sp>
      <p:sp>
        <p:nvSpPr>
          <p:cNvPr id="17" name="Move logo">
            <a:extLst>
              <a:ext uri="{C183D7F6-B498-43B3-948B-1728B52AA6E4}">
                <adec:decorative xmlns:adec="http://schemas.microsoft.com/office/drawing/2017/decorative" val="1"/>
              </a:ext>
            </a:extLst>
          </p:cNvPr>
          <p:cNvSpPr/>
          <p:nvPr/>
        </p:nvSpPr>
        <p:spPr>
          <a:xfrm>
            <a:off x="3861938" y="5950672"/>
            <a:ext cx="248717" cy="248717"/>
          </a:xfrm>
          <a:prstGeom prst="ellipse">
            <a:avLst/>
          </a:prstGeom>
          <a:ln w="15240">
            <a:solidFill>
              <a:srgbClr val="FFFFFF"/>
            </a:solidFill>
            <a:prstDash val="solid"/>
          </a:ln>
        </p:spPr>
        <p:txBody>
          <a:bodyPr/>
          <a:lstStyle/>
          <a:p>
            <a:endParaRPr lang="en-US" sz="2400"/>
          </a:p>
        </p:txBody>
      </p:sp>
      <p:sp>
        <p:nvSpPr>
          <p:cNvPr id="18" name="Move logo">
            <a:extLst>
              <a:ext uri="{C183D7F6-B498-43B3-948B-1728B52AA6E4}">
                <adec:decorative xmlns:adec="http://schemas.microsoft.com/office/drawing/2017/decorative" val="1"/>
              </a:ext>
            </a:extLst>
          </p:cNvPr>
          <p:cNvSpPr/>
          <p:nvPr/>
        </p:nvSpPr>
        <p:spPr>
          <a:xfrm>
            <a:off x="4054694" y="6143427"/>
            <a:ext cx="124359" cy="124359"/>
          </a:xfrm>
          <a:prstGeom prst="line">
            <a:avLst/>
          </a:prstGeom>
          <a:ln w="15240">
            <a:solidFill>
              <a:srgbClr val="FFFFFF"/>
            </a:solidFill>
            <a:prstDash val="solid"/>
          </a:ln>
        </p:spPr>
        <p:txBody>
          <a:bodyPr/>
          <a:lstStyle/>
          <a:p>
            <a:endParaRPr lang="en-US" sz="2400"/>
          </a:p>
        </p:txBody>
      </p:sp>
      <p:sp>
        <p:nvSpPr>
          <p:cNvPr id="19" name="Text 17">
            <a:extLst>
              <a:ext uri="{C183D7F6-B498-43B3-948B-1728B52AA6E4}">
                <adec:decorative xmlns:adec="http://schemas.microsoft.com/office/drawing/2017/decorative" val="0"/>
              </a:ext>
            </a:extLst>
          </p:cNvPr>
          <p:cNvSpPr/>
          <p:nvPr/>
        </p:nvSpPr>
        <p:spPr>
          <a:xfrm>
            <a:off x="4303776" y="5608320"/>
            <a:ext cx="1828800" cy="999744"/>
          </a:xfrm>
          <a:prstGeom prst="rect">
            <a:avLst/>
          </a:prstGeom>
          <a:noFill/>
          <a:ln/>
        </p:spPr>
        <p:txBody>
          <a:bodyPr wrap="square" lIns="0" tIns="0" rIns="0" bIns="0" rtlCol="0" anchor="ctr"/>
          <a:lstStyle/>
          <a:p>
            <a:r>
              <a:rPr lang="en-US" sz="1733" b="1" kern="0" spc="67">
                <a:solidFill>
                  <a:srgbClr val="FFFFFF"/>
                </a:solidFill>
                <a:latin typeface="Segoe UI" pitchFamily="34" charset="0"/>
                <a:ea typeface="Segoe UI" pitchFamily="34" charset="-122"/>
                <a:cs typeface="Segoe UI" pitchFamily="34" charset="-120"/>
              </a:rPr>
              <a:t>EXPLORE</a:t>
            </a:r>
            <a:endParaRPr lang="en-US" sz="1733"/>
          </a:p>
        </p:txBody>
      </p:sp>
      <p:sp>
        <p:nvSpPr>
          <p:cNvPr id="20" name="Rhythm chip">
            <a:extLst>
              <a:ext uri="{C183D7F6-B498-43B3-948B-1728B52AA6E4}">
                <adec:decorative xmlns:adec="http://schemas.microsoft.com/office/drawing/2017/decorative" val="1"/>
              </a:ext>
            </a:extLst>
          </p:cNvPr>
          <p:cNvSpPr/>
          <p:nvPr/>
        </p:nvSpPr>
        <p:spPr>
          <a:xfrm>
            <a:off x="6461760" y="5754624"/>
            <a:ext cx="2682240" cy="731520"/>
          </a:xfrm>
          <a:prstGeom prst="roundRect">
            <a:avLst>
              <a:gd name="adj" fmla="val 23333"/>
            </a:avLst>
          </a:prstGeom>
          <a:solidFill>
            <a:srgbClr val="EDEFF5"/>
          </a:solidFill>
          <a:ln w="12700">
            <a:solidFill>
              <a:srgbClr val="E2E6EF"/>
            </a:solidFill>
            <a:prstDash val="solid"/>
          </a:ln>
        </p:spPr>
        <p:txBody>
          <a:bodyPr/>
          <a:lstStyle/>
          <a:p>
            <a:endParaRPr lang="en-US" sz="2400"/>
          </a:p>
        </p:txBody>
      </p:sp>
      <p:sp>
        <p:nvSpPr>
          <p:cNvPr id="21" name="Move logo">
            <a:extLst>
              <a:ext uri="{C183D7F6-B498-43B3-948B-1728B52AA6E4}">
                <adec:decorative xmlns:adec="http://schemas.microsoft.com/office/drawing/2017/decorative" val="1"/>
              </a:ext>
            </a:extLst>
          </p:cNvPr>
          <p:cNvSpPr/>
          <p:nvPr/>
        </p:nvSpPr>
        <p:spPr>
          <a:xfrm>
            <a:off x="6762171" y="6006267"/>
            <a:ext cx="228235" cy="228235"/>
          </a:xfrm>
          <a:prstGeom prst="ellipse">
            <a:avLst/>
          </a:prstGeom>
          <a:ln w="15240">
            <a:solidFill>
              <a:srgbClr val="94A3B8"/>
            </a:solidFill>
            <a:prstDash val="solid"/>
          </a:ln>
        </p:spPr>
        <p:txBody>
          <a:bodyPr/>
          <a:lstStyle/>
          <a:p>
            <a:endParaRPr lang="en-US" sz="2400"/>
          </a:p>
        </p:txBody>
      </p:sp>
      <p:sp>
        <p:nvSpPr>
          <p:cNvPr id="22" name="Move logo">
            <a:extLst>
              <a:ext uri="{C183D7F6-B498-43B3-948B-1728B52AA6E4}">
                <adec:decorative xmlns:adec="http://schemas.microsoft.com/office/drawing/2017/decorative" val="1"/>
              </a:ext>
            </a:extLst>
          </p:cNvPr>
          <p:cNvSpPr/>
          <p:nvPr/>
        </p:nvSpPr>
        <p:spPr>
          <a:xfrm>
            <a:off x="6824936" y="6122668"/>
            <a:ext cx="47929" cy="51353"/>
          </a:xfrm>
          <a:prstGeom prst="line">
            <a:avLst/>
          </a:prstGeom>
          <a:ln w="15240">
            <a:solidFill>
              <a:srgbClr val="94A3B8"/>
            </a:solidFill>
            <a:prstDash val="solid"/>
          </a:ln>
        </p:spPr>
        <p:txBody>
          <a:bodyPr/>
          <a:lstStyle/>
          <a:p>
            <a:endParaRPr lang="en-US" sz="2400"/>
          </a:p>
        </p:txBody>
      </p:sp>
      <p:sp>
        <p:nvSpPr>
          <p:cNvPr id="23" name="Move logo">
            <a:extLst>
              <a:ext uri="{C183D7F6-B498-43B3-948B-1728B52AA6E4}">
                <adec:decorative xmlns:adec="http://schemas.microsoft.com/office/drawing/2017/decorative" val="1"/>
              </a:ext>
            </a:extLst>
          </p:cNvPr>
          <p:cNvSpPr/>
          <p:nvPr/>
        </p:nvSpPr>
        <p:spPr>
          <a:xfrm flipV="1">
            <a:off x="6872865" y="6069031"/>
            <a:ext cx="62764" cy="104988"/>
          </a:xfrm>
          <a:prstGeom prst="line">
            <a:avLst/>
          </a:prstGeom>
          <a:ln w="15240">
            <a:solidFill>
              <a:srgbClr val="94A3B8"/>
            </a:solidFill>
            <a:prstDash val="solid"/>
          </a:ln>
        </p:spPr>
        <p:txBody>
          <a:bodyPr/>
          <a:lstStyle/>
          <a:p>
            <a:endParaRPr lang="en-US" sz="2400"/>
          </a:p>
        </p:txBody>
      </p:sp>
      <p:sp>
        <p:nvSpPr>
          <p:cNvPr id="24" name="Text 22">
            <a:extLst>
              <a:ext uri="{C183D7F6-B498-43B3-948B-1728B52AA6E4}">
                <adec:decorative xmlns:adec="http://schemas.microsoft.com/office/drawing/2017/decorative" val="0"/>
              </a:ext>
            </a:extLst>
          </p:cNvPr>
          <p:cNvSpPr/>
          <p:nvPr/>
        </p:nvSpPr>
        <p:spPr>
          <a:xfrm>
            <a:off x="7168896" y="5754624"/>
            <a:ext cx="1828800" cy="731520"/>
          </a:xfrm>
          <a:prstGeom prst="rect">
            <a:avLst/>
          </a:prstGeom>
          <a:noFill/>
          <a:ln/>
        </p:spPr>
        <p:txBody>
          <a:bodyPr wrap="square" lIns="0" tIns="0" rIns="0" bIns="0" rtlCol="0" anchor="ctr"/>
          <a:lstStyle/>
          <a:p>
            <a:r>
              <a:rPr lang="en-US" sz="1400" b="1" kern="0" spc="107">
                <a:solidFill>
                  <a:srgbClr val="94A3B8"/>
                </a:solidFill>
                <a:latin typeface="Segoe UI" pitchFamily="34" charset="0"/>
                <a:ea typeface="Segoe UI" pitchFamily="34" charset="-122"/>
                <a:cs typeface="Segoe UI" pitchFamily="34" charset="-120"/>
              </a:rPr>
              <a:t>PRACTISE</a:t>
            </a:r>
            <a:endParaRPr lang="en-US" sz="1400"/>
          </a:p>
        </p:txBody>
      </p:sp>
      <p:sp>
        <p:nvSpPr>
          <p:cNvPr id="25" name="Rhythm chip">
            <a:extLst>
              <a:ext uri="{C183D7F6-B498-43B3-948B-1728B52AA6E4}">
                <adec:decorative xmlns:adec="http://schemas.microsoft.com/office/drawing/2017/decorative" val="1"/>
              </a:ext>
            </a:extLst>
          </p:cNvPr>
          <p:cNvSpPr/>
          <p:nvPr/>
        </p:nvSpPr>
        <p:spPr>
          <a:xfrm>
            <a:off x="9326880" y="5754624"/>
            <a:ext cx="2682240" cy="731520"/>
          </a:xfrm>
          <a:prstGeom prst="roundRect">
            <a:avLst>
              <a:gd name="adj" fmla="val 23333"/>
            </a:avLst>
          </a:prstGeom>
          <a:solidFill>
            <a:srgbClr val="EDEFF5"/>
          </a:solidFill>
          <a:ln w="12700">
            <a:solidFill>
              <a:srgbClr val="E2E6EF"/>
            </a:solidFill>
            <a:prstDash val="solid"/>
          </a:ln>
        </p:spPr>
        <p:txBody>
          <a:bodyPr/>
          <a:lstStyle/>
          <a:p>
            <a:endParaRPr lang="en-US" sz="2400"/>
          </a:p>
        </p:txBody>
      </p:sp>
      <p:sp>
        <p:nvSpPr>
          <p:cNvPr id="26" name="Move logo">
            <a:extLst>
              <a:ext uri="{C183D7F6-B498-43B3-948B-1728B52AA6E4}">
                <adec:decorative xmlns:adec="http://schemas.microsoft.com/office/drawing/2017/decorative" val="1"/>
              </a:ext>
            </a:extLst>
          </p:cNvPr>
          <p:cNvSpPr/>
          <p:nvPr/>
        </p:nvSpPr>
        <p:spPr>
          <a:xfrm>
            <a:off x="9620952" y="5999928"/>
            <a:ext cx="240913" cy="240913"/>
          </a:xfrm>
          <a:prstGeom prst="ellipse">
            <a:avLst/>
          </a:prstGeom>
          <a:ln w="15240">
            <a:solidFill>
              <a:srgbClr val="94A3B8"/>
            </a:solidFill>
            <a:prstDash val="solid"/>
          </a:ln>
        </p:spPr>
        <p:txBody>
          <a:bodyPr/>
          <a:lstStyle/>
          <a:p>
            <a:endParaRPr lang="en-US" sz="2400"/>
          </a:p>
        </p:txBody>
      </p:sp>
      <p:sp>
        <p:nvSpPr>
          <p:cNvPr id="27" name="Move logo">
            <a:extLst>
              <a:ext uri="{C183D7F6-B498-43B3-948B-1728B52AA6E4}">
                <adec:decorative xmlns:adec="http://schemas.microsoft.com/office/drawing/2017/decorative" val="1"/>
              </a:ext>
            </a:extLst>
          </p:cNvPr>
          <p:cNvSpPr/>
          <p:nvPr/>
        </p:nvSpPr>
        <p:spPr>
          <a:xfrm>
            <a:off x="9683589" y="6062565"/>
            <a:ext cx="115639" cy="115639"/>
          </a:xfrm>
          <a:prstGeom prst="ellipse">
            <a:avLst/>
          </a:prstGeom>
          <a:ln w="15240">
            <a:solidFill>
              <a:srgbClr val="94A3B8"/>
            </a:solidFill>
            <a:prstDash val="solid"/>
          </a:ln>
        </p:spPr>
        <p:txBody>
          <a:bodyPr/>
          <a:lstStyle/>
          <a:p>
            <a:endParaRPr lang="en-US" sz="2400"/>
          </a:p>
        </p:txBody>
      </p:sp>
      <p:sp>
        <p:nvSpPr>
          <p:cNvPr id="28" name="Move logo">
            <a:extLst>
              <a:ext uri="{C183D7F6-B498-43B3-948B-1728B52AA6E4}">
                <adec:decorative xmlns:adec="http://schemas.microsoft.com/office/drawing/2017/decorative" val="1"/>
              </a:ext>
            </a:extLst>
          </p:cNvPr>
          <p:cNvSpPr/>
          <p:nvPr/>
        </p:nvSpPr>
        <p:spPr>
          <a:xfrm>
            <a:off x="9725749" y="6104725"/>
            <a:ext cx="31319" cy="31319"/>
          </a:xfrm>
          <a:prstGeom prst="ellipse">
            <a:avLst/>
          </a:prstGeom>
          <a:solidFill>
            <a:srgbClr val="94A3B8"/>
          </a:solidFill>
          <a:ln w="15240">
            <a:solidFill>
              <a:srgbClr val="94A3B8"/>
            </a:solidFill>
            <a:prstDash val="solid"/>
          </a:ln>
        </p:spPr>
        <p:txBody>
          <a:bodyPr/>
          <a:lstStyle/>
          <a:p>
            <a:endParaRPr lang="en-US" sz="2400"/>
          </a:p>
        </p:txBody>
      </p:sp>
      <p:sp>
        <p:nvSpPr>
          <p:cNvPr id="29" name="Text 27">
            <a:extLst>
              <a:ext uri="{C183D7F6-B498-43B3-948B-1728B52AA6E4}">
                <adec:decorative xmlns:adec="http://schemas.microsoft.com/office/drawing/2017/decorative" val="0"/>
              </a:ext>
            </a:extLst>
          </p:cNvPr>
          <p:cNvSpPr/>
          <p:nvPr/>
        </p:nvSpPr>
        <p:spPr>
          <a:xfrm>
            <a:off x="10034016" y="5754624"/>
            <a:ext cx="1828800" cy="731520"/>
          </a:xfrm>
          <a:prstGeom prst="rect">
            <a:avLst/>
          </a:prstGeom>
          <a:noFill/>
          <a:ln/>
        </p:spPr>
        <p:txBody>
          <a:bodyPr wrap="square" lIns="0" tIns="0" rIns="0" bIns="0" rtlCol="0" anchor="ctr"/>
          <a:lstStyle/>
          <a:p>
            <a:r>
              <a:rPr lang="en-US" sz="1400" b="1" kern="0" spc="107">
                <a:solidFill>
                  <a:srgbClr val="94A3B8"/>
                </a:solidFill>
                <a:latin typeface="Segoe UI" pitchFamily="34" charset="0"/>
                <a:ea typeface="Segoe UI" pitchFamily="34" charset="-122"/>
                <a:cs typeface="Segoe UI" pitchFamily="34" charset="-120"/>
              </a:rPr>
              <a:t>REFLECT</a:t>
            </a:r>
            <a:endParaRPr lang="en-US" sz="1400"/>
          </a:p>
        </p:txBody>
      </p:sp>
      <p:sp>
        <p:nvSpPr>
          <p:cNvPr id="30" name="Connection card">
            <a:extLst>
              <a:ext uri="{C183D7F6-B498-43B3-948B-1728B52AA6E4}">
                <adec:decorative xmlns:adec="http://schemas.microsoft.com/office/drawing/2017/decorative" val="1"/>
              </a:ext>
            </a:extLst>
          </p:cNvPr>
          <p:cNvSpPr/>
          <p:nvPr/>
        </p:nvSpPr>
        <p:spPr>
          <a:xfrm>
            <a:off x="731520" y="4511040"/>
            <a:ext cx="10728960" cy="1097280"/>
          </a:xfrm>
          <a:prstGeom prst="roundRect">
            <a:avLst>
              <a:gd name="adj" fmla="val 14000"/>
            </a:avLst>
          </a:prstGeom>
          <a:solidFill>
            <a:srgbClr val="E6F6F5"/>
          </a:solidFill>
          <a:ln w="12700">
            <a:solidFill>
              <a:srgbClr val="0EA5A4"/>
            </a:solidFill>
            <a:prstDash val="solid"/>
          </a:ln>
        </p:spPr>
        <p:txBody>
          <a:bodyPr/>
          <a:lstStyle/>
          <a:p>
            <a:endParaRPr lang="en-US" sz="2400"/>
          </a:p>
        </p:txBody>
      </p:sp>
      <p:sp>
        <p:nvSpPr>
          <p:cNvPr id="31" name="Connection label"/>
          <p:cNvSpPr/>
          <p:nvPr/>
        </p:nvSpPr>
        <p:spPr>
          <a:xfrm>
            <a:off x="1280160" y="4632960"/>
            <a:ext cx="9814560" cy="213360"/>
          </a:xfrm>
          <a:prstGeom prst="rect">
            <a:avLst/>
          </a:prstGeom>
          <a:noFill/>
          <a:ln/>
        </p:spPr>
        <p:txBody>
          <a:bodyPr wrap="square" lIns="0" tIns="0" rIns="0" bIns="0" rtlCol="0" anchor="ctr"/>
          <a:lstStyle/>
          <a:p>
            <a:r>
              <a:rPr lang="en-US" sz="1067" b="1" spc="107">
                <a:solidFill>
                  <a:srgbClr val="0EA5A4"/>
                </a:solidFill>
                <a:latin typeface="Segoe UI" pitchFamily="34" charset="0"/>
                <a:ea typeface="Segoe UI" pitchFamily="34" charset="-122"/>
                <a:cs typeface="Segoe UI" pitchFamily="34" charset="-120"/>
              </a:rPr>
              <a:t>CHRISTIAN CONNECTION</a:t>
            </a:r>
          </a:p>
        </p:txBody>
      </p:sp>
      <p:sp>
        <p:nvSpPr>
          <p:cNvPr id="32" name="Connection text"/>
          <p:cNvSpPr/>
          <p:nvPr/>
        </p:nvSpPr>
        <p:spPr>
          <a:xfrm>
            <a:off x="1280160" y="4876800"/>
            <a:ext cx="9814560" cy="670560"/>
          </a:xfrm>
          <a:prstGeom prst="rect">
            <a:avLst/>
          </a:prstGeom>
          <a:noFill/>
          <a:ln/>
        </p:spPr>
        <p:txBody>
          <a:bodyPr wrap="square" lIns="0" tIns="0" rIns="0" bIns="0" rtlCol="0" anchor="ctr"/>
          <a:lstStyle/>
          <a:p>
            <a:r>
              <a:rPr lang="en-US" sz="1600">
                <a:solidFill>
                  <a:srgbClr val="0F172A"/>
                </a:solidFill>
                <a:latin typeface="Segoe UI" pitchFamily="34" charset="0"/>
                <a:ea typeface="Segoe UI" pitchFamily="34" charset="-122"/>
                <a:cs typeface="Segoe UI" pitchFamily="34" charset="-120"/>
              </a:rPr>
              <a:t>Paul names food and clothing as needs, and calls contentment “great gain”. Wise stewardship means paying for what we need first, then choosing about wants on purpose rather than by impulse.</a:t>
            </a:r>
          </a:p>
        </p:txBody>
      </p:sp>
    </p:spTree>
    <p:extLst>
      <p:ext uri="{BB962C8B-B14F-4D97-AF65-F5344CB8AC3E}">
        <p14:creationId xmlns:p14="http://schemas.microsoft.com/office/powerpoint/2010/main" val="551823488"/>
      </p:ext>
    </p:extLst>
  </p:cSld>
  <p:clrMapOvr>
    <a:masterClrMapping/>
  </p:clrMapOvr>
</p:sld>
</file>

<file path=ppt/slides/slide1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ove logo tile">
            <a:extLst>
              <a:ext uri="{C183D7F6-B498-43B3-948B-1728B52AA6E4}">
                <adec:decorative xmlns:adec="http://schemas.microsoft.com/office/drawing/2017/decorative" val="1"/>
              </a:ext>
            </a:extLst>
          </p:cNvPr>
          <p:cNvSpPr/>
          <p:nvPr/>
        </p:nvSpPr>
        <p:spPr>
          <a:xfrm>
            <a:off x="731520" y="487680"/>
            <a:ext cx="609600" cy="609600"/>
          </a:xfrm>
          <a:prstGeom prst="roundRect">
            <a:avLst>
              <a:gd name="adj" fmla="val 28000"/>
            </a:avLst>
          </a:prstGeom>
          <a:solidFill>
            <a:srgbClr val="FFEDEA"/>
          </a:solidFill>
          <a:ln w="12700">
            <a:solidFill>
              <a:srgbClr val="FFEDEA"/>
            </a:solidFill>
            <a:prstDash val="solid"/>
          </a:ln>
        </p:spPr>
        <p:txBody>
          <a:bodyPr/>
          <a:lstStyle/>
          <a:p>
            <a:endParaRPr lang="en-US" sz="2400"/>
          </a:p>
        </p:txBody>
      </p:sp>
      <p:sp>
        <p:nvSpPr>
          <p:cNvPr id="3" name="Move logo">
            <a:extLst>
              <a:ext uri="{C183D7F6-B498-43B3-948B-1728B52AA6E4}">
                <adec:decorative xmlns:adec="http://schemas.microsoft.com/office/drawing/2017/decorative" val="1"/>
              </a:ext>
            </a:extLst>
          </p:cNvPr>
          <p:cNvSpPr/>
          <p:nvPr/>
        </p:nvSpPr>
        <p:spPr>
          <a:xfrm>
            <a:off x="887090" y="643250"/>
            <a:ext cx="298460" cy="298460"/>
          </a:xfrm>
          <a:prstGeom prst="ellipse">
            <a:avLst/>
          </a:prstGeom>
          <a:ln w="15240">
            <a:solidFill>
              <a:srgbClr val="F76C5E"/>
            </a:solidFill>
            <a:prstDash val="solid"/>
          </a:ln>
        </p:spPr>
        <p:txBody>
          <a:bodyPr/>
          <a:lstStyle/>
          <a:p>
            <a:endParaRPr lang="en-US" sz="2400"/>
          </a:p>
        </p:txBody>
      </p:sp>
      <p:sp>
        <p:nvSpPr>
          <p:cNvPr id="4" name="Move logo">
            <a:extLst>
              <a:ext uri="{C183D7F6-B498-43B3-948B-1728B52AA6E4}">
                <adec:decorative xmlns:adec="http://schemas.microsoft.com/office/drawing/2017/decorative" val="1"/>
              </a:ext>
            </a:extLst>
          </p:cNvPr>
          <p:cNvSpPr/>
          <p:nvPr/>
        </p:nvSpPr>
        <p:spPr>
          <a:xfrm>
            <a:off x="969167" y="795465"/>
            <a:ext cx="62676" cy="67153"/>
          </a:xfrm>
          <a:prstGeom prst="line">
            <a:avLst/>
          </a:prstGeom>
          <a:ln w="15240">
            <a:solidFill>
              <a:srgbClr val="F76C5E"/>
            </a:solidFill>
            <a:prstDash val="solid"/>
          </a:ln>
        </p:spPr>
        <p:txBody>
          <a:bodyPr/>
          <a:lstStyle/>
          <a:p>
            <a:endParaRPr lang="en-US" sz="2400"/>
          </a:p>
        </p:txBody>
      </p:sp>
      <p:sp>
        <p:nvSpPr>
          <p:cNvPr id="5" name="Move logo">
            <a:extLst>
              <a:ext uri="{C183D7F6-B498-43B3-948B-1728B52AA6E4}">
                <adec:decorative xmlns:adec="http://schemas.microsoft.com/office/drawing/2017/decorative" val="1"/>
              </a:ext>
            </a:extLst>
          </p:cNvPr>
          <p:cNvSpPr/>
          <p:nvPr/>
        </p:nvSpPr>
        <p:spPr>
          <a:xfrm flipV="1">
            <a:off x="1031843" y="725327"/>
            <a:ext cx="82076" cy="137292"/>
          </a:xfrm>
          <a:prstGeom prst="line">
            <a:avLst/>
          </a:prstGeom>
          <a:ln w="15240">
            <a:solidFill>
              <a:srgbClr val="F76C5E"/>
            </a:solidFill>
            <a:prstDash val="solid"/>
          </a:ln>
        </p:spPr>
        <p:txBody>
          <a:bodyPr/>
          <a:lstStyle/>
          <a:p>
            <a:endParaRPr lang="en-US" sz="2400"/>
          </a:p>
        </p:txBody>
      </p:sp>
      <p:sp>
        <p:nvSpPr>
          <p:cNvPr id="6" name="Text 4">
            <a:extLst>
              <a:ext uri="{C183D7F6-B498-43B3-948B-1728B52AA6E4}">
                <adec:decorative xmlns:adec="http://schemas.microsoft.com/office/drawing/2017/decorative" val="0"/>
              </a:ext>
            </a:extLst>
          </p:cNvPr>
          <p:cNvSpPr/>
          <p:nvPr/>
        </p:nvSpPr>
        <p:spPr>
          <a:xfrm>
            <a:off x="1487424" y="487680"/>
            <a:ext cx="4998720" cy="609600"/>
          </a:xfrm>
          <a:prstGeom prst="rect">
            <a:avLst/>
          </a:prstGeom>
          <a:noFill/>
          <a:ln/>
        </p:spPr>
        <p:txBody>
          <a:bodyPr wrap="square" lIns="0" tIns="0" rIns="0" bIns="0" rtlCol="0" anchor="ctr"/>
          <a:lstStyle/>
          <a:p>
            <a:r>
              <a:rPr lang="en-US" sz="1667" b="1" kern="0" spc="133">
                <a:solidFill>
                  <a:srgbClr val="F76C5E"/>
                </a:solidFill>
                <a:latin typeface="Segoe UI" pitchFamily="34" charset="0"/>
                <a:ea typeface="Segoe UI" pitchFamily="34" charset="-122"/>
                <a:cs typeface="Segoe UI" pitchFamily="34" charset="-120"/>
              </a:rPr>
              <a:t>PRACTISE</a:t>
            </a:r>
            <a:r>
              <a:rPr lang="en-US" sz="1667" kern="0" spc="133">
                <a:solidFill>
                  <a:srgbClr val="CBD5E1"/>
                </a:solidFill>
                <a:latin typeface="Segoe UI" pitchFamily="34" charset="0"/>
                <a:ea typeface="Segoe UI" pitchFamily="34" charset="-122"/>
                <a:cs typeface="Segoe UI" pitchFamily="34" charset="-120"/>
              </a:rPr>
              <a:t>  ·  </a:t>
            </a:r>
            <a:r>
              <a:rPr lang="en-US" sz="1667" kern="0" spc="133">
                <a:solidFill>
                  <a:srgbClr val="475569"/>
                </a:solidFill>
                <a:latin typeface="Segoe UI" pitchFamily="34" charset="0"/>
                <a:ea typeface="Segoe UI" pitchFamily="34" charset="-122"/>
                <a:cs typeface="Segoe UI" pitchFamily="34" charset="-120"/>
              </a:rPr>
              <a:t>Nia’s spending sort</a:t>
            </a:r>
            <a:endParaRPr lang="en-US" sz="1667"/>
          </a:p>
        </p:txBody>
      </p:sp>
      <p:sp>
        <p:nvSpPr>
          <p:cNvPr id="7" name="Text 5"/>
          <p:cNvSpPr/>
          <p:nvPr/>
        </p:nvSpPr>
        <p:spPr>
          <a:xfrm>
            <a:off x="6644640" y="512064"/>
            <a:ext cx="4815840" cy="414528"/>
          </a:xfrm>
          <a:prstGeom prst="rect">
            <a:avLst/>
          </a:prstGeom>
          <a:noFill/>
          <a:ln/>
        </p:spPr>
        <p:txBody>
          <a:bodyPr wrap="square" lIns="0" tIns="0" rIns="0" bIns="0" rtlCol="0" anchor="ctr"/>
          <a:lstStyle/>
          <a:p>
            <a:pPr algn="r"/>
            <a:r>
              <a:rPr lang="en-US" sz="1200" b="1" kern="0" spc="133">
                <a:solidFill>
                  <a:srgbClr val="94A3B8"/>
                </a:solidFill>
                <a:latin typeface="Segoe UI" pitchFamily="34" charset="0"/>
                <a:ea typeface="Segoe UI" pitchFamily="34" charset="-122"/>
                <a:cs typeface="Segoe UI" pitchFamily="34" charset="-120"/>
              </a:rPr>
              <a:t>T4 · NEEDS, WANTS AND CHOICES · WEEK 4</a:t>
            </a:r>
            <a:endParaRPr lang="en-US" sz="1200"/>
          </a:p>
        </p:txBody>
      </p:sp>
      <p:sp>
        <p:nvSpPr>
          <p:cNvPr id="8" name="Text 0"/>
          <p:cNvSpPr>
            <a:spLocks noGrp="1"/>
          </p:cNvSpPr>
          <p:nvPr>
            <p:ph type="title" idx="100" hasCustomPrompt="1"/>
          </p:nvPr>
        </p:nvSpPr>
        <p:spPr>
          <a:xfrm>
            <a:off x="731520" y="1402080"/>
            <a:ext cx="10728960" cy="731520"/>
          </a:xfrm>
          <a:prstGeom prst="rect">
            <a:avLst/>
          </a:prstGeom>
          <a:noFill/>
          <a:ln/>
        </p:spPr>
        <p:txBody>
          <a:bodyPr vert="horz" wrap="square" lIns="0" tIns="0" rIns="0" bIns="0" rtlCol="0" anchor="ctr">
            <a:normAutofit fontScale="90000"/>
          </a:bodyPr>
          <a:lstStyle/>
          <a:p>
            <a:r>
              <a:rPr lang="en-US" sz="3733" b="1">
                <a:solidFill>
                  <a:srgbClr val="0F172A"/>
                </a:solidFill>
                <a:latin typeface="Segoe UI" pitchFamily="34" charset="0"/>
                <a:ea typeface="Segoe UI" pitchFamily="34" charset="-122"/>
                <a:cs typeface="Segoe UI" pitchFamily="34" charset="-120"/>
              </a:rPr>
              <a:t>Where does each item belong: need, want or in between?</a:t>
            </a:r>
            <a:endParaRPr lang="en-US" sz="3733"/>
          </a:p>
        </p:txBody>
      </p:sp>
      <p:sp>
        <p:nvSpPr>
          <p:cNvPr id="9" name="Card">
            <a:extLst>
              <a:ext uri="{C183D7F6-B498-43B3-948B-1728B52AA6E4}">
                <adec:decorative xmlns:adec="http://schemas.microsoft.com/office/drawing/2017/decorative" val="1"/>
              </a:ext>
            </a:extLst>
          </p:cNvPr>
          <p:cNvSpPr/>
          <p:nvPr/>
        </p:nvSpPr>
        <p:spPr>
          <a:xfrm>
            <a:off x="731520" y="2255520"/>
            <a:ext cx="5242560" cy="1036320"/>
          </a:xfrm>
          <a:prstGeom prst="roundRect">
            <a:avLst>
              <a:gd name="adj" fmla="val 14118"/>
            </a:avLst>
          </a:prstGeom>
          <a:solidFill>
            <a:srgbClr val="FFEDEA"/>
          </a:solidFill>
          <a:ln w="12700">
            <a:solidFill>
              <a:srgbClr val="FFEDEA"/>
            </a:solidFill>
            <a:prstDash val="solid"/>
          </a:ln>
        </p:spPr>
        <p:txBody>
          <a:bodyPr/>
          <a:lstStyle/>
          <a:p>
            <a:endParaRPr lang="en-US" sz="2400"/>
          </a:p>
        </p:txBody>
      </p:sp>
      <p:sp>
        <p:nvSpPr>
          <p:cNvPr id="10" name="Text 8">
            <a:extLst>
              <a:ext uri="{C183D7F6-B498-43B3-948B-1728B52AA6E4}">
                <adec:decorative xmlns:adec="http://schemas.microsoft.com/office/drawing/2017/decorative" val="0"/>
              </a:ext>
            </a:extLst>
          </p:cNvPr>
          <p:cNvSpPr/>
          <p:nvPr/>
        </p:nvSpPr>
        <p:spPr>
          <a:xfrm>
            <a:off x="1097280" y="2255520"/>
            <a:ext cx="4511040" cy="1036320"/>
          </a:xfrm>
          <a:prstGeom prst="rect">
            <a:avLst/>
          </a:prstGeom>
          <a:noFill/>
          <a:ln/>
        </p:spPr>
        <p:txBody>
          <a:bodyPr wrap="square" lIns="0" tIns="0" rIns="0" bIns="0" rtlCol="0" anchor="ctr"/>
          <a:lstStyle/>
          <a:p>
            <a:pPr>
              <a:lnSpc>
                <a:spcPts val="2400"/>
              </a:lnSpc>
            </a:pPr>
            <a:r>
              <a:rPr lang="en-US" sz="1667">
                <a:solidFill>
                  <a:srgbClr val="0F172A"/>
                </a:solidFill>
                <a:latin typeface="Segoe UI" pitchFamily="34" charset="0"/>
                <a:ea typeface="Segoe UI" pitchFamily="34" charset="-122"/>
                <a:cs typeface="Segoe UI" pitchFamily="34" charset="-120"/>
              </a:rPr>
              <a:t>Sort all six items into NEED, WANT or IN BETWEEN.</a:t>
            </a:r>
            <a:endParaRPr lang="en-US" sz="1667"/>
          </a:p>
        </p:txBody>
      </p:sp>
      <p:sp>
        <p:nvSpPr>
          <p:cNvPr id="11" name="Card">
            <a:extLst>
              <a:ext uri="{C183D7F6-B498-43B3-948B-1728B52AA6E4}">
                <adec:decorative xmlns:adec="http://schemas.microsoft.com/office/drawing/2017/decorative" val="1"/>
              </a:ext>
            </a:extLst>
          </p:cNvPr>
          <p:cNvSpPr/>
          <p:nvPr/>
        </p:nvSpPr>
        <p:spPr>
          <a:xfrm>
            <a:off x="6217920" y="2255520"/>
            <a:ext cx="5242560" cy="1036320"/>
          </a:xfrm>
          <a:prstGeom prst="roundRect">
            <a:avLst>
              <a:gd name="adj" fmla="val 14118"/>
            </a:avLst>
          </a:prstGeom>
          <a:solidFill>
            <a:srgbClr val="EEF0FF"/>
          </a:solidFill>
          <a:ln w="12700">
            <a:solidFill>
              <a:srgbClr val="EEF0FF"/>
            </a:solidFill>
            <a:prstDash val="solid"/>
          </a:ln>
        </p:spPr>
        <p:txBody>
          <a:bodyPr/>
          <a:lstStyle/>
          <a:p>
            <a:endParaRPr lang="en-US" sz="2400"/>
          </a:p>
        </p:txBody>
      </p:sp>
      <p:sp>
        <p:nvSpPr>
          <p:cNvPr id="12" name="Text 10">
            <a:extLst>
              <a:ext uri="{C183D7F6-B498-43B3-948B-1728B52AA6E4}">
                <adec:decorative xmlns:adec="http://schemas.microsoft.com/office/drawing/2017/decorative" val="0"/>
              </a:ext>
            </a:extLst>
          </p:cNvPr>
          <p:cNvSpPr/>
          <p:nvPr/>
        </p:nvSpPr>
        <p:spPr>
          <a:xfrm>
            <a:off x="6583680" y="2255520"/>
            <a:ext cx="4511040" cy="1036320"/>
          </a:xfrm>
          <a:prstGeom prst="rect">
            <a:avLst/>
          </a:prstGeom>
          <a:noFill/>
          <a:ln/>
        </p:spPr>
        <p:txBody>
          <a:bodyPr wrap="square" lIns="0" tIns="0" rIns="0" bIns="0" rtlCol="0" anchor="ctr"/>
          <a:lstStyle/>
          <a:p>
            <a:pPr>
              <a:lnSpc>
                <a:spcPts val="2400"/>
              </a:lnSpc>
            </a:pPr>
            <a:r>
              <a:rPr lang="en-US" sz="1667">
                <a:solidFill>
                  <a:srgbClr val="0F172A"/>
                </a:solidFill>
                <a:latin typeface="Segoe UI" pitchFamily="34" charset="0"/>
                <a:ea typeface="Segoe UI" pitchFamily="34" charset="-122"/>
                <a:cs typeface="Segoe UI" pitchFamily="34" charset="-120"/>
              </a:rPr>
              <a:t>Draw an arrow from Nia’s £10 to what she pays for first.</a:t>
            </a:r>
            <a:endParaRPr lang="en-US" sz="1667"/>
          </a:p>
        </p:txBody>
      </p:sp>
      <p:sp>
        <p:nvSpPr>
          <p:cNvPr id="100" name="Card">
            <a:extLst>
              <a:ext uri="{C183D7F6-B498-43B3-948B-1728B52AA6E4}">
                <adec:decorative xmlns:adec="http://schemas.microsoft.com/office/drawing/2017/decorative" val="1"/>
              </a:ext>
            </a:extLst>
          </p:cNvPr>
          <p:cNvSpPr/>
          <p:nvPr/>
        </p:nvSpPr>
        <p:spPr>
          <a:xfrm>
            <a:off x="731520" y="3389376"/>
            <a:ext cx="5242560" cy="609600"/>
          </a:xfrm>
          <a:prstGeom prst="roundRect">
            <a:avLst>
              <a:gd name="adj" fmla="val 17647"/>
            </a:avLst>
          </a:prstGeom>
          <a:solidFill>
            <a:srgbClr val="FFFFFF"/>
          </a:solidFill>
          <a:ln w="12700">
            <a:solidFill>
              <a:srgbClr val="E6E9F2"/>
            </a:solidFill>
            <a:prstDash val="solid"/>
          </a:ln>
        </p:spPr>
        <p:txBody>
          <a:bodyPr/>
          <a:lstStyle/>
          <a:p>
            <a:endParaRPr lang="en-US" sz="2400"/>
          </a:p>
        </p:txBody>
      </p:sp>
      <p:sp>
        <p:nvSpPr>
          <p:cNvPr id="101" name="Number badge">
            <a:extLst>
              <a:ext uri="{C183D7F6-B498-43B3-948B-1728B52AA6E4}">
                <adec:decorative xmlns:adec="http://schemas.microsoft.com/office/drawing/2017/decorative" val="1"/>
              </a:ext>
            </a:extLst>
          </p:cNvPr>
          <p:cNvSpPr/>
          <p:nvPr/>
        </p:nvSpPr>
        <p:spPr>
          <a:xfrm>
            <a:off x="975360" y="3511296"/>
            <a:ext cx="365760" cy="365760"/>
          </a:xfrm>
          <a:prstGeom prst="ellipse">
            <a:avLst/>
          </a:prstGeom>
          <a:solidFill>
            <a:srgbClr val="F76C5E"/>
          </a:solidFill>
          <a:ln w="12700">
            <a:solidFill>
              <a:srgbClr val="F76C5E"/>
            </a:solidFill>
            <a:prstDash val="solid"/>
          </a:ln>
        </p:spPr>
        <p:txBody>
          <a:bodyPr/>
          <a:lstStyle/>
          <a:p>
            <a:endParaRPr lang="en-US" sz="2400"/>
          </a:p>
        </p:txBody>
      </p:sp>
      <p:sp>
        <p:nvSpPr>
          <p:cNvPr id="102" name="Text 102"/>
          <p:cNvSpPr/>
          <p:nvPr/>
        </p:nvSpPr>
        <p:spPr>
          <a:xfrm>
            <a:off x="975360" y="3511296"/>
            <a:ext cx="365760" cy="365760"/>
          </a:xfrm>
          <a:prstGeom prst="rect">
            <a:avLst/>
          </a:prstGeom>
          <a:noFill/>
          <a:ln/>
        </p:spPr>
        <p:txBody>
          <a:bodyPr wrap="square" lIns="0" tIns="0" rIns="0" bIns="0" rtlCol="0" anchor="ctr"/>
          <a:lstStyle/>
          <a:p>
            <a:pPr algn="ctr"/>
            <a:r>
              <a:rPr lang="en-US" sz="1333" b="1">
                <a:solidFill>
                  <a:srgbClr val="FFFFFF"/>
                </a:solidFill>
                <a:latin typeface="Segoe UI" pitchFamily="34" charset="0"/>
                <a:ea typeface="Segoe UI" pitchFamily="34" charset="-122"/>
                <a:cs typeface="Segoe UI" pitchFamily="34" charset="-120"/>
              </a:rPr>
              <a:t>1</a:t>
            </a:r>
            <a:endParaRPr lang="en-US" sz="1467"/>
          </a:p>
        </p:txBody>
      </p:sp>
      <p:sp>
        <p:nvSpPr>
          <p:cNvPr id="103" name="Text 103"/>
          <p:cNvSpPr/>
          <p:nvPr/>
        </p:nvSpPr>
        <p:spPr>
          <a:xfrm>
            <a:off x="1463040" y="3389376"/>
            <a:ext cx="4267200" cy="609600"/>
          </a:xfrm>
          <a:prstGeom prst="rect">
            <a:avLst/>
          </a:prstGeom>
          <a:noFill/>
          <a:ln/>
        </p:spPr>
        <p:txBody>
          <a:bodyPr wrap="square" lIns="0" tIns="0" rIns="0" bIns="0" rtlCol="0" anchor="ctr"/>
          <a:lstStyle/>
          <a:p>
            <a:r>
              <a:rPr lang="en-US" sz="1600" b="1">
                <a:solidFill>
                  <a:srgbClr val="0F172A"/>
                </a:solidFill>
                <a:latin typeface="Segoe UI" pitchFamily="34" charset="0"/>
                <a:ea typeface="Segoe UI" pitchFamily="34" charset="-122"/>
                <a:cs typeface="Segoe UI" pitchFamily="34" charset="-120"/>
              </a:rPr>
              <a:t>Bus fare home from club</a:t>
            </a:r>
            <a:endParaRPr lang="en-US" sz="1467"/>
          </a:p>
        </p:txBody>
      </p:sp>
      <p:sp>
        <p:nvSpPr>
          <p:cNvPr id="104" name="Card">
            <a:extLst>
              <a:ext uri="{C183D7F6-B498-43B3-948B-1728B52AA6E4}">
                <adec:decorative xmlns:adec="http://schemas.microsoft.com/office/drawing/2017/decorative" val="1"/>
              </a:ext>
            </a:extLst>
          </p:cNvPr>
          <p:cNvSpPr/>
          <p:nvPr/>
        </p:nvSpPr>
        <p:spPr>
          <a:xfrm>
            <a:off x="6217920" y="3389376"/>
            <a:ext cx="5242560" cy="609600"/>
          </a:xfrm>
          <a:prstGeom prst="roundRect">
            <a:avLst>
              <a:gd name="adj" fmla="val 17647"/>
            </a:avLst>
          </a:prstGeom>
          <a:solidFill>
            <a:srgbClr val="FFFFFF"/>
          </a:solidFill>
          <a:ln w="12700">
            <a:solidFill>
              <a:srgbClr val="E6E9F2"/>
            </a:solidFill>
            <a:prstDash val="solid"/>
          </a:ln>
        </p:spPr>
        <p:txBody>
          <a:bodyPr/>
          <a:lstStyle/>
          <a:p>
            <a:endParaRPr lang="en-US" sz="2400"/>
          </a:p>
        </p:txBody>
      </p:sp>
      <p:sp>
        <p:nvSpPr>
          <p:cNvPr id="105" name="Number badge">
            <a:extLst>
              <a:ext uri="{C183D7F6-B498-43B3-948B-1728B52AA6E4}">
                <adec:decorative xmlns:adec="http://schemas.microsoft.com/office/drawing/2017/decorative" val="1"/>
              </a:ext>
            </a:extLst>
          </p:cNvPr>
          <p:cNvSpPr/>
          <p:nvPr/>
        </p:nvSpPr>
        <p:spPr>
          <a:xfrm>
            <a:off x="6461760" y="3511296"/>
            <a:ext cx="365760" cy="365760"/>
          </a:xfrm>
          <a:prstGeom prst="ellipse">
            <a:avLst/>
          </a:prstGeom>
          <a:solidFill>
            <a:srgbClr val="F76C5E"/>
          </a:solidFill>
          <a:ln w="12700">
            <a:solidFill>
              <a:srgbClr val="F76C5E"/>
            </a:solidFill>
            <a:prstDash val="solid"/>
          </a:ln>
        </p:spPr>
        <p:txBody>
          <a:bodyPr/>
          <a:lstStyle/>
          <a:p>
            <a:endParaRPr lang="en-US" sz="2400"/>
          </a:p>
        </p:txBody>
      </p:sp>
      <p:sp>
        <p:nvSpPr>
          <p:cNvPr id="106" name="Text 106"/>
          <p:cNvSpPr/>
          <p:nvPr/>
        </p:nvSpPr>
        <p:spPr>
          <a:xfrm>
            <a:off x="6461760" y="3511296"/>
            <a:ext cx="365760" cy="365760"/>
          </a:xfrm>
          <a:prstGeom prst="rect">
            <a:avLst/>
          </a:prstGeom>
          <a:noFill/>
          <a:ln/>
        </p:spPr>
        <p:txBody>
          <a:bodyPr wrap="square" lIns="0" tIns="0" rIns="0" bIns="0" rtlCol="0" anchor="ctr"/>
          <a:lstStyle/>
          <a:p>
            <a:pPr algn="ctr"/>
            <a:r>
              <a:rPr lang="en-US" sz="1333" b="1">
                <a:solidFill>
                  <a:srgbClr val="FFFFFF"/>
                </a:solidFill>
                <a:latin typeface="Segoe UI" pitchFamily="34" charset="0"/>
                <a:ea typeface="Segoe UI" pitchFamily="34" charset="-122"/>
                <a:cs typeface="Segoe UI" pitchFamily="34" charset="-120"/>
              </a:rPr>
              <a:t>2</a:t>
            </a:r>
            <a:endParaRPr lang="en-US" sz="1467"/>
          </a:p>
        </p:txBody>
      </p:sp>
      <p:sp>
        <p:nvSpPr>
          <p:cNvPr id="107" name="Text 107"/>
          <p:cNvSpPr/>
          <p:nvPr/>
        </p:nvSpPr>
        <p:spPr>
          <a:xfrm>
            <a:off x="6949440" y="3389376"/>
            <a:ext cx="4267200" cy="609600"/>
          </a:xfrm>
          <a:prstGeom prst="rect">
            <a:avLst/>
          </a:prstGeom>
          <a:noFill/>
          <a:ln/>
        </p:spPr>
        <p:txBody>
          <a:bodyPr wrap="square" lIns="0" tIns="0" rIns="0" bIns="0" rtlCol="0" anchor="ctr"/>
          <a:lstStyle/>
          <a:p>
            <a:r>
              <a:rPr lang="en-US" sz="1600" b="1">
                <a:solidFill>
                  <a:srgbClr val="0F172A"/>
                </a:solidFill>
                <a:latin typeface="Segoe UI" pitchFamily="34" charset="0"/>
                <a:ea typeface="Segoe UI" pitchFamily="34" charset="-122"/>
                <a:cs typeface="Segoe UI" pitchFamily="34" charset="-120"/>
              </a:rPr>
              <a:t>Trip snack money, due Friday</a:t>
            </a:r>
            <a:endParaRPr lang="en-US" sz="1467"/>
          </a:p>
        </p:txBody>
      </p:sp>
      <p:sp>
        <p:nvSpPr>
          <p:cNvPr id="108" name="Card">
            <a:extLst>
              <a:ext uri="{C183D7F6-B498-43B3-948B-1728B52AA6E4}">
                <adec:decorative xmlns:adec="http://schemas.microsoft.com/office/drawing/2017/decorative" val="1"/>
              </a:ext>
            </a:extLst>
          </p:cNvPr>
          <p:cNvSpPr/>
          <p:nvPr/>
        </p:nvSpPr>
        <p:spPr>
          <a:xfrm>
            <a:off x="731520" y="4072128"/>
            <a:ext cx="5242560" cy="609600"/>
          </a:xfrm>
          <a:prstGeom prst="roundRect">
            <a:avLst>
              <a:gd name="adj" fmla="val 17647"/>
            </a:avLst>
          </a:prstGeom>
          <a:solidFill>
            <a:srgbClr val="FFFFFF"/>
          </a:solidFill>
          <a:ln w="12700">
            <a:solidFill>
              <a:srgbClr val="E6E9F2"/>
            </a:solidFill>
            <a:prstDash val="solid"/>
          </a:ln>
        </p:spPr>
        <p:txBody>
          <a:bodyPr/>
          <a:lstStyle/>
          <a:p>
            <a:endParaRPr lang="en-US" sz="2400"/>
          </a:p>
        </p:txBody>
      </p:sp>
      <p:sp>
        <p:nvSpPr>
          <p:cNvPr id="109" name="Number badge">
            <a:extLst>
              <a:ext uri="{C183D7F6-B498-43B3-948B-1728B52AA6E4}">
                <adec:decorative xmlns:adec="http://schemas.microsoft.com/office/drawing/2017/decorative" val="1"/>
              </a:ext>
            </a:extLst>
          </p:cNvPr>
          <p:cNvSpPr/>
          <p:nvPr/>
        </p:nvSpPr>
        <p:spPr>
          <a:xfrm>
            <a:off x="975360" y="4194048"/>
            <a:ext cx="365760" cy="365760"/>
          </a:xfrm>
          <a:prstGeom prst="ellipse">
            <a:avLst/>
          </a:prstGeom>
          <a:solidFill>
            <a:srgbClr val="F76C5E"/>
          </a:solidFill>
          <a:ln w="12700">
            <a:solidFill>
              <a:srgbClr val="F76C5E"/>
            </a:solidFill>
            <a:prstDash val="solid"/>
          </a:ln>
        </p:spPr>
        <p:txBody>
          <a:bodyPr/>
          <a:lstStyle/>
          <a:p>
            <a:endParaRPr lang="en-US" sz="2400"/>
          </a:p>
        </p:txBody>
      </p:sp>
      <p:sp>
        <p:nvSpPr>
          <p:cNvPr id="110" name="Text 110"/>
          <p:cNvSpPr/>
          <p:nvPr/>
        </p:nvSpPr>
        <p:spPr>
          <a:xfrm>
            <a:off x="975360" y="4194048"/>
            <a:ext cx="365760" cy="365760"/>
          </a:xfrm>
          <a:prstGeom prst="rect">
            <a:avLst/>
          </a:prstGeom>
          <a:noFill/>
          <a:ln/>
        </p:spPr>
        <p:txBody>
          <a:bodyPr wrap="square" lIns="0" tIns="0" rIns="0" bIns="0" rtlCol="0" anchor="ctr"/>
          <a:lstStyle/>
          <a:p>
            <a:pPr algn="ctr"/>
            <a:r>
              <a:rPr lang="en-US" sz="1333" b="1">
                <a:solidFill>
                  <a:srgbClr val="FFFFFF"/>
                </a:solidFill>
                <a:latin typeface="Segoe UI" pitchFamily="34" charset="0"/>
                <a:ea typeface="Segoe UI" pitchFamily="34" charset="-122"/>
                <a:cs typeface="Segoe UI" pitchFamily="34" charset="-120"/>
              </a:rPr>
              <a:t>3</a:t>
            </a:r>
            <a:endParaRPr lang="en-US" sz="1467"/>
          </a:p>
        </p:txBody>
      </p:sp>
      <p:sp>
        <p:nvSpPr>
          <p:cNvPr id="111" name="Text 111"/>
          <p:cNvSpPr/>
          <p:nvPr/>
        </p:nvSpPr>
        <p:spPr>
          <a:xfrm>
            <a:off x="1463040" y="4072128"/>
            <a:ext cx="4267200" cy="609600"/>
          </a:xfrm>
          <a:prstGeom prst="rect">
            <a:avLst/>
          </a:prstGeom>
          <a:noFill/>
          <a:ln/>
        </p:spPr>
        <p:txBody>
          <a:bodyPr wrap="square" lIns="0" tIns="0" rIns="0" bIns="0" rtlCol="0" anchor="ctr"/>
          <a:lstStyle/>
          <a:p>
            <a:r>
              <a:rPr lang="en-US" sz="1600" b="1">
                <a:solidFill>
                  <a:srgbClr val="0F172A"/>
                </a:solidFill>
                <a:latin typeface="Segoe UI" pitchFamily="34" charset="0"/>
                <a:ea typeface="Segoe UI" pitchFamily="34" charset="-122"/>
                <a:cs typeface="Segoe UI" pitchFamily="34" charset="-120"/>
              </a:rPr>
              <a:t>A birthday gift for her cousin</a:t>
            </a:r>
            <a:endParaRPr lang="en-US" sz="1467"/>
          </a:p>
        </p:txBody>
      </p:sp>
      <p:sp>
        <p:nvSpPr>
          <p:cNvPr id="112" name="Card">
            <a:extLst>
              <a:ext uri="{C183D7F6-B498-43B3-948B-1728B52AA6E4}">
                <adec:decorative xmlns:adec="http://schemas.microsoft.com/office/drawing/2017/decorative" val="1"/>
              </a:ext>
            </a:extLst>
          </p:cNvPr>
          <p:cNvSpPr/>
          <p:nvPr/>
        </p:nvSpPr>
        <p:spPr>
          <a:xfrm>
            <a:off x="6217920" y="4072128"/>
            <a:ext cx="5242560" cy="609600"/>
          </a:xfrm>
          <a:prstGeom prst="roundRect">
            <a:avLst>
              <a:gd name="adj" fmla="val 17647"/>
            </a:avLst>
          </a:prstGeom>
          <a:solidFill>
            <a:srgbClr val="FFFFFF"/>
          </a:solidFill>
          <a:ln w="12700">
            <a:solidFill>
              <a:srgbClr val="E6E9F2"/>
            </a:solidFill>
            <a:prstDash val="solid"/>
          </a:ln>
        </p:spPr>
        <p:txBody>
          <a:bodyPr/>
          <a:lstStyle/>
          <a:p>
            <a:endParaRPr lang="en-US" sz="2400"/>
          </a:p>
        </p:txBody>
      </p:sp>
      <p:sp>
        <p:nvSpPr>
          <p:cNvPr id="113" name="Number badge">
            <a:extLst>
              <a:ext uri="{C183D7F6-B498-43B3-948B-1728B52AA6E4}">
                <adec:decorative xmlns:adec="http://schemas.microsoft.com/office/drawing/2017/decorative" val="1"/>
              </a:ext>
            </a:extLst>
          </p:cNvPr>
          <p:cNvSpPr/>
          <p:nvPr/>
        </p:nvSpPr>
        <p:spPr>
          <a:xfrm>
            <a:off x="6461760" y="4194048"/>
            <a:ext cx="365760" cy="365760"/>
          </a:xfrm>
          <a:prstGeom prst="ellipse">
            <a:avLst/>
          </a:prstGeom>
          <a:solidFill>
            <a:srgbClr val="F76C5E"/>
          </a:solidFill>
          <a:ln w="12700">
            <a:solidFill>
              <a:srgbClr val="F76C5E"/>
            </a:solidFill>
            <a:prstDash val="solid"/>
          </a:ln>
        </p:spPr>
        <p:txBody>
          <a:bodyPr/>
          <a:lstStyle/>
          <a:p>
            <a:endParaRPr lang="en-US" sz="2400"/>
          </a:p>
        </p:txBody>
      </p:sp>
      <p:sp>
        <p:nvSpPr>
          <p:cNvPr id="114" name="Text 114"/>
          <p:cNvSpPr/>
          <p:nvPr/>
        </p:nvSpPr>
        <p:spPr>
          <a:xfrm>
            <a:off x="6461760" y="4194048"/>
            <a:ext cx="365760" cy="365760"/>
          </a:xfrm>
          <a:prstGeom prst="rect">
            <a:avLst/>
          </a:prstGeom>
          <a:noFill/>
          <a:ln/>
        </p:spPr>
        <p:txBody>
          <a:bodyPr wrap="square" lIns="0" tIns="0" rIns="0" bIns="0" rtlCol="0" anchor="ctr"/>
          <a:lstStyle/>
          <a:p>
            <a:pPr algn="ctr"/>
            <a:r>
              <a:rPr lang="en-US" sz="1333" b="1">
                <a:solidFill>
                  <a:srgbClr val="FFFFFF"/>
                </a:solidFill>
                <a:latin typeface="Segoe UI" pitchFamily="34" charset="0"/>
                <a:ea typeface="Segoe UI" pitchFamily="34" charset="-122"/>
                <a:cs typeface="Segoe UI" pitchFamily="34" charset="-120"/>
              </a:rPr>
              <a:t>4</a:t>
            </a:r>
            <a:endParaRPr lang="en-US" sz="1467"/>
          </a:p>
        </p:txBody>
      </p:sp>
      <p:sp>
        <p:nvSpPr>
          <p:cNvPr id="115" name="Text 115"/>
          <p:cNvSpPr/>
          <p:nvPr/>
        </p:nvSpPr>
        <p:spPr>
          <a:xfrm>
            <a:off x="6949440" y="4072128"/>
            <a:ext cx="4267200" cy="609600"/>
          </a:xfrm>
          <a:prstGeom prst="rect">
            <a:avLst/>
          </a:prstGeom>
          <a:noFill/>
          <a:ln/>
        </p:spPr>
        <p:txBody>
          <a:bodyPr wrap="square" lIns="0" tIns="0" rIns="0" bIns="0" rtlCol="0" anchor="ctr"/>
          <a:lstStyle/>
          <a:p>
            <a:r>
              <a:rPr lang="en-US" sz="1600" b="1">
                <a:solidFill>
                  <a:srgbClr val="0F172A"/>
                </a:solidFill>
                <a:latin typeface="Segoe UI" pitchFamily="34" charset="0"/>
                <a:ea typeface="Segoe UI" pitchFamily="34" charset="-122"/>
                <a:cs typeface="Segoe UI" pitchFamily="34" charset="-120"/>
              </a:rPr>
              <a:t>School shoes with a hole in them</a:t>
            </a:r>
            <a:endParaRPr lang="en-US" sz="1467"/>
          </a:p>
        </p:txBody>
      </p:sp>
      <p:sp>
        <p:nvSpPr>
          <p:cNvPr id="116" name="Card">
            <a:extLst>
              <a:ext uri="{C183D7F6-B498-43B3-948B-1728B52AA6E4}">
                <adec:decorative xmlns:adec="http://schemas.microsoft.com/office/drawing/2017/decorative" val="1"/>
              </a:ext>
            </a:extLst>
          </p:cNvPr>
          <p:cNvSpPr/>
          <p:nvPr/>
        </p:nvSpPr>
        <p:spPr>
          <a:xfrm>
            <a:off x="731520" y="4754880"/>
            <a:ext cx="5242560" cy="609600"/>
          </a:xfrm>
          <a:prstGeom prst="roundRect">
            <a:avLst>
              <a:gd name="adj" fmla="val 17647"/>
            </a:avLst>
          </a:prstGeom>
          <a:solidFill>
            <a:srgbClr val="FFFFFF"/>
          </a:solidFill>
          <a:ln w="12700">
            <a:solidFill>
              <a:srgbClr val="E6E9F2"/>
            </a:solidFill>
            <a:prstDash val="solid"/>
          </a:ln>
        </p:spPr>
        <p:txBody>
          <a:bodyPr/>
          <a:lstStyle/>
          <a:p>
            <a:endParaRPr lang="en-US" sz="2400"/>
          </a:p>
        </p:txBody>
      </p:sp>
      <p:sp>
        <p:nvSpPr>
          <p:cNvPr id="117" name="Number badge">
            <a:extLst>
              <a:ext uri="{C183D7F6-B498-43B3-948B-1728B52AA6E4}">
                <adec:decorative xmlns:adec="http://schemas.microsoft.com/office/drawing/2017/decorative" val="1"/>
              </a:ext>
            </a:extLst>
          </p:cNvPr>
          <p:cNvSpPr/>
          <p:nvPr/>
        </p:nvSpPr>
        <p:spPr>
          <a:xfrm>
            <a:off x="975360" y="4876800"/>
            <a:ext cx="365760" cy="365760"/>
          </a:xfrm>
          <a:prstGeom prst="ellipse">
            <a:avLst/>
          </a:prstGeom>
          <a:solidFill>
            <a:srgbClr val="F76C5E"/>
          </a:solidFill>
          <a:ln w="12700">
            <a:solidFill>
              <a:srgbClr val="F76C5E"/>
            </a:solidFill>
            <a:prstDash val="solid"/>
          </a:ln>
        </p:spPr>
        <p:txBody>
          <a:bodyPr/>
          <a:lstStyle/>
          <a:p>
            <a:endParaRPr lang="en-US" sz="2400"/>
          </a:p>
        </p:txBody>
      </p:sp>
      <p:sp>
        <p:nvSpPr>
          <p:cNvPr id="118" name="Text 118"/>
          <p:cNvSpPr/>
          <p:nvPr/>
        </p:nvSpPr>
        <p:spPr>
          <a:xfrm>
            <a:off x="975360" y="4876800"/>
            <a:ext cx="365760" cy="365760"/>
          </a:xfrm>
          <a:prstGeom prst="rect">
            <a:avLst/>
          </a:prstGeom>
          <a:noFill/>
          <a:ln/>
        </p:spPr>
        <p:txBody>
          <a:bodyPr wrap="square" lIns="0" tIns="0" rIns="0" bIns="0" rtlCol="0" anchor="ctr"/>
          <a:lstStyle/>
          <a:p>
            <a:pPr algn="ctr"/>
            <a:r>
              <a:rPr lang="en-US" sz="1333" b="1">
                <a:solidFill>
                  <a:srgbClr val="FFFFFF"/>
                </a:solidFill>
                <a:latin typeface="Segoe UI" pitchFamily="34" charset="0"/>
                <a:ea typeface="Segoe UI" pitchFamily="34" charset="-122"/>
                <a:cs typeface="Segoe UI" pitchFamily="34" charset="-120"/>
              </a:rPr>
              <a:t>5</a:t>
            </a:r>
            <a:endParaRPr lang="en-US" sz="1467"/>
          </a:p>
        </p:txBody>
      </p:sp>
      <p:sp>
        <p:nvSpPr>
          <p:cNvPr id="119" name="Text 119"/>
          <p:cNvSpPr/>
          <p:nvPr/>
        </p:nvSpPr>
        <p:spPr>
          <a:xfrm>
            <a:off x="1463040" y="4754880"/>
            <a:ext cx="4267200" cy="609600"/>
          </a:xfrm>
          <a:prstGeom prst="rect">
            <a:avLst/>
          </a:prstGeom>
          <a:noFill/>
          <a:ln/>
        </p:spPr>
        <p:txBody>
          <a:bodyPr wrap="square" lIns="0" tIns="0" rIns="0" bIns="0" rtlCol="0" anchor="ctr"/>
          <a:lstStyle/>
          <a:p>
            <a:r>
              <a:rPr lang="en-US" sz="1600" b="1">
                <a:solidFill>
                  <a:srgbClr val="0F172A"/>
                </a:solidFill>
                <a:latin typeface="Segoe UI" pitchFamily="34" charset="0"/>
                <a:ea typeface="Segoe UI" pitchFamily="34" charset="-122"/>
                <a:cs typeface="Segoe UI" pitchFamily="34" charset="-120"/>
              </a:rPr>
              <a:t>A phone case she really likes</a:t>
            </a:r>
            <a:endParaRPr lang="en-US" sz="1467"/>
          </a:p>
        </p:txBody>
      </p:sp>
      <p:sp>
        <p:nvSpPr>
          <p:cNvPr id="120" name="Card">
            <a:extLst>
              <a:ext uri="{C183D7F6-B498-43B3-948B-1728B52AA6E4}">
                <adec:decorative xmlns:adec="http://schemas.microsoft.com/office/drawing/2017/decorative" val="1"/>
              </a:ext>
            </a:extLst>
          </p:cNvPr>
          <p:cNvSpPr/>
          <p:nvPr/>
        </p:nvSpPr>
        <p:spPr>
          <a:xfrm>
            <a:off x="6217920" y="4754880"/>
            <a:ext cx="5242560" cy="609600"/>
          </a:xfrm>
          <a:prstGeom prst="roundRect">
            <a:avLst>
              <a:gd name="adj" fmla="val 17647"/>
            </a:avLst>
          </a:prstGeom>
          <a:solidFill>
            <a:srgbClr val="FFFFFF"/>
          </a:solidFill>
          <a:ln w="12700">
            <a:solidFill>
              <a:srgbClr val="E6E9F2"/>
            </a:solidFill>
            <a:prstDash val="solid"/>
          </a:ln>
        </p:spPr>
        <p:txBody>
          <a:bodyPr/>
          <a:lstStyle/>
          <a:p>
            <a:endParaRPr lang="en-US" sz="2400"/>
          </a:p>
        </p:txBody>
      </p:sp>
      <p:sp>
        <p:nvSpPr>
          <p:cNvPr id="121" name="Number badge">
            <a:extLst>
              <a:ext uri="{C183D7F6-B498-43B3-948B-1728B52AA6E4}">
                <adec:decorative xmlns:adec="http://schemas.microsoft.com/office/drawing/2017/decorative" val="1"/>
              </a:ext>
            </a:extLst>
          </p:cNvPr>
          <p:cNvSpPr/>
          <p:nvPr/>
        </p:nvSpPr>
        <p:spPr>
          <a:xfrm>
            <a:off x="6461760" y="4876800"/>
            <a:ext cx="365760" cy="365760"/>
          </a:xfrm>
          <a:prstGeom prst="ellipse">
            <a:avLst/>
          </a:prstGeom>
          <a:solidFill>
            <a:srgbClr val="F76C5E"/>
          </a:solidFill>
          <a:ln w="12700">
            <a:solidFill>
              <a:srgbClr val="F76C5E"/>
            </a:solidFill>
            <a:prstDash val="solid"/>
          </a:ln>
        </p:spPr>
        <p:txBody>
          <a:bodyPr/>
          <a:lstStyle/>
          <a:p>
            <a:endParaRPr lang="en-US" sz="2400"/>
          </a:p>
        </p:txBody>
      </p:sp>
      <p:sp>
        <p:nvSpPr>
          <p:cNvPr id="122" name="Text 122"/>
          <p:cNvSpPr/>
          <p:nvPr/>
        </p:nvSpPr>
        <p:spPr>
          <a:xfrm>
            <a:off x="6461760" y="4876800"/>
            <a:ext cx="365760" cy="365760"/>
          </a:xfrm>
          <a:prstGeom prst="rect">
            <a:avLst/>
          </a:prstGeom>
          <a:noFill/>
          <a:ln/>
        </p:spPr>
        <p:txBody>
          <a:bodyPr wrap="square" lIns="0" tIns="0" rIns="0" bIns="0" rtlCol="0" anchor="ctr"/>
          <a:lstStyle/>
          <a:p>
            <a:pPr algn="ctr"/>
            <a:r>
              <a:rPr lang="en-US" sz="1333" b="1">
                <a:solidFill>
                  <a:srgbClr val="FFFFFF"/>
                </a:solidFill>
                <a:latin typeface="Segoe UI" pitchFamily="34" charset="0"/>
                <a:ea typeface="Segoe UI" pitchFamily="34" charset="-122"/>
                <a:cs typeface="Segoe UI" pitchFamily="34" charset="-120"/>
              </a:rPr>
              <a:t>6</a:t>
            </a:r>
            <a:endParaRPr lang="en-US" sz="1467"/>
          </a:p>
        </p:txBody>
      </p:sp>
      <p:sp>
        <p:nvSpPr>
          <p:cNvPr id="123" name="Text 123"/>
          <p:cNvSpPr/>
          <p:nvPr/>
        </p:nvSpPr>
        <p:spPr>
          <a:xfrm>
            <a:off x="6949440" y="4754880"/>
            <a:ext cx="4267200" cy="609600"/>
          </a:xfrm>
          <a:prstGeom prst="rect">
            <a:avLst/>
          </a:prstGeom>
          <a:noFill/>
          <a:ln/>
        </p:spPr>
        <p:txBody>
          <a:bodyPr wrap="square" lIns="0" tIns="0" rIns="0" bIns="0" rtlCol="0" anchor="ctr"/>
          <a:lstStyle/>
          <a:p>
            <a:r>
              <a:rPr lang="en-US" sz="1600" b="1">
                <a:solidFill>
                  <a:srgbClr val="0F172A"/>
                </a:solidFill>
                <a:latin typeface="Segoe UI" pitchFamily="34" charset="0"/>
                <a:ea typeface="Segoe UI" pitchFamily="34" charset="-122"/>
                <a:cs typeface="Segoe UI" pitchFamily="34" charset="-120"/>
              </a:rPr>
              <a:t>A new game for her tablet</a:t>
            </a:r>
            <a:endParaRPr lang="en-US" sz="1467"/>
          </a:p>
        </p:txBody>
      </p:sp>
      <p:sp>
        <p:nvSpPr>
          <p:cNvPr id="124" name="Text 124"/>
          <p:cNvSpPr/>
          <p:nvPr/>
        </p:nvSpPr>
        <p:spPr>
          <a:xfrm>
            <a:off x="731520" y="5364480"/>
            <a:ext cx="10728960" cy="219456"/>
          </a:xfrm>
          <a:prstGeom prst="rect">
            <a:avLst/>
          </a:prstGeom>
          <a:noFill/>
          <a:ln/>
        </p:spPr>
        <p:txBody>
          <a:bodyPr wrap="square" lIns="0" tIns="0" rIns="0" bIns="0" rtlCol="0" anchor="ctr"/>
          <a:lstStyle/>
          <a:p>
            <a:r>
              <a:rPr lang="en-US" sz="1200">
                <a:solidFill>
                  <a:srgbClr val="475569"/>
                </a:solidFill>
                <a:latin typeface="Segoe UI" pitchFamily="34" charset="0"/>
                <a:ea typeface="Segoe UI" pitchFamily="34" charset="-122"/>
                <a:cs typeface="Segoe UI" pitchFamily="34" charset="-120"/>
              </a:rPr>
              <a:t>More than one placement can work — be ready to explain your reasoning.</a:t>
            </a:r>
            <a:endParaRPr lang="en-US" sz="1467"/>
          </a:p>
        </p:txBody>
      </p:sp>
      <p:sp>
        <p:nvSpPr>
          <p:cNvPr id="29" name="Rhythm chip">
            <a:extLst>
              <a:ext uri="{C183D7F6-B498-43B3-948B-1728B52AA6E4}">
                <adec:decorative xmlns:adec="http://schemas.microsoft.com/office/drawing/2017/decorative" val="1"/>
              </a:ext>
            </a:extLst>
          </p:cNvPr>
          <p:cNvSpPr/>
          <p:nvPr/>
        </p:nvSpPr>
        <p:spPr>
          <a:xfrm>
            <a:off x="731520" y="5754624"/>
            <a:ext cx="2682240" cy="731520"/>
          </a:xfrm>
          <a:prstGeom prst="roundRect">
            <a:avLst>
              <a:gd name="adj" fmla="val 23333"/>
            </a:avLst>
          </a:prstGeom>
          <a:solidFill>
            <a:srgbClr val="EDEFF5"/>
          </a:solidFill>
          <a:ln w="12700">
            <a:solidFill>
              <a:srgbClr val="E2E6EF"/>
            </a:solidFill>
            <a:prstDash val="solid"/>
          </a:ln>
        </p:spPr>
        <p:txBody>
          <a:bodyPr/>
          <a:lstStyle/>
          <a:p>
            <a:endParaRPr lang="en-US" sz="2400"/>
          </a:p>
        </p:txBody>
      </p:sp>
      <p:sp>
        <p:nvSpPr>
          <p:cNvPr id="30" name="Move logo">
            <a:extLst>
              <a:ext uri="{C183D7F6-B498-43B3-948B-1728B52AA6E4}">
                <adec:decorative xmlns:adec="http://schemas.microsoft.com/office/drawing/2017/decorative" val="1"/>
              </a:ext>
            </a:extLst>
          </p:cNvPr>
          <p:cNvSpPr/>
          <p:nvPr/>
        </p:nvSpPr>
        <p:spPr>
          <a:xfrm>
            <a:off x="978993" y="6012607"/>
            <a:ext cx="215555" cy="215555"/>
          </a:xfrm>
          <a:prstGeom prst="ellipse">
            <a:avLst/>
          </a:prstGeom>
          <a:ln w="15240">
            <a:solidFill>
              <a:srgbClr val="94A3B8"/>
            </a:solidFill>
            <a:prstDash val="solid"/>
          </a:ln>
        </p:spPr>
        <p:txBody>
          <a:bodyPr/>
          <a:lstStyle/>
          <a:p>
            <a:endParaRPr lang="en-US" sz="2400"/>
          </a:p>
        </p:txBody>
      </p:sp>
      <p:sp>
        <p:nvSpPr>
          <p:cNvPr id="31" name="Move logo">
            <a:extLst>
              <a:ext uri="{C183D7F6-B498-43B3-948B-1728B52AA6E4}">
                <adec:decorative xmlns:adec="http://schemas.microsoft.com/office/drawing/2017/decorative" val="1"/>
              </a:ext>
            </a:extLst>
          </p:cNvPr>
          <p:cNvSpPr/>
          <p:nvPr/>
        </p:nvSpPr>
        <p:spPr>
          <a:xfrm>
            <a:off x="1097548" y="6012607"/>
            <a:ext cx="215555" cy="215555"/>
          </a:xfrm>
          <a:prstGeom prst="ellipse">
            <a:avLst/>
          </a:prstGeom>
          <a:ln w="15240">
            <a:solidFill>
              <a:srgbClr val="94A3B8"/>
            </a:solidFill>
            <a:prstDash val="solid"/>
          </a:ln>
        </p:spPr>
        <p:txBody>
          <a:bodyPr/>
          <a:lstStyle/>
          <a:p>
            <a:endParaRPr lang="en-US" sz="2400"/>
          </a:p>
        </p:txBody>
      </p:sp>
      <p:sp>
        <p:nvSpPr>
          <p:cNvPr id="32" name="Text 30"/>
          <p:cNvSpPr/>
          <p:nvPr/>
        </p:nvSpPr>
        <p:spPr>
          <a:xfrm>
            <a:off x="1438656" y="5754624"/>
            <a:ext cx="1828800" cy="731520"/>
          </a:xfrm>
          <a:prstGeom prst="rect">
            <a:avLst/>
          </a:prstGeom>
          <a:noFill/>
          <a:ln/>
        </p:spPr>
        <p:txBody>
          <a:bodyPr wrap="square" lIns="0" tIns="0" rIns="0" bIns="0" rtlCol="0" anchor="ctr"/>
          <a:lstStyle/>
          <a:p>
            <a:r>
              <a:rPr lang="en-US" sz="1400" b="1" kern="0" spc="107">
                <a:solidFill>
                  <a:srgbClr val="94A3B8"/>
                </a:solidFill>
                <a:latin typeface="Segoe UI" pitchFamily="34" charset="0"/>
                <a:ea typeface="Segoe UI" pitchFamily="34" charset="-122"/>
                <a:cs typeface="Segoe UI" pitchFamily="34" charset="-120"/>
              </a:rPr>
              <a:t>CONNECT</a:t>
            </a:r>
            <a:endParaRPr lang="en-US" sz="1400"/>
          </a:p>
        </p:txBody>
      </p:sp>
      <p:sp>
        <p:nvSpPr>
          <p:cNvPr id="33" name="Rhythm chip">
            <a:extLst>
              <a:ext uri="{C183D7F6-B498-43B3-948B-1728B52AA6E4}">
                <adec:decorative xmlns:adec="http://schemas.microsoft.com/office/drawing/2017/decorative" val="1"/>
              </a:ext>
            </a:extLst>
          </p:cNvPr>
          <p:cNvSpPr/>
          <p:nvPr/>
        </p:nvSpPr>
        <p:spPr>
          <a:xfrm>
            <a:off x="3596640" y="5754624"/>
            <a:ext cx="2682240" cy="731520"/>
          </a:xfrm>
          <a:prstGeom prst="roundRect">
            <a:avLst>
              <a:gd name="adj" fmla="val 23333"/>
            </a:avLst>
          </a:prstGeom>
          <a:solidFill>
            <a:srgbClr val="EDEFF5"/>
          </a:solidFill>
          <a:ln w="12700">
            <a:solidFill>
              <a:srgbClr val="E2E6EF"/>
            </a:solidFill>
            <a:prstDash val="solid"/>
          </a:ln>
        </p:spPr>
        <p:txBody>
          <a:bodyPr/>
          <a:lstStyle/>
          <a:p>
            <a:endParaRPr lang="en-US" sz="2400"/>
          </a:p>
        </p:txBody>
      </p:sp>
      <p:sp>
        <p:nvSpPr>
          <p:cNvPr id="34" name="Move logo">
            <a:extLst>
              <a:ext uri="{C183D7F6-B498-43B3-948B-1728B52AA6E4}">
                <adec:decorative xmlns:adec="http://schemas.microsoft.com/office/drawing/2017/decorative" val="1"/>
              </a:ext>
            </a:extLst>
          </p:cNvPr>
          <p:cNvSpPr/>
          <p:nvPr/>
        </p:nvSpPr>
        <p:spPr>
          <a:xfrm>
            <a:off x="3897051" y="5999927"/>
            <a:ext cx="190195" cy="190195"/>
          </a:xfrm>
          <a:prstGeom prst="ellipse">
            <a:avLst/>
          </a:prstGeom>
          <a:ln w="15240">
            <a:solidFill>
              <a:srgbClr val="94A3B8"/>
            </a:solidFill>
            <a:prstDash val="solid"/>
          </a:ln>
        </p:spPr>
        <p:txBody>
          <a:bodyPr/>
          <a:lstStyle/>
          <a:p>
            <a:endParaRPr lang="en-US" sz="2400"/>
          </a:p>
        </p:txBody>
      </p:sp>
      <p:sp>
        <p:nvSpPr>
          <p:cNvPr id="35" name="Move logo">
            <a:extLst>
              <a:ext uri="{C183D7F6-B498-43B3-948B-1728B52AA6E4}">
                <adec:decorative xmlns:adec="http://schemas.microsoft.com/office/drawing/2017/decorative" val="1"/>
              </a:ext>
            </a:extLst>
          </p:cNvPr>
          <p:cNvSpPr/>
          <p:nvPr/>
        </p:nvSpPr>
        <p:spPr>
          <a:xfrm>
            <a:off x="4044453" y="6147329"/>
            <a:ext cx="95097" cy="95097"/>
          </a:xfrm>
          <a:prstGeom prst="line">
            <a:avLst/>
          </a:prstGeom>
          <a:ln w="15240">
            <a:solidFill>
              <a:srgbClr val="94A3B8"/>
            </a:solidFill>
            <a:prstDash val="solid"/>
          </a:ln>
        </p:spPr>
        <p:txBody>
          <a:bodyPr/>
          <a:lstStyle/>
          <a:p>
            <a:endParaRPr lang="en-US" sz="2400"/>
          </a:p>
        </p:txBody>
      </p:sp>
      <p:sp>
        <p:nvSpPr>
          <p:cNvPr id="36" name="Text 34"/>
          <p:cNvSpPr/>
          <p:nvPr/>
        </p:nvSpPr>
        <p:spPr>
          <a:xfrm>
            <a:off x="4303776" y="5754624"/>
            <a:ext cx="1828800" cy="731520"/>
          </a:xfrm>
          <a:prstGeom prst="rect">
            <a:avLst/>
          </a:prstGeom>
          <a:noFill/>
          <a:ln/>
        </p:spPr>
        <p:txBody>
          <a:bodyPr wrap="square" lIns="0" tIns="0" rIns="0" bIns="0" rtlCol="0" anchor="ctr"/>
          <a:lstStyle/>
          <a:p>
            <a:r>
              <a:rPr lang="en-US" sz="1400" b="1" kern="0" spc="107">
                <a:solidFill>
                  <a:srgbClr val="94A3B8"/>
                </a:solidFill>
                <a:latin typeface="Segoe UI" pitchFamily="34" charset="0"/>
                <a:ea typeface="Segoe UI" pitchFamily="34" charset="-122"/>
                <a:cs typeface="Segoe UI" pitchFamily="34" charset="-120"/>
              </a:rPr>
              <a:t>EXPLORE</a:t>
            </a:r>
            <a:endParaRPr lang="en-US" sz="1400"/>
          </a:p>
        </p:txBody>
      </p:sp>
      <p:sp>
        <p:nvSpPr>
          <p:cNvPr id="37" name="Rhythm chip">
            <a:extLst>
              <a:ext uri="{C183D7F6-B498-43B3-948B-1728B52AA6E4}">
                <adec:decorative xmlns:adec="http://schemas.microsoft.com/office/drawing/2017/decorative" val="1"/>
              </a:ext>
            </a:extLst>
          </p:cNvPr>
          <p:cNvSpPr/>
          <p:nvPr/>
        </p:nvSpPr>
        <p:spPr>
          <a:xfrm>
            <a:off x="6461760" y="5608320"/>
            <a:ext cx="2682240" cy="999744"/>
          </a:xfrm>
          <a:prstGeom prst="roundRect">
            <a:avLst>
              <a:gd name="adj" fmla="val 17073"/>
            </a:avLst>
          </a:prstGeom>
          <a:solidFill>
            <a:srgbClr val="F76C5E"/>
          </a:solidFill>
          <a:ln w="12700">
            <a:solidFill>
              <a:srgbClr val="F76C5E"/>
            </a:solidFill>
            <a:prstDash val="solid"/>
          </a:ln>
        </p:spPr>
        <p:txBody>
          <a:bodyPr/>
          <a:lstStyle/>
          <a:p>
            <a:endParaRPr lang="en-US" sz="2400"/>
          </a:p>
        </p:txBody>
      </p:sp>
      <p:sp>
        <p:nvSpPr>
          <p:cNvPr id="38" name="Move logo">
            <a:extLst>
              <a:ext uri="{C183D7F6-B498-43B3-948B-1728B52AA6E4}">
                <adec:decorative xmlns:adec="http://schemas.microsoft.com/office/drawing/2017/decorative" val="1"/>
              </a:ext>
            </a:extLst>
          </p:cNvPr>
          <p:cNvSpPr/>
          <p:nvPr/>
        </p:nvSpPr>
        <p:spPr>
          <a:xfrm>
            <a:off x="6727058" y="5958962"/>
            <a:ext cx="298460" cy="298460"/>
          </a:xfrm>
          <a:prstGeom prst="ellipse">
            <a:avLst/>
          </a:prstGeom>
          <a:ln w="15240">
            <a:solidFill>
              <a:srgbClr val="FFFFFF"/>
            </a:solidFill>
            <a:prstDash val="solid"/>
          </a:ln>
        </p:spPr>
        <p:txBody>
          <a:bodyPr/>
          <a:lstStyle/>
          <a:p>
            <a:endParaRPr lang="en-US" sz="2400"/>
          </a:p>
        </p:txBody>
      </p:sp>
      <p:sp>
        <p:nvSpPr>
          <p:cNvPr id="39" name="Move logo">
            <a:extLst>
              <a:ext uri="{C183D7F6-B498-43B3-948B-1728B52AA6E4}">
                <adec:decorative xmlns:adec="http://schemas.microsoft.com/office/drawing/2017/decorative" val="1"/>
              </a:ext>
            </a:extLst>
          </p:cNvPr>
          <p:cNvSpPr/>
          <p:nvPr/>
        </p:nvSpPr>
        <p:spPr>
          <a:xfrm>
            <a:off x="6809135" y="6111177"/>
            <a:ext cx="62676" cy="67153"/>
          </a:xfrm>
          <a:prstGeom prst="line">
            <a:avLst/>
          </a:prstGeom>
          <a:ln w="15240">
            <a:solidFill>
              <a:srgbClr val="FFFFFF"/>
            </a:solidFill>
            <a:prstDash val="solid"/>
          </a:ln>
        </p:spPr>
        <p:txBody>
          <a:bodyPr/>
          <a:lstStyle/>
          <a:p>
            <a:endParaRPr lang="en-US" sz="2400"/>
          </a:p>
        </p:txBody>
      </p:sp>
      <p:sp>
        <p:nvSpPr>
          <p:cNvPr id="40" name="Move logo">
            <a:extLst>
              <a:ext uri="{C183D7F6-B498-43B3-948B-1728B52AA6E4}">
                <adec:decorative xmlns:adec="http://schemas.microsoft.com/office/drawing/2017/decorative" val="1"/>
              </a:ext>
            </a:extLst>
          </p:cNvPr>
          <p:cNvSpPr/>
          <p:nvPr/>
        </p:nvSpPr>
        <p:spPr>
          <a:xfrm flipV="1">
            <a:off x="6871811" y="6041039"/>
            <a:ext cx="82076" cy="137292"/>
          </a:xfrm>
          <a:prstGeom prst="line">
            <a:avLst/>
          </a:prstGeom>
          <a:ln w="15240">
            <a:solidFill>
              <a:srgbClr val="FFFFFF"/>
            </a:solidFill>
            <a:prstDash val="solid"/>
          </a:ln>
        </p:spPr>
        <p:txBody>
          <a:bodyPr/>
          <a:lstStyle/>
          <a:p>
            <a:endParaRPr lang="en-US" sz="2400"/>
          </a:p>
        </p:txBody>
      </p:sp>
      <p:sp>
        <p:nvSpPr>
          <p:cNvPr id="41" name="Text 39"/>
          <p:cNvSpPr/>
          <p:nvPr/>
        </p:nvSpPr>
        <p:spPr>
          <a:xfrm>
            <a:off x="7168896" y="5608320"/>
            <a:ext cx="1828800" cy="999744"/>
          </a:xfrm>
          <a:prstGeom prst="rect">
            <a:avLst/>
          </a:prstGeom>
          <a:noFill/>
          <a:ln/>
        </p:spPr>
        <p:txBody>
          <a:bodyPr wrap="square" lIns="0" tIns="0" rIns="0" bIns="0" rtlCol="0" anchor="ctr"/>
          <a:lstStyle/>
          <a:p>
            <a:r>
              <a:rPr lang="en-US" sz="1733" b="1" kern="0" spc="67">
                <a:solidFill>
                  <a:srgbClr val="FFFFFF"/>
                </a:solidFill>
                <a:latin typeface="Segoe UI" pitchFamily="34" charset="0"/>
                <a:ea typeface="Segoe UI" pitchFamily="34" charset="-122"/>
                <a:cs typeface="Segoe UI" pitchFamily="34" charset="-120"/>
              </a:rPr>
              <a:t>PRACTISE</a:t>
            </a:r>
            <a:endParaRPr lang="en-US" sz="1733"/>
          </a:p>
        </p:txBody>
      </p:sp>
      <p:sp>
        <p:nvSpPr>
          <p:cNvPr id="42" name="Rhythm chip">
            <a:extLst>
              <a:ext uri="{C183D7F6-B498-43B3-948B-1728B52AA6E4}">
                <adec:decorative xmlns:adec="http://schemas.microsoft.com/office/drawing/2017/decorative" val="1"/>
              </a:ext>
            </a:extLst>
          </p:cNvPr>
          <p:cNvSpPr/>
          <p:nvPr/>
        </p:nvSpPr>
        <p:spPr>
          <a:xfrm>
            <a:off x="9326880" y="5754624"/>
            <a:ext cx="2682240" cy="731520"/>
          </a:xfrm>
          <a:prstGeom prst="roundRect">
            <a:avLst>
              <a:gd name="adj" fmla="val 23333"/>
            </a:avLst>
          </a:prstGeom>
          <a:solidFill>
            <a:srgbClr val="EDEFF5"/>
          </a:solidFill>
          <a:ln w="12700">
            <a:solidFill>
              <a:srgbClr val="E2E6EF"/>
            </a:solidFill>
            <a:prstDash val="solid"/>
          </a:ln>
        </p:spPr>
        <p:txBody>
          <a:bodyPr/>
          <a:lstStyle/>
          <a:p>
            <a:endParaRPr lang="en-US" sz="2400"/>
          </a:p>
        </p:txBody>
      </p:sp>
      <p:sp>
        <p:nvSpPr>
          <p:cNvPr id="43" name="Move logo">
            <a:extLst>
              <a:ext uri="{C183D7F6-B498-43B3-948B-1728B52AA6E4}">
                <adec:decorative xmlns:adec="http://schemas.microsoft.com/office/drawing/2017/decorative" val="1"/>
              </a:ext>
            </a:extLst>
          </p:cNvPr>
          <p:cNvSpPr/>
          <p:nvPr/>
        </p:nvSpPr>
        <p:spPr>
          <a:xfrm>
            <a:off x="9620952" y="5999928"/>
            <a:ext cx="240913" cy="240913"/>
          </a:xfrm>
          <a:prstGeom prst="ellipse">
            <a:avLst/>
          </a:prstGeom>
          <a:ln w="15240">
            <a:solidFill>
              <a:srgbClr val="94A3B8"/>
            </a:solidFill>
            <a:prstDash val="solid"/>
          </a:ln>
        </p:spPr>
        <p:txBody>
          <a:bodyPr/>
          <a:lstStyle/>
          <a:p>
            <a:endParaRPr lang="en-US" sz="2400"/>
          </a:p>
        </p:txBody>
      </p:sp>
      <p:sp>
        <p:nvSpPr>
          <p:cNvPr id="44" name="Move logo">
            <a:extLst>
              <a:ext uri="{C183D7F6-B498-43B3-948B-1728B52AA6E4}">
                <adec:decorative xmlns:adec="http://schemas.microsoft.com/office/drawing/2017/decorative" val="1"/>
              </a:ext>
            </a:extLst>
          </p:cNvPr>
          <p:cNvSpPr/>
          <p:nvPr/>
        </p:nvSpPr>
        <p:spPr>
          <a:xfrm>
            <a:off x="9683589" y="6062565"/>
            <a:ext cx="115639" cy="115639"/>
          </a:xfrm>
          <a:prstGeom prst="ellipse">
            <a:avLst/>
          </a:prstGeom>
          <a:ln w="15240">
            <a:solidFill>
              <a:srgbClr val="94A3B8"/>
            </a:solidFill>
            <a:prstDash val="solid"/>
          </a:ln>
        </p:spPr>
        <p:txBody>
          <a:bodyPr/>
          <a:lstStyle/>
          <a:p>
            <a:endParaRPr lang="en-US" sz="2400"/>
          </a:p>
        </p:txBody>
      </p:sp>
      <p:sp>
        <p:nvSpPr>
          <p:cNvPr id="45" name="Move logo">
            <a:extLst>
              <a:ext uri="{C183D7F6-B498-43B3-948B-1728B52AA6E4}">
                <adec:decorative xmlns:adec="http://schemas.microsoft.com/office/drawing/2017/decorative" val="1"/>
              </a:ext>
            </a:extLst>
          </p:cNvPr>
          <p:cNvSpPr/>
          <p:nvPr/>
        </p:nvSpPr>
        <p:spPr>
          <a:xfrm>
            <a:off x="9725749" y="6104725"/>
            <a:ext cx="31319" cy="31319"/>
          </a:xfrm>
          <a:prstGeom prst="ellipse">
            <a:avLst/>
          </a:prstGeom>
          <a:solidFill>
            <a:srgbClr val="94A3B8"/>
          </a:solidFill>
          <a:ln w="15240">
            <a:solidFill>
              <a:srgbClr val="94A3B8"/>
            </a:solidFill>
            <a:prstDash val="solid"/>
          </a:ln>
        </p:spPr>
        <p:txBody>
          <a:bodyPr/>
          <a:lstStyle/>
          <a:p>
            <a:endParaRPr lang="en-US" sz="2400"/>
          </a:p>
        </p:txBody>
      </p:sp>
      <p:sp>
        <p:nvSpPr>
          <p:cNvPr id="46" name="Text 44"/>
          <p:cNvSpPr/>
          <p:nvPr/>
        </p:nvSpPr>
        <p:spPr>
          <a:xfrm>
            <a:off x="10034016" y="5754624"/>
            <a:ext cx="1828800" cy="731520"/>
          </a:xfrm>
          <a:prstGeom prst="rect">
            <a:avLst/>
          </a:prstGeom>
          <a:noFill/>
          <a:ln/>
        </p:spPr>
        <p:txBody>
          <a:bodyPr wrap="square" lIns="0" tIns="0" rIns="0" bIns="0" rtlCol="0" anchor="ctr"/>
          <a:lstStyle/>
          <a:p>
            <a:r>
              <a:rPr lang="en-US" sz="1400" b="1" kern="0" spc="107">
                <a:solidFill>
                  <a:srgbClr val="94A3B8"/>
                </a:solidFill>
                <a:latin typeface="Segoe UI" pitchFamily="34" charset="0"/>
                <a:ea typeface="Segoe UI" pitchFamily="34" charset="-122"/>
                <a:cs typeface="Segoe UI" pitchFamily="34" charset="-120"/>
              </a:rPr>
              <a:t>REFLECT</a:t>
            </a:r>
            <a:endParaRPr lang="en-US" sz="1400"/>
          </a:p>
        </p:txBody>
      </p:sp>
    </p:spTree>
    <p:extLst>
      <p:ext uri="{BB962C8B-B14F-4D97-AF65-F5344CB8AC3E}">
        <p14:creationId xmlns:p14="http://schemas.microsoft.com/office/powerpoint/2010/main" val="2710463814"/>
      </p:ext>
    </p:extLst>
  </p:cSld>
  <p:clrMapOvr>
    <a:masterClrMapping/>
  </p:clrMapOvr>
</p:sld>
</file>

<file path=ppt/slides/slide1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op bar">
            <a:extLst>
              <a:ext uri="{C183D7F6-B498-43B3-948B-1728B52AA6E4}">
                <adec:decorative xmlns:adec="http://schemas.microsoft.com/office/drawing/2017/decorative" val="1"/>
              </a:ext>
            </a:extLst>
          </p:cNvPr>
          <p:cNvSpPr/>
          <p:nvPr/>
        </p:nvSpPr>
        <p:spPr>
          <a:xfrm>
            <a:off x="0" y="0"/>
            <a:ext cx="12192000" cy="146304"/>
          </a:xfrm>
          <a:prstGeom prst="rect">
            <a:avLst/>
          </a:prstGeom>
          <a:solidFill>
            <a:srgbClr val="F59E0B"/>
          </a:solidFill>
          <a:ln w="12700">
            <a:solidFill>
              <a:srgbClr val="F59E0B"/>
            </a:solidFill>
            <a:prstDash val="solid"/>
          </a:ln>
        </p:spPr>
        <p:txBody>
          <a:bodyPr/>
          <a:lstStyle/>
          <a:p>
            <a:endParaRPr lang="en-US" sz="2400"/>
          </a:p>
        </p:txBody>
      </p:sp>
      <p:sp>
        <p:nvSpPr>
          <p:cNvPr id="3" name="Move logo tile">
            <a:extLst>
              <a:ext uri="{C183D7F6-B498-43B3-948B-1728B52AA6E4}">
                <adec:decorative xmlns:adec="http://schemas.microsoft.com/office/drawing/2017/decorative" val="1"/>
              </a:ext>
            </a:extLst>
          </p:cNvPr>
          <p:cNvSpPr/>
          <p:nvPr/>
        </p:nvSpPr>
        <p:spPr>
          <a:xfrm>
            <a:off x="731520" y="487680"/>
            <a:ext cx="609600" cy="609600"/>
          </a:xfrm>
          <a:prstGeom prst="roundRect">
            <a:avLst>
              <a:gd name="adj" fmla="val 28000"/>
            </a:avLst>
          </a:prstGeom>
          <a:solidFill>
            <a:srgbClr val="1E293B"/>
          </a:solidFill>
          <a:ln w="12700">
            <a:solidFill>
              <a:srgbClr val="334155"/>
            </a:solidFill>
            <a:prstDash val="solid"/>
          </a:ln>
        </p:spPr>
        <p:txBody>
          <a:bodyPr/>
          <a:lstStyle/>
          <a:p>
            <a:endParaRPr lang="en-US" sz="2400"/>
          </a:p>
        </p:txBody>
      </p:sp>
      <p:sp>
        <p:nvSpPr>
          <p:cNvPr id="4" name="Move logo">
            <a:extLst>
              <a:ext uri="{C183D7F6-B498-43B3-948B-1728B52AA6E4}">
                <adec:decorative xmlns:adec="http://schemas.microsoft.com/office/drawing/2017/decorative" val="1"/>
              </a:ext>
            </a:extLst>
          </p:cNvPr>
          <p:cNvSpPr/>
          <p:nvPr/>
        </p:nvSpPr>
        <p:spPr>
          <a:xfrm>
            <a:off x="878801" y="634961"/>
            <a:ext cx="315041" cy="315041"/>
          </a:xfrm>
          <a:prstGeom prst="ellipse">
            <a:avLst/>
          </a:prstGeom>
          <a:ln w="15240">
            <a:solidFill>
              <a:srgbClr val="F59E0B"/>
            </a:solidFill>
            <a:prstDash val="solid"/>
          </a:ln>
        </p:spPr>
        <p:txBody>
          <a:bodyPr/>
          <a:lstStyle/>
          <a:p>
            <a:endParaRPr lang="en-US" sz="2400"/>
          </a:p>
        </p:txBody>
      </p:sp>
      <p:sp>
        <p:nvSpPr>
          <p:cNvPr id="5" name="Move logo">
            <a:extLst>
              <a:ext uri="{C183D7F6-B498-43B3-948B-1728B52AA6E4}">
                <adec:decorative xmlns:adec="http://schemas.microsoft.com/office/drawing/2017/decorative" val="1"/>
              </a:ext>
            </a:extLst>
          </p:cNvPr>
          <p:cNvSpPr/>
          <p:nvPr/>
        </p:nvSpPr>
        <p:spPr>
          <a:xfrm>
            <a:off x="960711" y="716871"/>
            <a:ext cx="151220" cy="151220"/>
          </a:xfrm>
          <a:prstGeom prst="ellipse">
            <a:avLst/>
          </a:prstGeom>
          <a:ln w="15240">
            <a:solidFill>
              <a:srgbClr val="F59E0B"/>
            </a:solidFill>
            <a:prstDash val="solid"/>
          </a:ln>
        </p:spPr>
        <p:txBody>
          <a:bodyPr/>
          <a:lstStyle/>
          <a:p>
            <a:endParaRPr lang="en-US" sz="2400"/>
          </a:p>
        </p:txBody>
      </p:sp>
      <p:sp>
        <p:nvSpPr>
          <p:cNvPr id="6" name="Move logo">
            <a:extLst>
              <a:ext uri="{C183D7F6-B498-43B3-948B-1728B52AA6E4}">
                <adec:decorative xmlns:adec="http://schemas.microsoft.com/office/drawing/2017/decorative" val="1"/>
              </a:ext>
            </a:extLst>
          </p:cNvPr>
          <p:cNvSpPr/>
          <p:nvPr/>
        </p:nvSpPr>
        <p:spPr>
          <a:xfrm>
            <a:off x="1015843" y="772003"/>
            <a:ext cx="40956" cy="40956"/>
          </a:xfrm>
          <a:prstGeom prst="ellipse">
            <a:avLst/>
          </a:prstGeom>
          <a:solidFill>
            <a:srgbClr val="F59E0B"/>
          </a:solidFill>
          <a:ln w="15240">
            <a:solidFill>
              <a:srgbClr val="F59E0B"/>
            </a:solidFill>
            <a:prstDash val="solid"/>
          </a:ln>
        </p:spPr>
        <p:txBody>
          <a:bodyPr/>
          <a:lstStyle/>
          <a:p>
            <a:endParaRPr lang="en-US" sz="2400"/>
          </a:p>
        </p:txBody>
      </p:sp>
      <p:sp>
        <p:nvSpPr>
          <p:cNvPr id="7" name="Text 5"/>
          <p:cNvSpPr/>
          <p:nvPr/>
        </p:nvSpPr>
        <p:spPr>
          <a:xfrm>
            <a:off x="1487424" y="487680"/>
            <a:ext cx="4998720" cy="609600"/>
          </a:xfrm>
          <a:prstGeom prst="rect">
            <a:avLst/>
          </a:prstGeom>
          <a:noFill/>
          <a:ln/>
        </p:spPr>
        <p:txBody>
          <a:bodyPr wrap="square" lIns="0" tIns="0" rIns="0" bIns="0" rtlCol="0" anchor="ctr"/>
          <a:lstStyle/>
          <a:p>
            <a:r>
              <a:rPr lang="en-US" sz="1667" b="1" kern="0" spc="133">
                <a:solidFill>
                  <a:srgbClr val="F59E0B"/>
                </a:solidFill>
                <a:latin typeface="Segoe UI" pitchFamily="34" charset="0"/>
                <a:ea typeface="Segoe UI" pitchFamily="34" charset="-122"/>
                <a:cs typeface="Segoe UI" pitchFamily="34" charset="-120"/>
              </a:rPr>
              <a:t>REFLECT</a:t>
            </a:r>
            <a:r>
              <a:rPr lang="en-US" sz="1667" kern="0" spc="133">
                <a:solidFill>
                  <a:srgbClr val="475569"/>
                </a:solidFill>
                <a:latin typeface="Segoe UI" pitchFamily="34" charset="0"/>
                <a:ea typeface="Segoe UI" pitchFamily="34" charset="-122"/>
                <a:cs typeface="Segoe UI" pitchFamily="34" charset="-120"/>
              </a:rPr>
              <a:t>  ·  </a:t>
            </a:r>
            <a:r>
              <a:rPr lang="en-US" sz="1667" kern="0" spc="133">
                <a:solidFill>
                  <a:srgbClr val="94A3B8"/>
                </a:solidFill>
                <a:latin typeface="Segoe UI" pitchFamily="34" charset="0"/>
                <a:ea typeface="Segoe UI" pitchFamily="34" charset="-122"/>
                <a:cs typeface="Segoe UI" pitchFamily="34" charset="-120"/>
              </a:rPr>
              <a:t>One spending choice</a:t>
            </a:r>
            <a:endParaRPr lang="en-US" sz="1667"/>
          </a:p>
        </p:txBody>
      </p:sp>
      <p:sp>
        <p:nvSpPr>
          <p:cNvPr id="8" name="Text 6"/>
          <p:cNvSpPr/>
          <p:nvPr/>
        </p:nvSpPr>
        <p:spPr>
          <a:xfrm>
            <a:off x="6644640" y="512064"/>
            <a:ext cx="4815840" cy="414528"/>
          </a:xfrm>
          <a:prstGeom prst="rect">
            <a:avLst/>
          </a:prstGeom>
          <a:noFill/>
          <a:ln/>
        </p:spPr>
        <p:txBody>
          <a:bodyPr wrap="square" lIns="0" tIns="0" rIns="0" bIns="0" rtlCol="0" anchor="ctr"/>
          <a:lstStyle/>
          <a:p>
            <a:pPr algn="r"/>
            <a:r>
              <a:rPr lang="en-US" sz="1200" b="1" kern="0" spc="133">
                <a:solidFill>
                  <a:srgbClr val="94A3B8"/>
                </a:solidFill>
                <a:latin typeface="Segoe UI" pitchFamily="34" charset="0"/>
                <a:ea typeface="Segoe UI" pitchFamily="34" charset="-122"/>
                <a:cs typeface="Segoe UI" pitchFamily="34" charset="-120"/>
              </a:rPr>
              <a:t>T4 · NEEDS, WANTS AND CHOICES · WEEK 4</a:t>
            </a:r>
            <a:endParaRPr lang="en-US" sz="1200"/>
          </a:p>
        </p:txBody>
      </p:sp>
      <p:sp>
        <p:nvSpPr>
          <p:cNvPr id="9" name="Text 0"/>
          <p:cNvSpPr>
            <a:spLocks noGrp="1"/>
          </p:cNvSpPr>
          <p:nvPr>
            <p:ph type="title" idx="100" hasCustomPrompt="1"/>
          </p:nvPr>
        </p:nvSpPr>
        <p:spPr>
          <a:xfrm>
            <a:off x="731520" y="1402080"/>
            <a:ext cx="10728960" cy="1828800"/>
          </a:xfrm>
          <a:prstGeom prst="rect">
            <a:avLst/>
          </a:prstGeom>
          <a:noFill/>
          <a:ln/>
        </p:spPr>
        <p:txBody>
          <a:bodyPr vert="horz" wrap="square" lIns="0" tIns="0" rIns="0" bIns="0" rtlCol="0" anchor="ctr">
            <a:normAutofit/>
          </a:bodyPr>
          <a:lstStyle/>
          <a:p>
            <a:r>
              <a:rPr lang="en-US" sz="3600" b="1">
                <a:solidFill>
                  <a:srgbClr val="FFFFFF"/>
                </a:solidFill>
                <a:latin typeface="Segoe UI" pitchFamily="34" charset="0"/>
                <a:ea typeface="Segoe UI" pitchFamily="34" charset="-122"/>
                <a:cs typeface="Segoe UI" pitchFamily="34" charset="-120"/>
              </a:rPr>
              <a:t>“One thing I will check before I spend is …”</a:t>
            </a:r>
            <a:endParaRPr lang="en-US" sz="3600"/>
          </a:p>
        </p:txBody>
      </p:sp>
      <p:sp>
        <p:nvSpPr>
          <p:cNvPr id="10" name="Text 8"/>
          <p:cNvSpPr/>
          <p:nvPr/>
        </p:nvSpPr>
        <p:spPr>
          <a:xfrm>
            <a:off x="731520" y="3352800"/>
            <a:ext cx="10728960" cy="426720"/>
          </a:xfrm>
          <a:prstGeom prst="rect">
            <a:avLst/>
          </a:prstGeom>
          <a:noFill/>
          <a:ln/>
        </p:spPr>
        <p:txBody>
          <a:bodyPr wrap="square" lIns="0" tIns="0" rIns="0" bIns="0" rtlCol="0" anchor="ctr"/>
          <a:lstStyle/>
          <a:p>
            <a:r>
              <a:rPr lang="en-US">
                <a:solidFill>
                  <a:srgbClr val="C7D2E5"/>
                </a:solidFill>
                <a:latin typeface="Segoe UI" pitchFamily="34" charset="0"/>
                <a:ea typeface="Segoe UI" pitchFamily="34" charset="-122"/>
                <a:cs typeface="Segoe UI" pitchFamily="34" charset="-120"/>
              </a:rPr>
              <a:t>Write this one privately — you don't have to share it.</a:t>
            </a:r>
            <a:endParaRPr lang="en-US"/>
          </a:p>
        </p:txBody>
      </p:sp>
      <p:sp>
        <p:nvSpPr>
          <p:cNvPr id="11" name="Takeaway panel">
            <a:extLst>
              <a:ext uri="{C183D7F6-B498-43B3-948B-1728B52AA6E4}">
                <adec:decorative xmlns:adec="http://schemas.microsoft.com/office/drawing/2017/decorative" val="1"/>
              </a:ext>
            </a:extLst>
          </p:cNvPr>
          <p:cNvSpPr/>
          <p:nvPr/>
        </p:nvSpPr>
        <p:spPr>
          <a:xfrm>
            <a:off x="731520" y="4084320"/>
            <a:ext cx="10728960" cy="1280160"/>
          </a:xfrm>
          <a:prstGeom prst="roundRect">
            <a:avLst>
              <a:gd name="adj" fmla="val 13333"/>
            </a:avLst>
          </a:prstGeom>
          <a:solidFill>
            <a:srgbClr val="1E293B"/>
          </a:solidFill>
          <a:ln w="12700">
            <a:solidFill>
              <a:srgbClr val="334155"/>
            </a:solidFill>
            <a:prstDash val="solid"/>
          </a:ln>
        </p:spPr>
        <p:txBody>
          <a:bodyPr/>
          <a:lstStyle/>
          <a:p>
            <a:endParaRPr lang="en-US" sz="2400"/>
          </a:p>
        </p:txBody>
      </p:sp>
      <p:sp>
        <p:nvSpPr>
          <p:cNvPr id="12" name="Text 10"/>
          <p:cNvSpPr/>
          <p:nvPr/>
        </p:nvSpPr>
        <p:spPr>
          <a:xfrm>
            <a:off x="1158240" y="4328160"/>
            <a:ext cx="9875520" cy="316992"/>
          </a:xfrm>
          <a:prstGeom prst="rect">
            <a:avLst/>
          </a:prstGeom>
          <a:noFill/>
          <a:ln/>
        </p:spPr>
        <p:txBody>
          <a:bodyPr wrap="square" lIns="0" tIns="0" rIns="0" bIns="0" rtlCol="0" anchor="ctr"/>
          <a:lstStyle/>
          <a:p>
            <a:r>
              <a:rPr lang="en-US" sz="1333" b="1" kern="0" spc="267">
                <a:solidFill>
                  <a:srgbClr val="F59E0B"/>
                </a:solidFill>
                <a:latin typeface="Segoe UI" pitchFamily="34" charset="0"/>
                <a:ea typeface="Segoe UI" pitchFamily="34" charset="-122"/>
                <a:cs typeface="Segoe UI" pitchFamily="34" charset="-120"/>
              </a:rPr>
              <a:t>TAKEAWAY</a:t>
            </a:r>
            <a:endParaRPr lang="en-US" sz="1333"/>
          </a:p>
        </p:txBody>
      </p:sp>
      <p:sp>
        <p:nvSpPr>
          <p:cNvPr id="13" name="Text 11">
            <a:extLst>
              <a:ext uri="{C183D7F6-B498-43B3-948B-1728B52AA6E4}">
                <adec:decorative xmlns:adec="http://schemas.microsoft.com/office/drawing/2017/decorative" val="0"/>
              </a:ext>
            </a:extLst>
          </p:cNvPr>
          <p:cNvSpPr/>
          <p:nvPr/>
        </p:nvSpPr>
        <p:spPr>
          <a:xfrm>
            <a:off x="1158240" y="4693920"/>
            <a:ext cx="9875520" cy="548640"/>
          </a:xfrm>
          <a:prstGeom prst="rect">
            <a:avLst/>
          </a:prstGeom>
          <a:noFill/>
          <a:ln/>
        </p:spPr>
        <p:txBody>
          <a:bodyPr wrap="square" lIns="0" tIns="0" rIns="0" bIns="0" rtlCol="0" anchor="ctr"/>
          <a:lstStyle/>
          <a:p>
            <a:r>
              <a:rPr lang="en-US" sz="2000" b="1">
                <a:solidFill>
                  <a:srgbClr val="FFFFFF"/>
                </a:solidFill>
                <a:latin typeface="Segoe UI" pitchFamily="34" charset="0"/>
                <a:ea typeface="Segoe UI" pitchFamily="34" charset="-122"/>
                <a:cs typeface="Segoe UI" pitchFamily="34" charset="-120"/>
              </a:rPr>
              <a:t>Pay for what you need first, then choose a want on purpose.</a:t>
            </a:r>
            <a:endParaRPr lang="en-US" sz="2000"/>
          </a:p>
        </p:txBody>
      </p:sp>
      <p:sp>
        <p:nvSpPr>
          <p:cNvPr id="14" name="Rhythm chip">
            <a:extLst>
              <a:ext uri="{C183D7F6-B498-43B3-948B-1728B52AA6E4}">
                <adec:decorative xmlns:adec="http://schemas.microsoft.com/office/drawing/2017/decorative" val="1"/>
              </a:ext>
            </a:extLst>
          </p:cNvPr>
          <p:cNvSpPr/>
          <p:nvPr/>
        </p:nvSpPr>
        <p:spPr>
          <a:xfrm>
            <a:off x="731520" y="5754624"/>
            <a:ext cx="2682240" cy="731520"/>
          </a:xfrm>
          <a:prstGeom prst="roundRect">
            <a:avLst>
              <a:gd name="adj" fmla="val 23333"/>
            </a:avLst>
          </a:prstGeom>
          <a:solidFill>
            <a:srgbClr val="1E293B"/>
          </a:solidFill>
          <a:ln w="12700">
            <a:solidFill>
              <a:srgbClr val="334155"/>
            </a:solidFill>
            <a:prstDash val="solid"/>
          </a:ln>
        </p:spPr>
        <p:txBody>
          <a:bodyPr/>
          <a:lstStyle/>
          <a:p>
            <a:endParaRPr lang="en-US" sz="2400"/>
          </a:p>
        </p:txBody>
      </p:sp>
      <p:sp>
        <p:nvSpPr>
          <p:cNvPr id="15" name="Move logo">
            <a:extLst>
              <a:ext uri="{C183D7F6-B498-43B3-948B-1728B52AA6E4}">
                <adec:decorative xmlns:adec="http://schemas.microsoft.com/office/drawing/2017/decorative" val="1"/>
              </a:ext>
            </a:extLst>
          </p:cNvPr>
          <p:cNvSpPr/>
          <p:nvPr/>
        </p:nvSpPr>
        <p:spPr>
          <a:xfrm>
            <a:off x="978993" y="6012607"/>
            <a:ext cx="215555" cy="215555"/>
          </a:xfrm>
          <a:prstGeom prst="ellipse">
            <a:avLst/>
          </a:prstGeom>
          <a:ln w="15240">
            <a:solidFill>
              <a:srgbClr val="64748B"/>
            </a:solidFill>
            <a:prstDash val="solid"/>
          </a:ln>
        </p:spPr>
        <p:txBody>
          <a:bodyPr/>
          <a:lstStyle/>
          <a:p>
            <a:endParaRPr lang="en-US" sz="2400"/>
          </a:p>
        </p:txBody>
      </p:sp>
      <p:sp>
        <p:nvSpPr>
          <p:cNvPr id="16" name="Move logo">
            <a:extLst>
              <a:ext uri="{C183D7F6-B498-43B3-948B-1728B52AA6E4}">
                <adec:decorative xmlns:adec="http://schemas.microsoft.com/office/drawing/2017/decorative" val="1"/>
              </a:ext>
            </a:extLst>
          </p:cNvPr>
          <p:cNvSpPr/>
          <p:nvPr/>
        </p:nvSpPr>
        <p:spPr>
          <a:xfrm>
            <a:off x="1097548" y="6012607"/>
            <a:ext cx="215555" cy="215555"/>
          </a:xfrm>
          <a:prstGeom prst="ellipse">
            <a:avLst/>
          </a:prstGeom>
          <a:ln w="15240">
            <a:solidFill>
              <a:srgbClr val="64748B"/>
            </a:solidFill>
            <a:prstDash val="solid"/>
          </a:ln>
        </p:spPr>
        <p:txBody>
          <a:bodyPr/>
          <a:lstStyle/>
          <a:p>
            <a:endParaRPr lang="en-US" sz="2400"/>
          </a:p>
        </p:txBody>
      </p:sp>
      <p:sp>
        <p:nvSpPr>
          <p:cNvPr id="17" name="Text 15">
            <a:extLst>
              <a:ext uri="{C183D7F6-B498-43B3-948B-1728B52AA6E4}">
                <adec:decorative xmlns:adec="http://schemas.microsoft.com/office/drawing/2017/decorative" val="0"/>
              </a:ext>
            </a:extLst>
          </p:cNvPr>
          <p:cNvSpPr/>
          <p:nvPr/>
        </p:nvSpPr>
        <p:spPr>
          <a:xfrm>
            <a:off x="1438656" y="5754624"/>
            <a:ext cx="1828800" cy="731520"/>
          </a:xfrm>
          <a:prstGeom prst="rect">
            <a:avLst/>
          </a:prstGeom>
          <a:noFill/>
          <a:ln/>
        </p:spPr>
        <p:txBody>
          <a:bodyPr wrap="square" lIns="0" tIns="0" rIns="0" bIns="0" rtlCol="0" anchor="ctr"/>
          <a:lstStyle/>
          <a:p>
            <a:r>
              <a:rPr lang="en-US" sz="1400" b="1" kern="0" spc="107">
                <a:solidFill>
                  <a:srgbClr val="64748B"/>
                </a:solidFill>
                <a:latin typeface="Segoe UI" pitchFamily="34" charset="0"/>
                <a:ea typeface="Segoe UI" pitchFamily="34" charset="-122"/>
                <a:cs typeface="Segoe UI" pitchFamily="34" charset="-120"/>
              </a:rPr>
              <a:t>CONNECT</a:t>
            </a:r>
            <a:endParaRPr lang="en-US" sz="1400"/>
          </a:p>
        </p:txBody>
      </p:sp>
      <p:sp>
        <p:nvSpPr>
          <p:cNvPr id="18" name="Rhythm chip">
            <a:extLst>
              <a:ext uri="{C183D7F6-B498-43B3-948B-1728B52AA6E4}">
                <adec:decorative xmlns:adec="http://schemas.microsoft.com/office/drawing/2017/decorative" val="1"/>
              </a:ext>
            </a:extLst>
          </p:cNvPr>
          <p:cNvSpPr/>
          <p:nvPr/>
        </p:nvSpPr>
        <p:spPr>
          <a:xfrm>
            <a:off x="3596640" y="5754624"/>
            <a:ext cx="2682240" cy="731520"/>
          </a:xfrm>
          <a:prstGeom prst="roundRect">
            <a:avLst>
              <a:gd name="adj" fmla="val 23333"/>
            </a:avLst>
          </a:prstGeom>
          <a:solidFill>
            <a:srgbClr val="1E293B"/>
          </a:solidFill>
          <a:ln w="12700">
            <a:solidFill>
              <a:srgbClr val="334155"/>
            </a:solidFill>
            <a:prstDash val="solid"/>
          </a:ln>
        </p:spPr>
        <p:txBody>
          <a:bodyPr/>
          <a:lstStyle/>
          <a:p>
            <a:endParaRPr lang="en-US" sz="2400"/>
          </a:p>
        </p:txBody>
      </p:sp>
      <p:sp>
        <p:nvSpPr>
          <p:cNvPr id="19" name="Move logo">
            <a:extLst>
              <a:ext uri="{C183D7F6-B498-43B3-948B-1728B52AA6E4}">
                <adec:decorative xmlns:adec="http://schemas.microsoft.com/office/drawing/2017/decorative" val="1"/>
              </a:ext>
            </a:extLst>
          </p:cNvPr>
          <p:cNvSpPr/>
          <p:nvPr/>
        </p:nvSpPr>
        <p:spPr>
          <a:xfrm>
            <a:off x="3897051" y="5999927"/>
            <a:ext cx="190195" cy="190195"/>
          </a:xfrm>
          <a:prstGeom prst="ellipse">
            <a:avLst/>
          </a:prstGeom>
          <a:ln w="15240">
            <a:solidFill>
              <a:srgbClr val="64748B"/>
            </a:solidFill>
            <a:prstDash val="solid"/>
          </a:ln>
        </p:spPr>
        <p:txBody>
          <a:bodyPr/>
          <a:lstStyle/>
          <a:p>
            <a:endParaRPr lang="en-US" sz="2400"/>
          </a:p>
        </p:txBody>
      </p:sp>
      <p:sp>
        <p:nvSpPr>
          <p:cNvPr id="20" name="Move logo">
            <a:extLst>
              <a:ext uri="{C183D7F6-B498-43B3-948B-1728B52AA6E4}">
                <adec:decorative xmlns:adec="http://schemas.microsoft.com/office/drawing/2017/decorative" val="1"/>
              </a:ext>
            </a:extLst>
          </p:cNvPr>
          <p:cNvSpPr/>
          <p:nvPr/>
        </p:nvSpPr>
        <p:spPr>
          <a:xfrm>
            <a:off x="4044453" y="6147329"/>
            <a:ext cx="95097" cy="95097"/>
          </a:xfrm>
          <a:prstGeom prst="line">
            <a:avLst/>
          </a:prstGeom>
          <a:ln w="15240">
            <a:solidFill>
              <a:srgbClr val="64748B"/>
            </a:solidFill>
            <a:prstDash val="solid"/>
          </a:ln>
        </p:spPr>
        <p:txBody>
          <a:bodyPr/>
          <a:lstStyle/>
          <a:p>
            <a:endParaRPr lang="en-US" sz="2400"/>
          </a:p>
        </p:txBody>
      </p:sp>
      <p:sp>
        <p:nvSpPr>
          <p:cNvPr id="21" name="Text 19"/>
          <p:cNvSpPr/>
          <p:nvPr/>
        </p:nvSpPr>
        <p:spPr>
          <a:xfrm>
            <a:off x="4303776" y="5754624"/>
            <a:ext cx="1828800" cy="731520"/>
          </a:xfrm>
          <a:prstGeom prst="rect">
            <a:avLst/>
          </a:prstGeom>
          <a:noFill/>
          <a:ln/>
        </p:spPr>
        <p:txBody>
          <a:bodyPr wrap="square" lIns="0" tIns="0" rIns="0" bIns="0" rtlCol="0" anchor="ctr"/>
          <a:lstStyle/>
          <a:p>
            <a:r>
              <a:rPr lang="en-US" sz="1400" b="1" kern="0" spc="107">
                <a:solidFill>
                  <a:srgbClr val="64748B"/>
                </a:solidFill>
                <a:latin typeface="Segoe UI" pitchFamily="34" charset="0"/>
                <a:ea typeface="Segoe UI" pitchFamily="34" charset="-122"/>
                <a:cs typeface="Segoe UI" pitchFamily="34" charset="-120"/>
              </a:rPr>
              <a:t>EXPLORE</a:t>
            </a:r>
            <a:endParaRPr lang="en-US" sz="1400"/>
          </a:p>
        </p:txBody>
      </p:sp>
      <p:sp>
        <p:nvSpPr>
          <p:cNvPr id="22" name="Rhythm chip">
            <a:extLst>
              <a:ext uri="{C183D7F6-B498-43B3-948B-1728B52AA6E4}">
                <adec:decorative xmlns:adec="http://schemas.microsoft.com/office/drawing/2017/decorative" val="1"/>
              </a:ext>
            </a:extLst>
          </p:cNvPr>
          <p:cNvSpPr/>
          <p:nvPr/>
        </p:nvSpPr>
        <p:spPr>
          <a:xfrm>
            <a:off x="6461760" y="5754624"/>
            <a:ext cx="2682240" cy="731520"/>
          </a:xfrm>
          <a:prstGeom prst="roundRect">
            <a:avLst>
              <a:gd name="adj" fmla="val 23333"/>
            </a:avLst>
          </a:prstGeom>
          <a:solidFill>
            <a:srgbClr val="1E293B"/>
          </a:solidFill>
          <a:ln w="12700">
            <a:solidFill>
              <a:srgbClr val="334155"/>
            </a:solidFill>
            <a:prstDash val="solid"/>
          </a:ln>
        </p:spPr>
        <p:txBody>
          <a:bodyPr/>
          <a:lstStyle/>
          <a:p>
            <a:endParaRPr lang="en-US" sz="2400"/>
          </a:p>
        </p:txBody>
      </p:sp>
      <p:sp>
        <p:nvSpPr>
          <p:cNvPr id="23" name="Move logo">
            <a:extLst>
              <a:ext uri="{C183D7F6-B498-43B3-948B-1728B52AA6E4}">
                <adec:decorative xmlns:adec="http://schemas.microsoft.com/office/drawing/2017/decorative" val="1"/>
              </a:ext>
            </a:extLst>
          </p:cNvPr>
          <p:cNvSpPr/>
          <p:nvPr/>
        </p:nvSpPr>
        <p:spPr>
          <a:xfrm>
            <a:off x="6762171" y="6006267"/>
            <a:ext cx="228235" cy="228235"/>
          </a:xfrm>
          <a:prstGeom prst="ellipse">
            <a:avLst/>
          </a:prstGeom>
          <a:ln w="15240">
            <a:solidFill>
              <a:srgbClr val="64748B"/>
            </a:solidFill>
            <a:prstDash val="solid"/>
          </a:ln>
        </p:spPr>
        <p:txBody>
          <a:bodyPr/>
          <a:lstStyle/>
          <a:p>
            <a:endParaRPr lang="en-US" sz="2400"/>
          </a:p>
        </p:txBody>
      </p:sp>
      <p:sp>
        <p:nvSpPr>
          <p:cNvPr id="24" name="Move logo">
            <a:extLst>
              <a:ext uri="{C183D7F6-B498-43B3-948B-1728B52AA6E4}">
                <adec:decorative xmlns:adec="http://schemas.microsoft.com/office/drawing/2017/decorative" val="1"/>
              </a:ext>
            </a:extLst>
          </p:cNvPr>
          <p:cNvSpPr/>
          <p:nvPr/>
        </p:nvSpPr>
        <p:spPr>
          <a:xfrm>
            <a:off x="6824936" y="6122668"/>
            <a:ext cx="47929" cy="51353"/>
          </a:xfrm>
          <a:prstGeom prst="line">
            <a:avLst/>
          </a:prstGeom>
          <a:ln w="15240">
            <a:solidFill>
              <a:srgbClr val="64748B"/>
            </a:solidFill>
            <a:prstDash val="solid"/>
          </a:ln>
        </p:spPr>
        <p:txBody>
          <a:bodyPr/>
          <a:lstStyle/>
          <a:p>
            <a:endParaRPr lang="en-US" sz="2400"/>
          </a:p>
        </p:txBody>
      </p:sp>
      <p:sp>
        <p:nvSpPr>
          <p:cNvPr id="25" name="Move logo">
            <a:extLst>
              <a:ext uri="{C183D7F6-B498-43B3-948B-1728B52AA6E4}">
                <adec:decorative xmlns:adec="http://schemas.microsoft.com/office/drawing/2017/decorative" val="1"/>
              </a:ext>
            </a:extLst>
          </p:cNvPr>
          <p:cNvSpPr/>
          <p:nvPr/>
        </p:nvSpPr>
        <p:spPr>
          <a:xfrm flipV="1">
            <a:off x="6872865" y="6069031"/>
            <a:ext cx="62764" cy="104988"/>
          </a:xfrm>
          <a:prstGeom prst="line">
            <a:avLst/>
          </a:prstGeom>
          <a:ln w="15240">
            <a:solidFill>
              <a:srgbClr val="64748B"/>
            </a:solidFill>
            <a:prstDash val="solid"/>
          </a:ln>
        </p:spPr>
        <p:txBody>
          <a:bodyPr/>
          <a:lstStyle/>
          <a:p>
            <a:endParaRPr lang="en-US" sz="2400"/>
          </a:p>
        </p:txBody>
      </p:sp>
      <p:sp>
        <p:nvSpPr>
          <p:cNvPr id="26" name="Text 24">
            <a:extLst>
              <a:ext uri="{C183D7F6-B498-43B3-948B-1728B52AA6E4}">
                <adec:decorative xmlns:adec="http://schemas.microsoft.com/office/drawing/2017/decorative" val="0"/>
              </a:ext>
            </a:extLst>
          </p:cNvPr>
          <p:cNvSpPr/>
          <p:nvPr/>
        </p:nvSpPr>
        <p:spPr>
          <a:xfrm>
            <a:off x="7168896" y="5754624"/>
            <a:ext cx="1828800" cy="731520"/>
          </a:xfrm>
          <a:prstGeom prst="rect">
            <a:avLst/>
          </a:prstGeom>
          <a:noFill/>
          <a:ln/>
        </p:spPr>
        <p:txBody>
          <a:bodyPr wrap="square" lIns="0" tIns="0" rIns="0" bIns="0" rtlCol="0" anchor="ctr"/>
          <a:lstStyle/>
          <a:p>
            <a:r>
              <a:rPr lang="en-US" sz="1400" b="1" kern="0" spc="107">
                <a:solidFill>
                  <a:srgbClr val="64748B"/>
                </a:solidFill>
                <a:latin typeface="Segoe UI" pitchFamily="34" charset="0"/>
                <a:ea typeface="Segoe UI" pitchFamily="34" charset="-122"/>
                <a:cs typeface="Segoe UI" pitchFamily="34" charset="-120"/>
              </a:rPr>
              <a:t>PRACTISE</a:t>
            </a:r>
            <a:endParaRPr lang="en-US" sz="1400"/>
          </a:p>
        </p:txBody>
      </p:sp>
      <p:sp>
        <p:nvSpPr>
          <p:cNvPr id="27" name="Rhythm chip">
            <a:extLst>
              <a:ext uri="{C183D7F6-B498-43B3-948B-1728B52AA6E4}">
                <adec:decorative xmlns:adec="http://schemas.microsoft.com/office/drawing/2017/decorative" val="1"/>
              </a:ext>
            </a:extLst>
          </p:cNvPr>
          <p:cNvSpPr/>
          <p:nvPr/>
        </p:nvSpPr>
        <p:spPr>
          <a:xfrm>
            <a:off x="9326880" y="5608320"/>
            <a:ext cx="2682240" cy="999744"/>
          </a:xfrm>
          <a:prstGeom prst="roundRect">
            <a:avLst>
              <a:gd name="adj" fmla="val 17073"/>
            </a:avLst>
          </a:prstGeom>
          <a:solidFill>
            <a:srgbClr val="F59E0B"/>
          </a:solidFill>
          <a:ln w="12700">
            <a:solidFill>
              <a:srgbClr val="F59E0B"/>
            </a:solidFill>
            <a:prstDash val="solid"/>
          </a:ln>
        </p:spPr>
        <p:txBody>
          <a:bodyPr/>
          <a:lstStyle/>
          <a:p>
            <a:endParaRPr lang="en-US" sz="2400"/>
          </a:p>
        </p:txBody>
      </p:sp>
      <p:sp>
        <p:nvSpPr>
          <p:cNvPr id="28" name="Move logo">
            <a:extLst>
              <a:ext uri="{C183D7F6-B498-43B3-948B-1728B52AA6E4}">
                <adec:decorative xmlns:adec="http://schemas.microsoft.com/office/drawing/2017/decorative" val="1"/>
              </a:ext>
            </a:extLst>
          </p:cNvPr>
          <p:cNvSpPr/>
          <p:nvPr/>
        </p:nvSpPr>
        <p:spPr>
          <a:xfrm>
            <a:off x="9583889" y="5950673"/>
            <a:ext cx="315041" cy="315041"/>
          </a:xfrm>
          <a:prstGeom prst="ellipse">
            <a:avLst/>
          </a:prstGeom>
          <a:ln w="15240">
            <a:solidFill>
              <a:srgbClr val="FFFFFF"/>
            </a:solidFill>
            <a:prstDash val="solid"/>
          </a:ln>
        </p:spPr>
        <p:txBody>
          <a:bodyPr/>
          <a:lstStyle/>
          <a:p>
            <a:endParaRPr lang="en-US" sz="2400"/>
          </a:p>
        </p:txBody>
      </p:sp>
      <p:sp>
        <p:nvSpPr>
          <p:cNvPr id="29" name="Move logo">
            <a:extLst>
              <a:ext uri="{C183D7F6-B498-43B3-948B-1728B52AA6E4}">
                <adec:decorative xmlns:adec="http://schemas.microsoft.com/office/drawing/2017/decorative" val="1"/>
              </a:ext>
            </a:extLst>
          </p:cNvPr>
          <p:cNvSpPr/>
          <p:nvPr/>
        </p:nvSpPr>
        <p:spPr>
          <a:xfrm>
            <a:off x="9665799" y="6032583"/>
            <a:ext cx="151220" cy="151220"/>
          </a:xfrm>
          <a:prstGeom prst="ellipse">
            <a:avLst/>
          </a:prstGeom>
          <a:ln w="15240">
            <a:solidFill>
              <a:srgbClr val="FFFFFF"/>
            </a:solidFill>
            <a:prstDash val="solid"/>
          </a:ln>
        </p:spPr>
        <p:txBody>
          <a:bodyPr/>
          <a:lstStyle/>
          <a:p>
            <a:endParaRPr lang="en-US" sz="2400"/>
          </a:p>
        </p:txBody>
      </p:sp>
      <p:sp>
        <p:nvSpPr>
          <p:cNvPr id="30" name="Move logo">
            <a:extLst>
              <a:ext uri="{C183D7F6-B498-43B3-948B-1728B52AA6E4}">
                <adec:decorative xmlns:adec="http://schemas.microsoft.com/office/drawing/2017/decorative" val="1"/>
              </a:ext>
            </a:extLst>
          </p:cNvPr>
          <p:cNvSpPr/>
          <p:nvPr/>
        </p:nvSpPr>
        <p:spPr>
          <a:xfrm>
            <a:off x="9720931" y="6087715"/>
            <a:ext cx="40956" cy="40956"/>
          </a:xfrm>
          <a:prstGeom prst="ellipse">
            <a:avLst/>
          </a:prstGeom>
          <a:solidFill>
            <a:srgbClr val="FFFFFF"/>
          </a:solidFill>
          <a:ln w="15240">
            <a:solidFill>
              <a:srgbClr val="FFFFFF"/>
            </a:solidFill>
            <a:prstDash val="solid"/>
          </a:ln>
        </p:spPr>
        <p:txBody>
          <a:bodyPr/>
          <a:lstStyle/>
          <a:p>
            <a:endParaRPr lang="en-US" sz="2400"/>
          </a:p>
        </p:txBody>
      </p:sp>
      <p:sp>
        <p:nvSpPr>
          <p:cNvPr id="31" name="Text 29">
            <a:extLst>
              <a:ext uri="{C183D7F6-B498-43B3-948B-1728B52AA6E4}">
                <adec:decorative xmlns:adec="http://schemas.microsoft.com/office/drawing/2017/decorative" val="0"/>
              </a:ext>
            </a:extLst>
          </p:cNvPr>
          <p:cNvSpPr/>
          <p:nvPr/>
        </p:nvSpPr>
        <p:spPr>
          <a:xfrm>
            <a:off x="10034016" y="5608320"/>
            <a:ext cx="1828800" cy="999744"/>
          </a:xfrm>
          <a:prstGeom prst="rect">
            <a:avLst/>
          </a:prstGeom>
          <a:noFill/>
          <a:ln/>
        </p:spPr>
        <p:txBody>
          <a:bodyPr wrap="square" lIns="0" tIns="0" rIns="0" bIns="0" rtlCol="0" anchor="ctr"/>
          <a:lstStyle/>
          <a:p>
            <a:r>
              <a:rPr lang="en-US" sz="1733" b="1" kern="0" spc="67">
                <a:solidFill>
                  <a:srgbClr val="FFFFFF"/>
                </a:solidFill>
                <a:latin typeface="Segoe UI" pitchFamily="34" charset="0"/>
                <a:ea typeface="Segoe UI" pitchFamily="34" charset="-122"/>
                <a:cs typeface="Segoe UI" pitchFamily="34" charset="-120"/>
              </a:rPr>
              <a:t>REFLECT</a:t>
            </a:r>
            <a:endParaRPr lang="en-US" sz="1733"/>
          </a:p>
        </p:txBody>
      </p:sp>
    </p:spTree>
    <p:extLst>
      <p:ext uri="{BB962C8B-B14F-4D97-AF65-F5344CB8AC3E}">
        <p14:creationId xmlns:p14="http://schemas.microsoft.com/office/powerpoint/2010/main" val="2420187514"/>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1" id="{684D170B-EDE2-DD46-87C9-6306CA7C69ED}" vid="{C78AA4A2-DEBB-534F-A1C1-635B8E56AF0D}"/>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emplate>Office Theme</Template>
  <TotalTime>2720</TotalTime>
  <Words>91547</Words>
  <Application>Microsoft Macintosh PowerPoint</Application>
  <PresentationFormat>Widescreen</PresentationFormat>
  <Paragraphs>8528</Paragraphs>
  <Slides>214</Slides>
  <Notes>206</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214</vt:i4>
      </vt:variant>
    </vt:vector>
  </HeadingPairs>
  <TitlesOfParts>
    <vt:vector size="220" baseType="lpstr">
      <vt:lpstr>Aptos</vt:lpstr>
      <vt:lpstr>Aptos Display</vt:lpstr>
      <vt:lpstr>Arial</vt:lpstr>
      <vt:lpstr>Segoe UI</vt:lpstr>
      <vt:lpstr>Segoe UI Semibold</vt:lpstr>
      <vt:lpstr>Office Theme</vt:lpstr>
      <vt:lpstr>Year 6 - Term 1 at a glance</vt:lpstr>
      <vt:lpstr>Year 6 · Term 2 at a glance</vt:lpstr>
      <vt:lpstr>Year 6 · Term 3 at a glance</vt:lpstr>
      <vt:lpstr>Year 6 · Term 4 at a glance</vt:lpstr>
      <vt:lpstr>The four-move rhythm</vt:lpstr>
      <vt:lpstr>The Flourish framework</vt:lpstr>
      <vt:lpstr>Term 1 · The ten lessons</vt:lpstr>
      <vt:lpstr>Flourish begins</vt:lpstr>
      <vt:lpstr>What helps a group become safe enough for people to learn, practise and grow?</vt:lpstr>
      <vt:lpstr>Psalm 139:13–14</vt:lpstr>
      <vt:lpstr>Image of God</vt:lpstr>
      <vt:lpstr>Which norms help us flourish?</vt:lpstr>
      <vt:lpstr>“One action I can take to make this group safer for learning is …”</vt:lpstr>
      <vt:lpstr>Strengths are gifts</vt:lpstr>
      <vt:lpstr>What counts as a strength if nobody gives out an award for it?</vt:lpstr>
      <vt:lpstr>Romans 12:4–8</vt:lpstr>
      <vt:lpstr>What can we actually see Morgan do?</vt:lpstr>
      <vt:lpstr>“This week this strength could serve …”</vt:lpstr>
      <vt:lpstr>Name the feeling</vt:lpstr>
      <vt:lpstr>Which version gives the best clue about what might help?</vt:lpstr>
      <vt:lpstr>Psalm 42:5</vt:lpstr>
      <vt:lpstr>Which sentences give a useful clue about what would help?</vt:lpstr>
      <vt:lpstr>“A more precise word than fine is … and that word gives the clue …”</vt:lpstr>
      <vt:lpstr>Body clues</vt:lpstr>
      <vt:lpstr>Which hand gives an earlier warning that stress may be rising?</vt:lpstr>
      <vt:lpstr>1 Kings 19:5–6</vt:lpstr>
      <vt:lpstr>Where does each body clue belong: early, building or strong?</vt:lpstr>
      <vt:lpstr>“One body clue I could notice earlier is …”</vt:lpstr>
      <vt:lpstr>The Shalom compass</vt:lpstr>
      <vt:lpstr>A group leaves one member out and wastes the materials. Which relationships does that damage?</vt:lpstr>
      <vt:lpstr>Mark 12:30–31</vt:lpstr>
      <vt:lpstr>Which actions would truly restore shalom in this group?</vt:lpstr>
      <vt:lpstr>“Shalom is strengthened when … because it repairs the relationship with …”</vt:lpstr>
      <vt:lpstr>The power of ‘not yet’</vt:lpstr>
      <vt:lpstr>“I can’t do fractions.” Now add: yet. What has changed — and what has not?</vt:lpstr>
      <vt:lpstr>Philippians 1:6</vt:lpstr>
      <vt:lpstr>Which of these sentences would actually help someone improve?</vt:lpstr>
      <vt:lpstr>“I am not yet … and my next step is …”</vt:lpstr>
      <vt:lpstr>Belonging, not fitting in</vt:lpstr>
      <vt:lpstr>One door says “You can enter and grow.” The other says “Change who you are so we approve.” Which is belonging?</vt:lpstr>
      <vt:lpstr>Romans 12:5</vt:lpstr>
      <vt:lpstr>Belonging or fitting in?</vt:lpstr>
      <vt:lpstr>“Belonging lets a person … fitting in pressures a person to …”</vt:lpstr>
      <vt:lpstr>Notice the overlooked</vt:lpstr>
      <vt:lpstr>What makes a space technically open but socially hard to enter?</vt:lpstr>
      <vt:lpstr>Luke 19:5</vt:lpstr>
      <vt:lpstr>Which of these actually open a way in?</vt:lpstr>
      <vt:lpstr>“One inclusion move I will make at school this week is …”</vt:lpstr>
      <vt:lpstr>Created to contribute</vt:lpstr>
      <vt:lpstr>What important class work is easy to notice only when nobody does it?</vt:lpstr>
      <vt:lpstr>Ephesians 2:10</vt:lpstr>
      <vt:lpstr>Which of these class jobs are ready to use?</vt:lpstr>
      <vt:lpstr>“When … I will … so that …”</vt:lpstr>
      <vt:lpstr>My support team</vt:lpstr>
      <vt:lpstr>Who would you go to first – and who is your back-up?</vt:lpstr>
      <vt:lpstr>Ecclesiastes 4:9–10</vt:lpstr>
      <vt:lpstr>What should Pat say, and who should they go to?</vt:lpstr>
      <vt:lpstr>“If my first person is unavailable, I can …”</vt:lpstr>
      <vt:lpstr>Term 2 · The ten lessons</vt:lpstr>
      <vt:lpstr>The brain alarm</vt:lpstr>
      <vt:lpstr>Why does your body sometimes react before your thinking has caught up?</vt:lpstr>
      <vt:lpstr>Psalm 56:3–4</vt:lpstr>
      <vt:lpstr>The brain alarm</vt:lpstr>
      <vt:lpstr>Which norms help us flourish?</vt:lpstr>
      <vt:lpstr>“One action I can take to make this group safer for learning is …”</vt:lpstr>
      <vt:lpstr>Pause, breathe, choose</vt:lpstr>
      <vt:lpstr>What happens in the gap between feeling it and doing something?</vt:lpstr>
      <vt:lpstr>James 1:19–20</vt:lpstr>
      <vt:lpstr>What can we actually see Rowan do?</vt:lpstr>
      <vt:lpstr>“Next time I feel that heat, I will …”</vt:lpstr>
      <vt:lpstr>What can I control?</vt:lpstr>
      <vt:lpstr>Which worries are yours to carry, and which are not?</vt:lpstr>
      <vt:lpstr>Philippians 4:6</vt:lpstr>
      <vt:lpstr>Which of these can you control, influence, or let go?</vt:lpstr>
      <vt:lpstr>“One thing I can control this week is … and one thing I will let go is …”</vt:lpstr>
      <vt:lpstr>Helpful self-talk</vt:lpstr>
      <vt:lpstr>Which sentence is truthful and still useful after a mistake?</vt:lpstr>
      <vt:lpstr>Philippians 4:8</vt:lpstr>
      <vt:lpstr>Where does each body clue belong: early, building or strong?</vt:lpstr>
      <vt:lpstr>“One body clue I could notice earlier is …”</vt:lpstr>
      <vt:lpstr>Rest is a gift</vt:lpstr>
      <vt:lpstr>Someone says yes to everything and runs out of energy. What is that costing them?</vt:lpstr>
      <vt:lpstr>Mark 6:31</vt:lpstr>
      <vt:lpstr>Which choices would truly help Priya rest and recover?</vt:lpstr>
      <vt:lpstr>“I rest well when … because it protects my energy for …”</vt:lpstr>
      <vt:lpstr>Mistakes and repair</vt:lpstr>
      <vt:lpstr>“It was an accident.” True — and it is still broken. So what has to happen next?</vt:lpstr>
      <vt:lpstr>Philippians 1:6</vt:lpstr>
      <vt:lpstr>Which of these sentences would actually help someone improve?</vt:lpstr>
      <vt:lpstr>“I am not yet … and my next step is …”</vt:lpstr>
      <vt:lpstr>One more step</vt:lpstr>
      <vt:lpstr>A task feels far too big to start. What is the smallest useful thing you could do about it in the next five minutes?</vt:lpstr>
      <vt:lpstr>Romans 12:5</vt:lpstr>
      <vt:lpstr>Belonging or fitting in?</vt:lpstr>
      <vt:lpstr>“Belonging lets a person … fitting in pressures a person to …”</vt:lpstr>
      <vt:lpstr>My coping toolbox</vt:lpstr>
      <vt:lpstr>What does worry do to your body before it reaches your thoughts?</vt:lpstr>
      <vt:lpstr>Psalm 94:19</vt:lpstr>
      <vt:lpstr>Which of these actually open a way in?</vt:lpstr>
      <vt:lpstr>“One inclusion move I will make at school this week is …”</vt:lpstr>
      <vt:lpstr>When tools aren’t enough</vt:lpstr>
      <vt:lpstr>When a calming tool stops working, what might that be telling you?</vt:lpstr>
      <vt:lpstr>Psalm 34:18</vt:lpstr>
      <vt:lpstr>Which of these needs a trusted adult?</vt:lpstr>
      <vt:lpstr>“If … keeps going, I will tell …”</vt:lpstr>
      <vt:lpstr>My support team</vt:lpstr>
      <vt:lpstr>Who would you go to first – and who is your back-up?</vt:lpstr>
      <vt:lpstr>Ecclesiastes 4:9–10</vt:lpstr>
      <vt:lpstr>What should Pat say, and who should they go to?</vt:lpstr>
      <vt:lpstr>“If my first person is unavailable, I can …”</vt:lpstr>
      <vt:lpstr>Term 3 · The ten lessons</vt:lpstr>
      <vt:lpstr>A trustworthy friend</vt:lpstr>
      <vt:lpstr>What does someone do, again and again, that makes them a trustworthy friend?</vt:lpstr>
      <vt:lpstr>Colossians 3:12–13</vt:lpstr>
      <vt:lpstr>Image of God</vt:lpstr>
      <vt:lpstr>Which actions build trust?</vt:lpstr>
      <vt:lpstr>“One action I can take this week to be a more trustworthy friend is …”</vt:lpstr>
      <vt:lpstr>Walk in their shoes</vt:lpstr>
      <vt:lpstr>How can one short message mean two completely different things?</vt:lpstr>
      <vt:lpstr>Philippians 2:3–4</vt:lpstr>
      <vt:lpstr>What can we actually see in the chat?</vt:lpstr>
      <vt:lpstr>“Before I decide what they meant, I will …”</vt:lpstr>
      <vt:lpstr>Listening that helps</vt:lpstr>
      <vt:lpstr>Which reply shows the friend was really listening?</vt:lpstr>
      <vt:lpstr>James 1:19</vt:lpstr>
      <vt:lpstr>Which replies show listening, and which shut the talking down?</vt:lpstr>
      <vt:lpstr>“One way I can listen better is … and it would help because …”</vt:lpstr>
      <vt:lpstr>Speak clearly and kindly</vt:lpstr>
      <vt:lpstr>Which message is easier to hear without wanting to argue back?</vt:lpstr>
      <vt:lpstr>Ephesians 4:29</vt:lpstr>
      <vt:lpstr>Where does each line belong: the fact, the feeling or the ask?</vt:lpstr>
      <vt:lpstr>“One thing I could say without blame is …”</vt:lpstr>
      <vt:lpstr>Fair is not always equal</vt:lpstr>
      <vt:lpstr>Everyone in a group chat gets exactly the same message, but one person cannot use it. Is that fair?</vt:lpstr>
      <vt:lpstr>1 Corinthians 12:22–25</vt:lpstr>
      <vt:lpstr>Which changes would truly protect dignity in this group?</vt:lpstr>
      <vt:lpstr>“Fair is not always equal when … because dignity means …”</vt:lpstr>
      <vt:lpstr>Repair a disagreement</vt:lpstr>
      <vt:lpstr>“It was only a joke.” Now pause. What did the other person actually feel?</vt:lpstr>
      <vt:lpstr>Matthew 5:23–24</vt:lpstr>
      <vt:lpstr>Which of these sentences would actually help repair things?</vt:lpstr>
      <vt:lpstr>“I will own … and my next move is …”</vt:lpstr>
      <vt:lpstr>Bystander to upstander</vt:lpstr>
      <vt:lpstr>A group chat turns cruel about a classmate. Direct, distract, delegate or delay – which move helps and keeps you safe?</vt:lpstr>
      <vt:lpstr>Proverbs 31:8</vt:lpstr>
      <vt:lpstr>Which upstander move?</vt:lpstr>
      <vt:lpstr>“A bystander stays silent … an upstander chooses to …”</vt:lpstr>
      <vt:lpstr>Kind and safe online</vt:lpstr>
      <vt:lpstr>What makes a message feel harmless to send but hard to take back?</vt:lpstr>
      <vt:lpstr>Ephesians 4:29</vt:lpstr>
      <vt:lpstr>Which of these actually keep people safe?</vt:lpstr>
      <vt:lpstr>“One kind and safe online move I will make this week is …”</vt:lpstr>
      <vt:lpstr>Welcome across difference</vt:lpstr>
      <vt:lpstr>What can make someone feel like a guest in a room they belong in?</vt:lpstr>
      <vt:lpstr>Leviticus 19:34</vt:lpstr>
      <vt:lpstr>Which of these welcome moves are ready to use?</vt:lpstr>
      <vt:lpstr>“When … I will … so that …”</vt:lpstr>
      <vt:lpstr>Boundaries and permission</vt:lpstr>
      <vt:lpstr>What does it sound like when someone really asks first?</vt:lpstr>
      <vt:lpstr>Philippians 2:3–4</vt:lpstr>
      <vt:lpstr>What should Ali say, and what should Ali do next?</vt:lpstr>
      <vt:lpstr>“If someone changes their mind, I will …”</vt:lpstr>
      <vt:lpstr>Term 4 · The ten lessons</vt:lpstr>
      <vt:lpstr>Build a workable routine</vt:lpstr>
      <vt:lpstr>What makes a routine one you actually keep, and not just one that looks good on paper?</vt:lpstr>
      <vt:lpstr>Proverbs 21:5</vt:lpstr>
      <vt:lpstr>Get ready on purpose</vt:lpstr>
      <vt:lpstr>Which routine steps actually work?</vt:lpstr>
      <vt:lpstr>“One step I can take this week to make my school mornings work is …”</vt:lpstr>
      <vt:lpstr>Ready the night before</vt:lpstr>
      <vt:lpstr>What makes a morning feel calm before it has even started?</vt:lpstr>
      <vt:lpstr>Proverbs 21:5</vt:lpstr>
      <vt:lpstr>What can we actually do the night before?</vt:lpstr>
      <vt:lpstr>“Tonight my two minutes will be …”</vt:lpstr>
      <vt:lpstr>Sleep, move, fuel</vt:lpstr>
      <vt:lpstr>Sleep, movement, food: which one changes your school day the most?</vt:lpstr>
      <vt:lpstr>1 Corinthians 6:19–20</vt:lpstr>
      <vt:lpstr>Which sentences give a useful clue about what would actually help?</vt:lpstr>
      <vt:lpstr>“One small habit I will keep this week is … and I will know it helped when …”</vt:lpstr>
      <vt:lpstr>Needs, wants and choices</vt:lpstr>
      <vt:lpstr>Nia has £10 saved. What should she pay for first, and why?</vt:lpstr>
      <vt:lpstr>1 Timothy 6:6–8</vt:lpstr>
      <vt:lpstr>Where does each item belong: need, want or in between?</vt:lpstr>
      <vt:lpstr>“One thing I will check before I spend is …”</vt:lpstr>
      <vt:lpstr>Care for shared places</vt:lpstr>
      <vt:lpstr>A shared place is left messy for whoever comes next. What does that cost them?</vt:lpstr>
      <vt:lpstr>Genesis 2:15</vt:lpstr>
      <vt:lpstr>Which actions would really care for this shared place?</vt:lpstr>
      <vt:lpstr>“My one stewardship action is … and it will still help the next class because …”</vt:lpstr>
      <vt:lpstr>Emergency: get help</vt:lpstr>
      <vt:lpstr>Someone is hurt and no adult is nearby. How do you know it is a 000 emergency — and what do you say first?</vt:lpstr>
      <vt:lpstr>Psalm 46:1</vt:lpstr>
      <vt:lpstr>Which of these needs a 000 call right now?</vt:lpstr>
      <vt:lpstr>“If I saw an emergency, my first three steps would be …”</vt:lpstr>
      <vt:lpstr>Stop, think, try, review</vt:lpstr>
      <vt:lpstr>Something goes wrong and no adult is standing next to you. What is your very first move – and what does it cost you to skip it?</vt:lpstr>
      <vt:lpstr>James 1:5</vt:lpstr>
      <vt:lpstr>Which step is this?</vt:lpstr>
      <vt:lpstr>“The step I skip most is … so next time I will …”</vt:lpstr>
      <vt:lpstr>Courage for transition</vt:lpstr>
      <vt:lpstr>What makes a new place feel harder than it actually is?</vt:lpstr>
      <vt:lpstr>Joshua 1:9</vt:lpstr>
      <vt:lpstr>Which of these are real first steps?</vt:lpstr>
      <vt:lpstr>“One support I will use and one first step I will take is …”</vt:lpstr>
      <vt:lpstr>Home responsibilities</vt:lpstr>
      <vt:lpstr>Which jobs at home only happen when somebody remembers to remind you?</vt:lpstr>
      <vt:lpstr>Colossians 3:23</vt:lpstr>
      <vt:lpstr>Which of these home jobs are ready to use?</vt:lpstr>
      <vt:lpstr>“When … I will … so that …”</vt:lpstr>
      <vt:lpstr>Remember and give thanks</vt:lpstr>
      <vt:lpstr>What can you do now that you could not do at the start of this year?</vt:lpstr>
      <vt:lpstr>1 Thessalonians 5:16–18</vt:lpstr>
      <vt:lpstr>What could Ari say, and who has earned it?</vt:lpstr>
      <vt:lpstr>“I’m thankful for … and next year I hope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Josh Dinale</dc:creator>
  <cp:lastModifiedBy>Josh Dinale</cp:lastModifiedBy>
  <cp:revision>2</cp:revision>
  <dcterms:created xsi:type="dcterms:W3CDTF">2026-09-05T08:55:02Z</dcterms:created>
  <dcterms:modified xsi:type="dcterms:W3CDTF">2026-09-29T00:45:57Z</dcterms:modified>
</cp:coreProperties>
</file>