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20"/>
    <p:sldId id="257" r:id="rId21"/>
    <p:sldId id="258" r:id="rId22"/>
    <p:sldId id="259" r:id="rId23"/>
    <p:sldId id="2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 Type="http://schemas.openxmlformats.org/officeDocument/2006/relationships/slide" Target="slides/slide20.xml"/><Relationship Id="rId216" Type="http://schemas.openxmlformats.org/officeDocument/2006/relationships/notesMaster" Target="notesMasters/notesMaster1.xml"/><Relationship Id="rId22" Type="http://schemas.openxmlformats.org/officeDocument/2006/relationships/slide" Target="slides/slide21.xml"/><Relationship Id="rId217" Type="http://schemas.openxmlformats.org/officeDocument/2006/relationships/presProps" Target="presProps.xml"/><Relationship Id="rId23" Type="http://schemas.openxmlformats.org/officeDocument/2006/relationships/slide" Target="slides/slide22.xml"/><Relationship Id="rId218" Type="http://schemas.openxmlformats.org/officeDocument/2006/relationships/viewProps" Target="viewProps.xml"/><Relationship Id="rId24" Type="http://schemas.openxmlformats.org/officeDocument/2006/relationships/slide" Target="slides/slide23.xml"/><Relationship Id="rId219" Type="http://schemas.openxmlformats.org/officeDocument/2006/relationships/theme" Target="theme/theme1.xml"/><Relationship Id="rId20" Type="http://schemas.openxmlformats.org/officeDocument/2006/relationships/slide" Target="slides/slide19.xml"/><Relationship Id="rId220" Type="http://schemas.openxmlformats.org/officeDocument/2006/relationships/tableStyles" Target="tableStyle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dirty="0"/>
              <a:t>•  We are learning to use precise emotion words instead of only good, bad or fine.</a:t>
            </a:r>
          </a:p>
          <a:p>
            <a:endParaRPr lang="en-AU" dirty="0"/>
          </a:p>
          <a:p>
            <a:r>
              <a:rPr lang="en-AU" b="1" dirty="0"/>
              <a:t>SUCCESS CHECK</a:t>
            </a:r>
          </a:p>
          <a:p>
            <a:r>
              <a:rPr lang="en-AU" dirty="0"/>
              <a:t>•  I can use precise emotion words instead of only good, bad or fine in the fictional case, and explain the choice.</a:t>
            </a:r>
          </a:p>
          <a:p>
            <a:endParaRPr lang="en-AU" dirty="0"/>
          </a:p>
          <a:p>
            <a:r>
              <a:rPr lang="en-AU" b="1" dirty="0"/>
              <a:t>KEY QUESTION</a:t>
            </a:r>
          </a:p>
          <a:p>
            <a:r>
              <a:rPr lang="en-AU" dirty="0"/>
              <a:t>•  Which version of a feeling gives the best clue about what might help?</a:t>
            </a:r>
          </a:p>
          <a:p>
            <a:endParaRPr lang="en-AU" dirty="0"/>
          </a:p>
          <a:p>
            <a:r>
              <a:rPr lang="en-AU" b="1" dirty="0"/>
              <a:t>NIV CONNECTION</a:t>
            </a:r>
          </a:p>
          <a:p>
            <a:r>
              <a:rPr lang="en-AU" dirty="0"/>
              <a:t>•  Psalm 42 – honest emotion spoken before God. Year 6, Term 1; character focus: courage and hope.</a:t>
            </a:r>
          </a:p>
          <a:p>
            <a:endParaRPr lang="en-AU" dirty="0"/>
          </a:p>
          <a:p>
            <a:r>
              <a:rPr lang="en-AU" b="1" dirty="0"/>
              <a:t>CHRISTIAN FORMATION</a:t>
            </a:r>
          </a:p>
          <a:p>
            <a:r>
              <a:rPr lang="en-AU" dirty="0"/>
              <a:t>•  Scripture does not flatten emotion into “fine”. The psalmist names distress, questions his own soul and keeps turning towards God. Christian hope is honest about present feeling without treating the feeling as the whole truth.</a:t>
            </a:r>
          </a:p>
          <a:p>
            <a:endParaRPr lang="en-AU" dirty="0"/>
          </a:p>
          <a:p>
            <a:r>
              <a:rPr lang="en-AU" b="1" dirty="0"/>
              <a:t>RETRIEVAL BRIDGE</a:t>
            </a:r>
          </a:p>
          <a:p>
            <a:r>
              <a:rPr lang="en-AU" dirty="0"/>
              <a:t>•  Retrieve one strength from Week 2 and explain how precise emotion words could help that strength serve someone.</a:t>
            </a:r>
          </a:p>
          <a:p>
            <a:endParaRPr lang="en-AU" dirty="0"/>
          </a:p>
          <a:p>
            <a:r>
              <a:rPr lang="en-AU" b="1" dirty="0"/>
              <a:t>PREPARE IN UNDER 5 MINUTES</a:t>
            </a:r>
          </a:p>
          <a:p>
            <a:r>
              <a:rPr lang="en-AU" dirty="0"/>
              <a:t>•  Write BAD → ? and MAD → ? on the board and underline the question marks. Read the four mini-scenes in the practise section.</a:t>
            </a:r>
          </a:p>
          <a:p>
            <a:endParaRPr lang="en-AU" dirty="0"/>
          </a:p>
          <a:p>
            <a:r>
              <a:rPr lang="en-AU" b="1" dirty="0"/>
              <a:t>SAFEGUARDING</a:t>
            </a:r>
          </a:p>
          <a:p>
            <a:r>
              <a:rPr lang="en-AU" dirty="0"/>
              <a:t>•  </a:t>
            </a:r>
            <a:r>
              <a:rPr lang="en-AU" b="1" dirty="0"/>
              <a:t>No forced disclosure. </a:t>
            </a:r>
            <a:r>
              <a:rPr lang="en-AU" dirty="0"/>
              <a:t>Naming feelings can surface real distress. Students may pass, write privately or answer as Kai. Follow up any concerns privately using the school support pathway.</a:t>
            </a:r>
          </a:p>
          <a:p>
            <a:endParaRPr lang="en-AU" dirty="0"/>
          </a:p>
          <a:p>
            <a:r>
              <a:rPr lang="en-AU" b="1" dirty="0"/>
              <a:t>ACCESS / LOW-DISCLOSURE</a:t>
            </a:r>
          </a:p>
          <a:p>
            <a:r>
              <a:rPr lang="en-AU" dirty="0"/>
              <a:t>•  </a:t>
            </a:r>
            <a:r>
              <a:rPr lang="en-AU" b="1" dirty="0"/>
              <a:t>Read every prompt aloud and display it. </a:t>
            </a:r>
            <a:r>
              <a:rPr lang="en-AU" dirty="0"/>
              <a:t>Offer an emotion-word bank on the board. Allow silent pointing, writing or partner response, and give extra processing time. Never require eye contact, public role-play, prayer aloud or disclosure of personal distress.</a:t>
            </a:r>
          </a:p>
          <a:p>
            <a:endParaRPr lang="en-AU" dirty="0"/>
          </a:p>
          <a:p>
            <a:r>
              <a:rPr lang="en-AU" b="1" dirty="0"/>
              <a:t>OFFLINE FALLBACK</a:t>
            </a:r>
          </a:p>
          <a:p>
            <a:r>
              <a:rPr lang="en-AU" dirty="0"/>
              <a:t>•  Printed three-rung emotion-word ladder, the four clue strips and the six sorting cards, one set per group.</a:t>
            </a:r>
          </a:p>
          <a:p>
            <a:endParaRPr lang="en-AU"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KAI AND THE LUNCH GAME</a:t>
            </a:r>
          </a:p>
          <a:p>
            <a:r>
              <a:rPr lang="en-AU"/>
              <a:t>Read this aloud so students respond to the person in the story, not to their own lives. Nobody needs to share anything personal.</a:t>
            </a:r>
          </a:p>
          <a:p>
            <a:r>
              <a:rPr lang="en-AU"/>
              <a:t>Kai suggests a rule during a lunch game, but two students talk over the suggestion and keep playing. Back in class, Kai’s face feels warm and the first word that comes to mind is ‘mad’. Kai is unsure whether the stronger feeling is frustration, embarrassment, disappointment or exclusion.</a:t>
            </a:r>
          </a:p>
          <a:p>
            <a:r>
              <a:rPr lang="en-AU" b="1"/>
              <a:t>Questions for reflection</a:t>
            </a:r>
          </a:p>
          <a:p>
            <a:r>
              <a:rPr lang="en-AU"/>
              <a:t>•  Which word does Kai reach for first, and what might that broad word be hiding?</a:t>
            </a:r>
          </a:p>
          <a:p>
            <a:r>
              <a:rPr lang="en-AU"/>
              <a:t>•  Which clues in the story point to frustration, embarrassment, disappointment or feeling left out?</a:t>
            </a:r>
          </a:p>
          <a:p>
            <a:r>
              <a:rPr lang="en-AU"/>
              <a:t>•  If Kai names the feeling precisely, what helpful next move does that open up?</a:t>
            </a:r>
          </a:p>
          <a:p>
            <a:r>
              <a:rPr lang="en-AU" b="1"/>
              <a:t>CONNECT</a:t>
            </a:r>
          </a:p>
          <a:p>
            <a:r>
              <a:rPr lang="en-AU"/>
              <a:t>•  </a:t>
            </a:r>
            <a:r>
              <a:rPr lang="en-AU" b="1"/>
              <a:t>Read it aloud: </a:t>
            </a:r>
            <a:r>
              <a:rPr lang="en-AU"/>
              <a:t>“Which version gives the best clue about what might help?”</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Say four versions of the same report in the same flat voice: “I feel bad. I feel irritated. I feel embarrassed. I feel disappointed.”</a:t>
            </a:r>
          </a:p>
          <a:p>
            <a:r>
              <a:rPr lang="en-AU"/>
              <a:t>•  </a:t>
            </a:r>
            <a:r>
              <a:rPr lang="en-AU" b="1"/>
              <a:t>Then ask: </a:t>
            </a:r>
            <a:r>
              <a:rPr lang="en-AU"/>
              <a:t>“Which version gives the best clue about what might help?” Take two or three quick responses – no hands-up pressure.</a:t>
            </a:r>
          </a:p>
          <a:p>
            <a:r>
              <a:rPr lang="en-AU"/>
              <a:t>•  </a:t>
            </a:r>
            <a:r>
              <a:rPr lang="en-AU" b="1"/>
              <a:t>Looking for: </a:t>
            </a:r>
            <a:r>
              <a:rPr lang="en-AU"/>
              <a:t>the precise words point to a next move; “bad” tells you almost nothing.</a:t>
            </a:r>
          </a:p>
          <a:p>
            <a:endParaRPr lang="en-AU"/>
          </a:p>
          <a:p>
            <a:r>
              <a:rPr lang="en-AU" b="1"/>
              <a:t>TEACHING SCRIPT</a:t>
            </a:r>
          </a:p>
          <a:p>
            <a:r>
              <a:rPr lang="en-AU"/>
              <a:t>•  Students choose one broad word – good, bad, fine or mad – and silently write a more exact alternative.</a:t>
            </a:r>
          </a:p>
          <a:p>
            <a:r>
              <a:rPr lang="en-AU"/>
              <a:t>•  </a:t>
            </a:r>
            <a:r>
              <a:rPr lang="en-AU" b="1"/>
              <a:t>Keep it silent and private. </a:t>
            </a:r>
            <a:r>
              <a:rPr lang="en-AU"/>
              <a:t>This is a warm-up, not a share-round. Collect nothing; one or two volunteers may read out a word if they want to.</a:t>
            </a:r>
          </a:p>
          <a:p>
            <a:endParaRPr lang="en-AU"/>
          </a:p>
          <a:p>
            <a:r>
              <a:rPr lang="en-AU" b="1"/>
              <a:t>MODEL RESPONSE</a:t>
            </a:r>
          </a:p>
          <a:p>
            <a:r>
              <a:rPr lang="en-AU"/>
              <a:t>•  Broad word: mad. More exact: irritated, because it says the feeling is small and short, not furious.</a:t>
            </a:r>
          </a:p>
          <a:p>
            <a:endParaRPr lang="en-AU"/>
          </a:p>
          <a:p>
            <a:r>
              <a:rPr lang="en-AU" b="1"/>
              <a:t>FORMATIVE LOOK-FOR</a:t>
            </a:r>
          </a:p>
          <a:p>
            <a:r>
              <a:rPr lang="en-AU"/>
              <a:t>•  Students move from a broad label to a narrower one without being handed the word.</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the selected lines of Psalm 42 aloud from the screen, in context.</a:t>
            </a:r>
          </a:p>
          <a:p>
            <a:r>
              <a:rPr lang="en-AU"/>
              <a:t>•  </a:t>
            </a:r>
            <a:r>
              <a:rPr lang="en-AU" b="1"/>
              <a:t>Land the connection: </a:t>
            </a:r>
            <a:r>
              <a:rPr lang="en-AU"/>
              <a:t>faith includes lament, self-questioning and hope – not pretending.</a:t>
            </a:r>
          </a:p>
          <a:p>
            <a:endParaRPr lang="en-AU"/>
          </a:p>
          <a:p>
            <a:r>
              <a:rPr lang="en-AU" b="1"/>
              <a:t>TEACHING SCRIPT</a:t>
            </a:r>
          </a:p>
          <a:p>
            <a:r>
              <a:rPr lang="en-AU"/>
              <a:t>•  </a:t>
            </a:r>
            <a:r>
              <a:rPr lang="en-AU" b="1"/>
              <a:t>Teach the why: </a:t>
            </a:r>
            <a:r>
              <a:rPr lang="en-AU"/>
              <a:t>precise emotion words improve choices. Embarrassed may need reassurance; disappointed may need an adjustment; irritated may need a pause.</a:t>
            </a:r>
          </a:p>
          <a:p>
            <a:r>
              <a:rPr lang="en-AU"/>
              <a:t>•  </a:t>
            </a:r>
            <a:r>
              <a:rPr lang="en-AU" b="1"/>
              <a:t>Check understanding: </a:t>
            </a:r>
            <a:r>
              <a:rPr lang="en-AU"/>
              <a:t>“If someone says they are embarrassed rather than just bad, what does that change about how you help?”</a:t>
            </a:r>
          </a:p>
          <a:p>
            <a:endParaRPr lang="en-AU"/>
          </a:p>
          <a:p>
            <a:r>
              <a:rPr lang="en-AU" b="1"/>
              <a:t>TEACHING SCRIPT</a:t>
            </a:r>
          </a:p>
          <a:p>
            <a:r>
              <a:rPr lang="en-AU"/>
              <a:t>•  </a:t>
            </a:r>
            <a:r>
              <a:rPr lang="en-AU" b="1"/>
              <a:t>Separate feeling from verdict. </a:t>
            </a:r>
            <a:r>
              <a:rPr lang="en-AU"/>
              <a:t>“Left out” names an experience. “Nobody will ever want me” predicts a future that has not been proved.</a:t>
            </a:r>
          </a:p>
          <a:p>
            <a:r>
              <a:rPr lang="en-AU"/>
              <a:t>•  </a:t>
            </a:r>
            <a:r>
              <a:rPr lang="en-AU" b="1"/>
              <a:t>Looking for: </a:t>
            </a:r>
            <a:r>
              <a:rPr lang="en-AU"/>
              <a:t>students can tell a feeling apart from an absolute claim about the future.</a:t>
            </a:r>
          </a:p>
          <a:p>
            <a:endParaRPr lang="en-AU"/>
          </a:p>
          <a:p>
            <a:r>
              <a:rPr lang="en-AU" b="1"/>
              <a:t>TEACHING SCRIPT</a:t>
            </a:r>
          </a:p>
          <a:p>
            <a:r>
              <a:rPr lang="en-AU"/>
              <a:t>•  Read selected lines of Psalm 42 from the NIV. Notice that the psalmist names his distress out loud, questions his own soul, and still turns towards God.</a:t>
            </a:r>
          </a:p>
          <a:p>
            <a:r>
              <a:rPr lang="en-AU"/>
              <a:t>•  </a:t>
            </a:r>
            <a:r>
              <a:rPr lang="en-AU" b="1"/>
              <a:t>Say: </a:t>
            </a:r>
            <a:r>
              <a:rPr lang="en-AU"/>
              <a:t>Scripture never asks us to answer “fine”. Honest words are welcome before God, and the feeling is not the whole story.</a:t>
            </a:r>
          </a:p>
          <a:p>
            <a:r>
              <a:rPr lang="en-AU"/>
              <a:t>•  </a:t>
            </a:r>
            <a:r>
              <a:rPr lang="en-AU" b="1"/>
              <a:t>Keep answers general – </a:t>
            </a:r>
            <a:r>
              <a:rPr lang="en-AU"/>
              <a:t>no personal examples are needed here.</a:t>
            </a:r>
          </a:p>
          <a:p>
            <a:endParaRPr lang="en-AU"/>
          </a:p>
          <a:p>
            <a:r>
              <a:rPr lang="en-AU" b="1"/>
              <a:t>FORMATIVE LOOK-FOR</a:t>
            </a:r>
          </a:p>
          <a:p>
            <a:r>
              <a:rPr lang="en-AU"/>
              <a:t>•  Students name a feeling from evidence and avoid turning that feeling into an absolute verdict.</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Draw three rungs: broad word → precise word → helpful need. Place “mad” on the first rung. Read the Kai scenario aloud before they start.</a:t>
            </a:r>
          </a:p>
          <a:p>
            <a:endParaRPr lang="en-AU"/>
          </a:p>
          <a:p>
            <a:r>
              <a:rPr lang="en-AU"/>
              <a:t>•  </a:t>
            </a:r>
            <a:r>
              <a:rPr lang="en-AU" b="1"/>
              <a:t>MATCH THE CLUES </a:t>
            </a:r>
          </a:p>
          <a:p>
            <a:r>
              <a:rPr lang="en-AU"/>
              <a:t>•  Read the four clues: “wanted a turn”; “others laughed”; “rule was ignored”; “expected the game to go well”. Students match each clue to a possible emotion. Circulate and listen; do not correct yet.</a:t>
            </a:r>
          </a:p>
          <a:p>
            <a:r>
              <a:rPr lang="en-AU"/>
              <a:t>•  </a:t>
            </a:r>
            <a:r>
              <a:rPr lang="en-AU" b="1"/>
              <a:t>Likely matches: </a:t>
            </a:r>
            <a:r>
              <a:rPr lang="en-AU"/>
              <a:t>wanted a turn → left out; others laughed → embarrassed; rule was ignored → frustrated; expected the game to go well → disappointed.</a:t>
            </a:r>
          </a:p>
          <a:p>
            <a:endParaRPr lang="en-AU"/>
          </a:p>
          <a:p>
            <a:r>
              <a:rPr lang="en-AU"/>
              <a:t>•  </a:t>
            </a:r>
            <a:r>
              <a:rPr lang="en-AU" b="1"/>
              <a:t>CHOOSE AND EXPLAIN </a:t>
            </a:r>
          </a:p>
          <a:p>
            <a:r>
              <a:rPr lang="en-AU"/>
              <a:t>•  Choose two plausible emotions for Kai. For each, complete: “If Kai feels ____, a helpful next move might be ____.”</a:t>
            </a:r>
          </a:p>
          <a:p>
            <a:endParaRPr lang="en-AU"/>
          </a:p>
          <a:p>
            <a:r>
              <a:rPr lang="en-AU"/>
              <a:t>•  </a:t>
            </a:r>
            <a:r>
              <a:rPr lang="en-AU" b="1"/>
              <a:t>SHARE AND LAND </a:t>
            </a:r>
          </a:p>
          <a:p>
            <a:r>
              <a:rPr lang="en-AU"/>
              <a:t>•  </a:t>
            </a:r>
            <a:r>
              <a:rPr lang="en-AU" b="1"/>
              <a:t>Take two answers. </a:t>
            </a:r>
            <a:r>
              <a:rPr lang="en-AU"/>
              <a:t>Emphasise that several emotion labels may fit; the goal is reasoned precision, not mind-reading. Do not award a single “right” emotion.</a:t>
            </a:r>
          </a:p>
          <a:p>
            <a:endParaRPr lang="en-AU"/>
          </a:p>
          <a:p>
            <a:r>
              <a:rPr lang="en-AU" b="1"/>
              <a:t>SORTING CARDS · ANSWERS (teacher only)</a:t>
            </a:r>
          </a:p>
          <a:p>
            <a:r>
              <a:rPr lang="en-AU"/>
              <a:t>•  </a:t>
            </a:r>
            <a:r>
              <a:rPr lang="en-AU" b="1"/>
              <a:t>Precise and usable: </a:t>
            </a:r>
            <a:r>
              <a:rPr lang="en-AU"/>
              <a:t>cards 1, 3, 5 and 6 – each names a specific feeling and ties it to evidence in the story.</a:t>
            </a:r>
          </a:p>
          <a:p>
            <a:r>
              <a:rPr lang="en-AU"/>
              <a:t>•  </a:t>
            </a:r>
            <a:r>
              <a:rPr lang="en-AU" b="1"/>
              <a:t>Card 2, “I was just mad.” Problem: </a:t>
            </a:r>
            <a:r>
              <a:rPr lang="en-AU"/>
              <a:t>a broad word that hides what happened and gives no clue about what would help. Rewrite: “I was frustrated because my suggestion was ignored.”</a:t>
            </a:r>
          </a:p>
          <a:p>
            <a:r>
              <a:rPr lang="en-AU"/>
              <a:t>•  </a:t>
            </a:r>
            <a:r>
              <a:rPr lang="en-AU" b="1"/>
              <a:t>Card 4, “Nobody will ever listen to me.” Problem: </a:t>
            </a:r>
            <a:r>
              <a:rPr lang="en-AU"/>
              <a:t>it turns one moment into a verdict about the future. Rewrite: “I felt ignored during that game.”</a:t>
            </a:r>
          </a:p>
          <a:p>
            <a:endParaRPr lang="en-AU"/>
          </a:p>
          <a:p>
            <a:r>
              <a:rPr lang="en-AU"/>
              <a:t>•  </a:t>
            </a:r>
            <a:r>
              <a:rPr lang="en-AU" b="1"/>
              <a:t>If a group defends card 2 or 4, ask: </a:t>
            </a:r>
            <a:r>
              <a:rPr lang="en-AU"/>
              <a:t>“What would someone helping you actually do with that sentence?” and “Has the ‘never’ part been proved yet?”</a:t>
            </a:r>
          </a:p>
          <a:p>
            <a:endParaRPr lang="en-AU"/>
          </a:p>
          <a:p>
            <a:r>
              <a:rPr lang="en-AU" b="1"/>
              <a:t>MODEL RESPONSE</a:t>
            </a:r>
          </a:p>
          <a:p>
            <a:r>
              <a:rPr lang="en-AU"/>
              <a:t>•  “Kai may feel frustrated because the suggestion was ignored and embarrassed because others talked over it. Kai could first name both feelings, then ask calmly for a turn to explain the rule.”</a:t>
            </a:r>
          </a:p>
          <a:p>
            <a:endParaRPr lang="en-AU"/>
          </a:p>
          <a:p>
            <a:r>
              <a:rPr lang="en-AU" b="1"/>
              <a:t>FORMATIVE LOOK-FOR</a:t>
            </a:r>
          </a:p>
          <a:p>
            <a:r>
              <a:rPr lang="en-AU"/>
              <a:t>•  Students choose an emotion word from evidence and avoid turning a feeling into an absolute verdict.</a:t>
            </a:r>
          </a:p>
          <a:p>
            <a:endParaRPr lang="en-AU"/>
          </a:p>
          <a:p>
            <a:r>
              <a:rPr lang="en-AU" b="1"/>
              <a:t>ACCESS / LOW-DISCLOSURE</a:t>
            </a:r>
          </a:p>
          <a:p>
            <a:r>
              <a:rPr lang="en-AU"/>
              <a:t>•  </a:t>
            </a:r>
            <a:r>
              <a:rPr lang="en-AU" b="1"/>
              <a:t>Read every prompt aloud and display it. </a:t>
            </a:r>
            <a:r>
              <a:rPr lang="en-AU"/>
              <a:t>Offer an emotion-word bank on the board. Allow silent pointing, writing or partner response, and give extra processing time. Never require eye contact, public role-play, prayer aloud or disclosure of personal distress.</a:t>
            </a:r>
          </a:p>
          <a:p>
            <a:endParaRPr lang="en-AU"/>
          </a:p>
          <a:p>
            <a:r>
              <a:rPr lang="en-AU" b="1"/>
              <a:t>OFFLINE FALLBACK</a:t>
            </a:r>
          </a:p>
          <a:p>
            <a:r>
              <a:rPr lang="en-AU"/>
              <a:t>•  Six printed sorting cards plus the four clue strips, one set per group; ladder drawn on the board.</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“A more precise word than fine is ____; that word gives the clue ____.”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TEACHING SCRIPT</a:t>
            </a:r>
          </a:p>
          <a:p>
            <a:r>
              <a:rPr lang="en-AU"/>
              <a:t>•  </a:t>
            </a:r>
            <a:r>
              <a:rPr lang="en-AU" b="1"/>
              <a:t>Read the stem printed on the slide: </a:t>
            </a:r>
            <a:r>
              <a:rPr lang="en-AU"/>
              <a:t>“A more precise word than fine is ____; that word gives the clue ____.” Students write it privately.</a:t>
            </a:r>
          </a:p>
          <a:p>
            <a:r>
              <a:rPr lang="en-AU"/>
              <a:t>•  </a:t>
            </a:r>
            <a:r>
              <a:rPr lang="en-AU" b="1"/>
              <a:t>Model the size of answer you want: </a:t>
            </a:r>
            <a:r>
              <a:rPr lang="en-AU"/>
              <a:t>“A more precise word than fine is flat; that word gives the clue that I need something to look forward to.”</a:t>
            </a:r>
          </a:p>
          <a:p>
            <a:endParaRPr lang="en-AU"/>
          </a:p>
          <a:p>
            <a:r>
              <a:rPr lang="en-AU" b="1"/>
              <a:t>TEACHING SCRIPT</a:t>
            </a:r>
          </a:p>
          <a:p>
            <a:r>
              <a:rPr lang="en-AU"/>
              <a:t>•  Write one hope-balanced sentence: “I feel ____, and it is not the whole story because ____.” A fictional answer is fine.</a:t>
            </a:r>
          </a:p>
          <a:p>
            <a:r>
              <a:rPr lang="en-AU"/>
              <a:t>•  </a:t>
            </a:r>
            <a:r>
              <a:rPr lang="en-AU" b="1"/>
              <a:t>Looking for: </a:t>
            </a:r>
            <a:r>
              <a:rPr lang="en-AU"/>
              <a:t>an honest feeling held together with a reason it is not the final word – the Psalm 42 move.</a:t>
            </a:r>
          </a:p>
          <a:p>
            <a:endParaRPr lang="en-AU"/>
          </a:p>
          <a:p>
            <a:r>
              <a:rPr lang="en-AU" b="1"/>
              <a:t>TEACHING SCRIPT</a:t>
            </a:r>
          </a:p>
          <a:p>
            <a:r>
              <a:rPr lang="en-AU"/>
              <a:t>•  Hold ten seconds of silence, then say: “God receives truthful words, not polished performances.”</a:t>
            </a:r>
          </a:p>
          <a:p>
            <a:r>
              <a:rPr lang="en-AU"/>
              <a:t>•  </a:t>
            </a:r>
            <a:r>
              <a:rPr lang="en-AU" b="1"/>
              <a:t>Close with the takeaway on the slide: </a:t>
            </a:r>
            <a:r>
              <a:rPr lang="en-AU"/>
              <a:t>a precise word is not the whole story, but it is an honest place to start.</a:t>
            </a:r>
          </a:p>
          <a:p>
            <a:endParaRPr lang="en-AU"/>
          </a:p>
          <a:p>
            <a:r>
              <a:rPr lang="en-AU" b="1"/>
              <a:t>FORMATIVE LOOK-FOR</a:t>
            </a:r>
          </a:p>
          <a:p>
            <a:r>
              <a:rPr lang="en-AU"/>
              <a:t>•  Students choose an emotion word from evidence and avoid turning a feeling into an absolute verdict.</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ladder rising from a grey blur into distinct coloured shapes"/>
          <p:cNvPicPr>
            <a:picLocks noChangeAspect="1"/>
          </p:cNvPicPr>
          <p:nvPr/>
        </p:nvPicPr>
        <p:blipFill>
          <a:blip r:embed="rId3"/>
          <a:srcRect t="15985" b="15985"/>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dirty="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dirty="0">
                <a:solidFill>
                  <a:srgbClr val="0F172A"/>
                </a:solidFill>
                <a:latin typeface="Segoe UI" pitchFamily="34" charset="0"/>
                <a:ea typeface="Segoe UI" pitchFamily="34" charset="-122"/>
                <a:cs typeface="Segoe UI" pitchFamily="34" charset="-120"/>
              </a:rPr>
              <a:t>YEAR 6</a:t>
            </a:r>
            <a:endParaRPr lang="en-US" sz="1467" dirty="0"/>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a:solidFill>
                  <a:srgbClr val="FFFFFF"/>
                </a:solidFill>
                <a:latin typeface="Segoe UI" pitchFamily="34" charset="0"/>
                <a:ea typeface="Segoe UI" pitchFamily="34" charset="-122"/>
                <a:cs typeface="Segoe UI" pitchFamily="34" charset="-120"/>
              </a:rPr>
              <a:t>Name the feeling</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Swap broad words like fine or mad for precise emotion words.</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#emotions</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#courage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#hope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#precision</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dirty="0">
                <a:solidFill>
                  <a:srgbClr val="A3AEC0"/>
                </a:solidFill>
              </a:rPr>
              <a:t>FLOURISH · FALL</a:t>
            </a:r>
          </a:p>
        </p:txBody>
      </p:sp>
    </p:spTree>
    <p:extLst>
      <p:ext uri="{BB962C8B-B14F-4D97-AF65-F5344CB8AC3E}">
        <p14:creationId xmlns:p14="http://schemas.microsoft.com/office/powerpoint/2010/main" val="2138570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Four versions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NAME THE FEELING · WEEK 3</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Which version gives the best clue about what might help?</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754743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NAME THE FEELING · WEEK 3</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Psalm 42:5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“Why, my soul, are you downcast? Why so disturbed within me? Put your hope in God, for I will yet praise him, my Saviour and my God.”</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Psalm 42:5,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Scripture never asks us to answer “fine”. The psalmist names what he feels honestly, and still holds on to hope.</a:t>
            </a:r>
          </a:p>
        </p:txBody>
      </p:sp>
    </p:spTree>
    <p:extLst>
      <p:ext uri="{BB962C8B-B14F-4D97-AF65-F5344CB8AC3E}">
        <p14:creationId xmlns:p14="http://schemas.microsoft.com/office/powerpoint/2010/main" val="3495452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Emotion-word ladder</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NAME THE FEELING · WEEK 3</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sentences give a useful clue about what would help?</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cards and sort them.</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each card you set aside, write a more precise version.</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felt disappointed because I expected the game to go well.</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was just mad.</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felt left out when my rule was ignored.</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Nobody will ever listen to me.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felt irritated, and I need a minute before I talk about it.</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felt embarrassed when others talked over my idea.</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Several emotion words can fit – aim for reasoned precision, not mind-reading.</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80762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NAME THE FEELING · WEEK 3</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“A more precise word than fine is … and that word gives the clue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A precise word is not the whole story, but it is an honest place to start.</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3925969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