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6"/>
  </p:notesMasterIdLst>
  <p:sldIdLst>
    <p:sldId id="256" r:id="rId55"/>
    <p:sldId id="257" r:id="rId56"/>
    <p:sldId id="258" r:id="rId57"/>
    <p:sldId id="259" r:id="rId58"/>
    <p:sldId id="260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703"/>
    <p:restoredTop sz="69966"/>
  </p:normalViewPr>
  <p:slideViewPr>
    <p:cSldViewPr snapToGrid="0">
      <p:cViewPr varScale="1">
        <p:scale>
          <a:sx n="69" d="100"/>
          <a:sy n="69" d="100"/>
        </p:scale>
        <p:origin x="3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216" Type="http://schemas.openxmlformats.org/officeDocument/2006/relationships/notesMaster" Target="notesMasters/notesMaster1.xml"/><Relationship Id="rId217" Type="http://schemas.openxmlformats.org/officeDocument/2006/relationships/presProps" Target="presProps.xml"/><Relationship Id="rId55" Type="http://schemas.openxmlformats.org/officeDocument/2006/relationships/slide" Target="slides/slide54.xml"/><Relationship Id="rId218" Type="http://schemas.openxmlformats.org/officeDocument/2006/relationships/viewProps" Target="viewProps.xml"/><Relationship Id="rId56" Type="http://schemas.openxmlformats.org/officeDocument/2006/relationships/slide" Target="slides/slide55.xml"/><Relationship Id="rId219" Type="http://schemas.openxmlformats.org/officeDocument/2006/relationships/theme" Target="theme/theme1.xml"/><Relationship Id="rId220" Type="http://schemas.openxmlformats.org/officeDocument/2006/relationships/tableStyles" Target="tableStyles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F7F1BE-E41F-624C-9676-FADCFDCD0376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4FC1B-F8F7-EF4C-9E3D-0B325D4B7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83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WEEK 10 · MY SUPPORT TEAM</a:t>
            </a:r>
          </a:p>
          <a:p>
            <a:r>
              <a:rPr lang="en-AU"/>
              <a:t>•  Year 6 · Term 1 · #helpseeking #lifeskills · Character focus: compassion and kindness.</a:t>
            </a:r>
          </a:p>
          <a:p>
            <a:endParaRPr lang="en-AU"/>
          </a:p>
          <a:p>
            <a:r>
              <a:rPr lang="en-AU" b="1"/>
              <a:t>LEARNING INTENTION</a:t>
            </a:r>
          </a:p>
          <a:p>
            <a:r>
              <a:rPr lang="en-AU"/>
              <a:t>•  We are learning to map trusted adults and peers for school, home and community.</a:t>
            </a:r>
          </a:p>
          <a:p>
            <a:endParaRPr lang="en-AU"/>
          </a:p>
          <a:p>
            <a:r>
              <a:rPr lang="en-AU" b="1"/>
              <a:t>SUCCESS CHECK</a:t>
            </a:r>
          </a:p>
          <a:p>
            <a:r>
              <a:rPr lang="en-AU"/>
              <a:t>•  I can map trusted adults and peers for school, home and community in the fictional case, and explain the choice.</a:t>
            </a:r>
          </a:p>
          <a:p>
            <a:endParaRPr lang="en-AU"/>
          </a:p>
          <a:p>
            <a:r>
              <a:rPr lang="en-AU" b="1"/>
              <a:t>KEY QUESTION</a:t>
            </a:r>
          </a:p>
          <a:p>
            <a:r>
              <a:rPr lang="en-AU"/>
              <a:t>•  Who is on your support team, and what happens if your first person is unavailable?</a:t>
            </a:r>
          </a:p>
          <a:p>
            <a:endParaRPr lang="en-AU"/>
          </a:p>
          <a:p>
            <a:r>
              <a:rPr lang="en-AU" b="1"/>
              <a:t>NIV CONNECTION</a:t>
            </a:r>
          </a:p>
          <a:p>
            <a:r>
              <a:rPr lang="en-AU"/>
              <a:t>•  Ecclesiastes 4:9–10 – people help one another rise after a fall.</a:t>
            </a:r>
          </a:p>
          <a:p>
            <a:endParaRPr lang="en-AU"/>
          </a:p>
          <a:p>
            <a:r>
              <a:rPr lang="en-AU" b="1"/>
              <a:t>CHRISTIAN FORMATION</a:t>
            </a:r>
          </a:p>
          <a:p>
            <a:r>
              <a:rPr lang="en-AU"/>
              <a:t>•  God often gives help through other people and communities. Interdependence is not failure.</a:t>
            </a:r>
          </a:p>
          <a:p>
            <a:r>
              <a:rPr lang="en-AU"/>
              <a:t>•  A peer can notice, stay and accompany; adults carry the responsibility for assessment, protection and referral.</a:t>
            </a:r>
          </a:p>
          <a:p>
            <a:r>
              <a:rPr lang="en-AU"/>
              <a:t>•  Trust is based on role and demonstrated action, not popularity alone.</a:t>
            </a:r>
          </a:p>
          <a:p>
            <a:endParaRPr lang="en-AU"/>
          </a:p>
          <a:p>
            <a:r>
              <a:rPr lang="en-AU" b="1"/>
              <a:t>CSA ALIGNMENT</a:t>
            </a:r>
          </a:p>
          <a:p>
            <a:r>
              <a:rPr lang="en-AU"/>
              <a:t>•  Family / Bonding; Relationships / Belonging; Spirituality / Expressing.</a:t>
            </a:r>
          </a:p>
          <a:p>
            <a:endParaRPr lang="en-AU"/>
          </a:p>
          <a:p>
            <a:r>
              <a:rPr lang="en-AU" b="1"/>
              <a:t>RETRIEVAL BRIDGE</a:t>
            </a:r>
          </a:p>
          <a:p>
            <a:r>
              <a:rPr lang="en-AU"/>
              <a:t>•  Retrieve the Week 1 PROTECT norm and Week 9’s idea of bounded responsibility. Ask: what can a peer do, and what belongs to an adult?</a:t>
            </a:r>
          </a:p>
          <a:p>
            <a:endParaRPr lang="en-AU"/>
          </a:p>
          <a:p>
            <a:r>
              <a:rPr lang="en-AU" b="1"/>
              <a:t>PREPARE IN UNDER 5 MINUTES</a:t>
            </a:r>
          </a:p>
          <a:p>
            <a:r>
              <a:rPr lang="en-AU"/>
              <a:t>•  Draw three concentric circles labelled FIRST CONTACT / BACK-UP / URGENT–EMERGENCY. Leave blanks for your school’s named roles, and confirm who your designated adult is before you teach.</a:t>
            </a:r>
          </a:p>
          <a:p>
            <a:endParaRPr lang="en-AU"/>
          </a:p>
          <a:p>
            <a:r>
              <a:rPr lang="en-AU" b="1"/>
              <a:t>SAFEGUARDING</a:t>
            </a:r>
          </a:p>
          <a:p>
            <a:r>
              <a:rPr lang="en-AU"/>
              <a:t>•  </a:t>
            </a:r>
            <a:r>
              <a:rPr lang="en-AU" b="1"/>
              <a:t>Privacy is not the same as secrecy. </a:t>
            </a:r>
            <a:r>
              <a:rPr lang="en-AU"/>
              <a:t>Privacy never means keeping a safety risk secret. Never promise to keep a safety or wellbeing concern secret, and say so before students write any response.</a:t>
            </a:r>
          </a:p>
          <a:p>
            <a:r>
              <a:rPr lang="en-AU"/>
              <a:t>•  </a:t>
            </a:r>
            <a:r>
              <a:rPr lang="en-AU" b="1"/>
              <a:t>Concerns go to the school’s designated adult. </a:t>
            </a:r>
            <a:r>
              <a:rPr lang="en-AU"/>
              <a:t>Follow up any concern privately using the school support pathway; call 000 if there is immediate danger or serious injury.</a:t>
            </a:r>
          </a:p>
          <a:p>
            <a:r>
              <a:rPr lang="en-AU"/>
              <a:t>•  </a:t>
            </a:r>
            <a:r>
              <a:rPr lang="en-AU" b="1"/>
              <a:t>No forced disclosure. </a:t>
            </a:r>
            <a:r>
              <a:rPr lang="en-AU"/>
              <a:t>Students may pass, write privately or use the fictional scenario. Keep shared examples fictional and use roles rather than names.</a:t>
            </a:r>
          </a:p>
          <a:p>
            <a:endParaRPr lang="en-AU"/>
          </a:p>
          <a:p>
            <a:r>
              <a:rPr lang="en-AU" b="1"/>
              <a:t>ACCESS / LOW-DISCLOSURE</a:t>
            </a:r>
          </a:p>
          <a:p>
            <a:r>
              <a:rPr lang="en-AU"/>
              <a:t>•  </a:t>
            </a:r>
            <a:r>
              <a:rPr lang="en-AU" b="1"/>
              <a:t>Read instructions aloud and display them. </a:t>
            </a:r>
            <a:r>
              <a:rPr lang="en-AU"/>
              <a:t>Allow silent pointing, writing or a partner response, and give extra processing time. Never require eye contact, public role-play, prayer aloud or disclosure of personal distress.</a:t>
            </a:r>
          </a:p>
          <a:p>
            <a:endParaRPr lang="en-AU"/>
          </a:p>
          <a:p>
            <a:r>
              <a:rPr lang="en-AU" b="1"/>
              <a:t>OFFLINE FALLBACK</a:t>
            </a:r>
          </a:p>
          <a:p>
            <a:r>
              <a:rPr lang="en-AU"/>
              <a:t>•  Printed three-ring support map plus the six response cards, one set per group. No devices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FICTIONAL SCENARIO · LUNCHTIME WORRY</a:t>
            </a:r>
          </a:p>
          <a:p>
            <a:r>
              <a:rPr lang="en-AU"/>
              <a:t>Read this aloud so students respond to the people in the story, not to their own lives. Nobody needs to share anything personal.</a:t>
            </a:r>
          </a:p>
          <a:p>
            <a:r>
              <a:rPr lang="en-AU"/>
              <a:t>During lunch, Chris says to Pat, “I have been worried all week and I can’t concentrate. Don’t tell anyone – I only trust you.” Pat wants to help, but knows this is affecting Chris’s daily life. The classroom teacher is on duty, the wellbeing office is open after lunch, and a caregiver can be contacted after school.</a:t>
            </a:r>
          </a:p>
          <a:p>
            <a:r>
              <a:rPr lang="en-AU" b="1"/>
              <a:t>Questions for reflection</a:t>
            </a:r>
          </a:p>
          <a:p>
            <a:r>
              <a:rPr lang="en-AU"/>
              <a:t>•  Which adults are actually available to Pat right now?</a:t>
            </a:r>
          </a:p>
          <a:p>
            <a:r>
              <a:rPr lang="en-AU"/>
              <a:t>•  What can Pat do, and what belongs to an adult?</a:t>
            </a:r>
          </a:p>
          <a:p>
            <a:r>
              <a:rPr lang="en-AU"/>
              <a:t>•  What should Pat do if the first person is unavailable?</a:t>
            </a:r>
          </a:p>
          <a:p>
            <a:r>
              <a:rPr lang="en-AU" b="1"/>
              <a:t>CONNECT</a:t>
            </a:r>
          </a:p>
          <a:p>
            <a:r>
              <a:rPr lang="en-AU"/>
              <a:t>•  </a:t>
            </a:r>
            <a:r>
              <a:rPr lang="en-AU" b="1"/>
              <a:t>Read it aloud: </a:t>
            </a:r>
            <a:r>
              <a:rPr lang="en-AU"/>
              <a:t>“Who would you go to first – and who is your back-up?”</a:t>
            </a:r>
          </a:p>
          <a:p>
            <a:r>
              <a:rPr lang="en-AU"/>
              <a:t>•  </a:t>
            </a:r>
            <a:r>
              <a:rPr lang="en-AU" b="1"/>
              <a:t>Restate the participation options: </a:t>
            </a:r>
            <a:r>
              <a:rPr lang="en-AU"/>
              <a:t>pass, write privately, or answer using a role instead of a name.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Say: “One person does not need to solve every problem. A strong support map has more than one route.”</a:t>
            </a:r>
          </a:p>
          <a:p>
            <a:r>
              <a:rPr lang="en-AU"/>
              <a:t>•  Say: “Today we are mapping the people who can help – at school, at home and in the community.”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Students silently list roles, not private problems. </a:t>
            </a:r>
            <a:r>
              <a:rPr lang="en-AU"/>
              <a:t>Prompt the categories if the room is quiet: classroom teacher, caregiver, wellbeing staff, coach, youth leader, office staff, emergency service.</a:t>
            </a:r>
          </a:p>
          <a:p>
            <a:r>
              <a:rPr lang="en-AU"/>
              <a:t>•  </a:t>
            </a:r>
            <a:r>
              <a:rPr lang="en-AU" b="1"/>
              <a:t>Take two or three quick responses – no hands-up pressure. </a:t>
            </a:r>
            <a:r>
              <a:rPr lang="en-AU"/>
              <a:t>Redirect at once if a student begins naming a private problem: “Just the role, thanks – not the story.”</a:t>
            </a:r>
          </a:p>
          <a:p>
            <a:endParaRPr lang="en-AU"/>
          </a:p>
          <a:p>
            <a:r>
              <a:rPr lang="en-AU" b="1"/>
              <a:t>MODEL RESPONSE</a:t>
            </a:r>
          </a:p>
          <a:p>
            <a:r>
              <a:rPr lang="en-AU"/>
              <a:t>•  “My first contact is the classroom teacher, my back-up is the wellbeing office, and my urgent route is 000.”</a:t>
            </a:r>
          </a:p>
          <a:p>
            <a:endParaRPr lang="en-AU"/>
          </a:p>
          <a:p>
            <a:r>
              <a:rPr lang="en-AU" b="1"/>
              <a:t>FORMATIVE LOOK-FOR</a:t>
            </a:r>
          </a:p>
          <a:p>
            <a:r>
              <a:rPr lang="en-AU"/>
              <a:t>•  Students name roles rather than problems, and offer more than one route.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</a:t>
            </a:r>
            <a:r>
              <a:rPr lang="en-AU" b="1"/>
              <a:t>Students may pass, write privately or name a role instead of a person. </a:t>
            </a:r>
            <a:r>
              <a:rPr lang="en-AU"/>
              <a:t>Do not ask for personal disclosure; use the fictional scenario instead.</a:t>
            </a:r>
          </a:p>
          <a:p>
            <a:endParaRPr lang="en-AU"/>
          </a:p>
          <a:p>
            <a:r>
              <a:rPr lang="en-AU" b="1"/>
              <a:t>SAFEGUARDING</a:t>
            </a:r>
          </a:p>
          <a:p>
            <a:r>
              <a:rPr lang="en-AU"/>
              <a:t>•  </a:t>
            </a:r>
            <a:r>
              <a:rPr lang="en-AU" b="1"/>
              <a:t>Privacy is not the same as secrecy. </a:t>
            </a:r>
            <a:r>
              <a:rPr lang="en-AU"/>
              <a:t>Privacy never means keeping a safety risk secret. Never promise to keep a safety or wellbeing concern secret, and say so before students write any response.</a:t>
            </a:r>
          </a:p>
          <a:p>
            <a:r>
              <a:rPr lang="en-AU"/>
              <a:t>•  </a:t>
            </a:r>
            <a:r>
              <a:rPr lang="en-AU" b="1"/>
              <a:t>Concerns go to the school’s designated adult. </a:t>
            </a:r>
            <a:r>
              <a:rPr lang="en-AU"/>
              <a:t>Follow up any concern privately using the school support pathway; call 000 if there is immediate danger or serious injury.</a:t>
            </a:r>
          </a:p>
          <a:p>
            <a:r>
              <a:rPr lang="en-AU"/>
              <a:t>•  </a:t>
            </a:r>
            <a:r>
              <a:rPr lang="en-AU" b="1"/>
              <a:t>No forced disclosure. </a:t>
            </a:r>
            <a:r>
              <a:rPr lang="en-AU"/>
              <a:t>Students may pass, write privately or use the fictional scenario. Keep shared examples fictional and use roles rather than names.</a:t>
            </a:r>
          </a:p>
          <a:p>
            <a:endParaRPr lang="en-AU"/>
          </a:p>
          <a:p>
            <a:r>
              <a:rPr lang="en-AU" b="1"/>
              <a:t>ACCESS / LOW-DISCLOSURE</a:t>
            </a:r>
          </a:p>
          <a:p>
            <a:r>
              <a:rPr lang="en-AU"/>
              <a:t>•  </a:t>
            </a:r>
            <a:r>
              <a:rPr lang="en-AU" b="1"/>
              <a:t>Read instructions aloud and display them. </a:t>
            </a:r>
            <a:r>
              <a:rPr lang="en-AU"/>
              <a:t>Allow silent pointing, writing or a partner response, and give extra processing time. Never require eye contact, public role-play, prayer aloud or disclosure of personal distress.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EXPLORE</a:t>
            </a:r>
          </a:p>
          <a:p>
            <a:r>
              <a:rPr lang="en-AU"/>
              <a:t>•  Read Ecclesiastes 4:9–12 aloud from the NIV, in context. Note mutual support and the wisdom of more than one strand.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Teach three qualities of a useful support person: </a:t>
            </a:r>
            <a:r>
              <a:rPr lang="en-AU"/>
              <a:t>available (you can actually reach them), responsible for helping (it is part of their role), and willing to act rather than merely keep a secret.</a:t>
            </a:r>
          </a:p>
          <a:p>
            <a:r>
              <a:rPr lang="en-AU"/>
              <a:t>•  </a:t>
            </a:r>
            <a:r>
              <a:rPr lang="en-AU" b="1"/>
              <a:t>Check understanding: </a:t>
            </a:r>
            <a:r>
              <a:rPr lang="en-AU"/>
              <a:t>“Which of those three is easiest to get wrong when we choose someone?” Looking for: willingness to act – someone who only promises secrecy is not a support person.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Clarify the peer role: </a:t>
            </a:r>
            <a:r>
              <a:rPr lang="en-AU"/>
              <a:t>listen briefly, stay with the person, and connect them to an adult. A peer is never the only safety plan.</a:t>
            </a:r>
          </a:p>
          <a:p>
            <a:r>
              <a:rPr lang="en-AU"/>
              <a:t>•  </a:t>
            </a:r>
            <a:r>
              <a:rPr lang="en-AU" b="1"/>
              <a:t>Name the boundary out loud: </a:t>
            </a:r>
            <a:r>
              <a:rPr lang="en-AU"/>
              <a:t>a peer is not the counsellor and does not carry assessment, protection or referral. Adults carry that.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Read the passage in context. </a:t>
            </a:r>
            <a:r>
              <a:rPr lang="en-AU"/>
              <a:t>It is wisdom writing about shared work and shared risk, not a proof text about friendship.</a:t>
            </a:r>
          </a:p>
          <a:p>
            <a:r>
              <a:rPr lang="en-AU"/>
              <a:t>•  </a:t>
            </a:r>
            <a:r>
              <a:rPr lang="en-AU" b="1"/>
              <a:t>Land the connection on the slide: </a:t>
            </a:r>
            <a:r>
              <a:rPr lang="en-AU"/>
              <a:t>God often gives help through other people. Needing others is not failure – it is how we are made to live.</a:t>
            </a:r>
          </a:p>
          <a:p>
            <a:r>
              <a:rPr lang="en-AU"/>
              <a:t>•  </a:t>
            </a:r>
            <a:r>
              <a:rPr lang="en-AU" b="1"/>
              <a:t>Make it concrete: </a:t>
            </a:r>
            <a:r>
              <a:rPr lang="en-AU"/>
              <a:t>a cord of three strands is stronger than one, so a support map with three routes still holds when one route is unavailable.</a:t>
            </a:r>
          </a:p>
          <a:p>
            <a:endParaRPr lang="en-AU"/>
          </a:p>
          <a:p>
            <a:r>
              <a:rPr lang="en-AU" b="1"/>
              <a:t>MODEL RESPONSE</a:t>
            </a:r>
          </a:p>
          <a:p>
            <a:r>
              <a:rPr lang="en-AU"/>
              <a:t>•  “A good support person is someone I can actually reach, whose role it is to help, and who will do something rather than just promise to say nothing.”</a:t>
            </a:r>
          </a:p>
          <a:p>
            <a:endParaRPr lang="en-AU"/>
          </a:p>
          <a:p>
            <a:r>
              <a:rPr lang="en-AU" b="1"/>
              <a:t>FORMATIVE LOOK-FOR</a:t>
            </a:r>
          </a:p>
          <a:p>
            <a:r>
              <a:rPr lang="en-AU"/>
              <a:t>•  Students distinguish the peer role (notice, stay, connect) from the adult role (assess, protect, refer).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Students may pass, write privately or use a made-up example. Keep answers general.</a:t>
            </a:r>
          </a:p>
          <a:p>
            <a:endParaRPr lang="en-AU"/>
          </a:p>
          <a:p>
            <a:r>
              <a:rPr lang="en-AU" b="1"/>
              <a:t>SAFEGUARDING</a:t>
            </a:r>
          </a:p>
          <a:p>
            <a:r>
              <a:rPr lang="en-AU"/>
              <a:t>•  </a:t>
            </a:r>
            <a:r>
              <a:rPr lang="en-AU" b="1"/>
              <a:t>Privacy is not the same as secrecy. </a:t>
            </a:r>
            <a:r>
              <a:rPr lang="en-AU"/>
              <a:t>Privacy never means keeping a safety risk secret. Never promise to keep a safety or wellbeing concern secret, and say so before students write any response.</a:t>
            </a:r>
          </a:p>
          <a:p>
            <a:r>
              <a:rPr lang="en-AU"/>
              <a:t>•  </a:t>
            </a:r>
            <a:r>
              <a:rPr lang="en-AU" b="1"/>
              <a:t>Concerns go to the school’s designated adult. </a:t>
            </a:r>
            <a:r>
              <a:rPr lang="en-AU"/>
              <a:t>Follow up any concern privately using the school support pathway; call 000 if there is immediate danger or serious injury.</a:t>
            </a:r>
          </a:p>
          <a:p>
            <a:r>
              <a:rPr lang="en-AU"/>
              <a:t>•  </a:t>
            </a:r>
            <a:r>
              <a:rPr lang="en-AU" b="1"/>
              <a:t>No forced disclosure. </a:t>
            </a:r>
            <a:r>
              <a:rPr lang="en-AU"/>
              <a:t>Students may pass, write privately or use the fictional scenario. Keep shared examples fictional and use roles rather than names.</a:t>
            </a:r>
          </a:p>
          <a:p>
            <a:endParaRPr lang="en-AU"/>
          </a:p>
          <a:p>
            <a:r>
              <a:rPr lang="en-AU" b="1"/>
              <a:t>ACCESS / LOW-DISCLOSURE</a:t>
            </a:r>
          </a:p>
          <a:p>
            <a:r>
              <a:rPr lang="en-AU"/>
              <a:t>•  </a:t>
            </a:r>
            <a:r>
              <a:rPr lang="en-AU" b="1"/>
              <a:t>Read instructions aloud and display them. </a:t>
            </a:r>
            <a:r>
              <a:rPr lang="en-AU"/>
              <a:t>Allow silent pointing, writing or a partner response, and give extra processing time. Never require eye contact, public role-play, prayer aloud or disclosure of personal distress.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PRACTISE · RUN SHEET</a:t>
            </a:r>
          </a:p>
          <a:p>
            <a:r>
              <a:rPr lang="en-AU"/>
              <a:t>•  Activity: three-ring support map. Groups of 3–4. Each group gets the six response cards (printed, or read from the screen).</a:t>
            </a:r>
          </a:p>
          <a:p>
            <a:r>
              <a:rPr lang="en-AU"/>
              <a:t>•  Say: “Four of these are things a good support person would say. Two would make the situation less safe. Work out which two.”</a:t>
            </a:r>
          </a:p>
          <a:p>
            <a:endParaRPr lang="en-AU"/>
          </a:p>
          <a:p>
            <a:r>
              <a:rPr lang="en-AU" b="1"/>
              <a:t>BUILD THE MAP</a:t>
            </a:r>
          </a:p>
          <a:p>
            <a:r>
              <a:rPr lang="en-AU"/>
              <a:t>•  </a:t>
            </a:r>
            <a:r>
              <a:rPr lang="en-AU" b="1"/>
              <a:t>Students place the available roles into the three rings: </a:t>
            </a:r>
            <a:r>
              <a:rPr lang="en-AU"/>
              <a:t>FIRST CONTACT, BACK-UP, URGENT–EMERGENCY. Explain that the same adult may appear in more than one ring depending on urgency.</a:t>
            </a:r>
          </a:p>
          <a:p>
            <a:endParaRPr lang="en-AU"/>
          </a:p>
          <a:p>
            <a:r>
              <a:rPr lang="en-AU" b="1"/>
              <a:t>WRITE PAT’S FIRST RESPONSE</a:t>
            </a:r>
          </a:p>
          <a:p>
            <a:r>
              <a:rPr lang="en-AU"/>
              <a:t>•  </a:t>
            </a:r>
            <a:r>
              <a:rPr lang="en-AU" b="1"/>
              <a:t>Three parts required: </a:t>
            </a:r>
            <a:r>
              <a:rPr lang="en-AU"/>
              <a:t>appreciate the telling; do not promise secrecy; name the next adult. Circulate and listen; do not correct yet.</a:t>
            </a:r>
          </a:p>
          <a:p>
            <a:endParaRPr lang="en-AU"/>
          </a:p>
          <a:p>
            <a:r>
              <a:rPr lang="en-AU" b="1"/>
              <a:t>BACK-UP AND EMERGENCY</a:t>
            </a:r>
          </a:p>
          <a:p>
            <a:r>
              <a:rPr lang="en-AU"/>
              <a:t>•  </a:t>
            </a:r>
            <a:r>
              <a:rPr lang="en-AU" b="1"/>
              <a:t>Add a back-up route </a:t>
            </a:r>
            <a:r>
              <a:rPr lang="en-AU"/>
              <a:t>in case the first person is unavailable.</a:t>
            </a:r>
          </a:p>
          <a:p>
            <a:r>
              <a:rPr lang="en-AU"/>
              <a:t>•  </a:t>
            </a:r>
            <a:r>
              <a:rPr lang="en-AU" b="1"/>
              <a:t>Then add the emergency rule: </a:t>
            </a:r>
            <a:r>
              <a:rPr lang="en-AU"/>
              <a:t>stay with the person and call 000 when immediate danger or serious injury is present.</a:t>
            </a:r>
          </a:p>
          <a:p>
            <a:endParaRPr lang="en-AU"/>
          </a:p>
          <a:p>
            <a:r>
              <a:rPr lang="en-AU" b="1"/>
              <a:t>ROUTE CHECK</a:t>
            </a:r>
          </a:p>
          <a:p>
            <a:r>
              <a:rPr lang="en-AU"/>
              <a:t>•  </a:t>
            </a:r>
            <a:r>
              <a:rPr lang="en-AU" b="1"/>
              <a:t>Pairs check each other’s route using only fictional details: </a:t>
            </a:r>
            <a:r>
              <a:rPr lang="en-AU"/>
              <a:t>Is an adult named? Is there a back-up? Does the peer avoid becoming the counsellor?</a:t>
            </a:r>
          </a:p>
          <a:p>
            <a:endParaRPr lang="en-AU"/>
          </a:p>
          <a:p>
            <a:r>
              <a:rPr lang="en-AU" b="1"/>
              <a:t>THE FOUR THAT WORK</a:t>
            </a:r>
          </a:p>
          <a:p>
            <a:r>
              <a:rPr lang="en-AU"/>
              <a:t>•  </a:t>
            </a:r>
            <a:r>
              <a:rPr lang="en-AU" b="1"/>
              <a:t>2. “If they’re busy, we can go to the wellbeing office after lunch.” </a:t>
            </a:r>
            <a:r>
              <a:rPr lang="en-AU"/>
              <a:t>Supplies the back-up route.</a:t>
            </a:r>
          </a:p>
          <a:p>
            <a:r>
              <a:rPr lang="en-AU"/>
              <a:t>•  </a:t>
            </a:r>
            <a:r>
              <a:rPr lang="en-AU" b="1"/>
              <a:t>3. “I can’t promise to keep this secret, but I will stay with you.” </a:t>
            </a:r>
            <a:r>
              <a:rPr lang="en-AU"/>
              <a:t>Refuses secrecy honestly and still offers presence.</a:t>
            </a:r>
          </a:p>
          <a:p>
            <a:r>
              <a:rPr lang="en-AU"/>
              <a:t>•  </a:t>
            </a:r>
            <a:r>
              <a:rPr lang="en-AU" b="1"/>
              <a:t>5. “I’m glad you told me – that took courage.” </a:t>
            </a:r>
            <a:r>
              <a:rPr lang="en-AU"/>
              <a:t>Appreciates the telling without taking over.</a:t>
            </a:r>
          </a:p>
          <a:p>
            <a:r>
              <a:rPr lang="en-AU"/>
              <a:t>•  </a:t>
            </a:r>
            <a:r>
              <a:rPr lang="en-AU" b="1"/>
              <a:t>6. “I’ll walk with you to the teacher on duty now.” </a:t>
            </a:r>
            <a:r>
              <a:rPr lang="en-AU"/>
              <a:t>Names the next adult and accompanies, rather than reporting from a distance.</a:t>
            </a:r>
          </a:p>
          <a:p>
            <a:endParaRPr lang="en-AU"/>
          </a:p>
          <a:p>
            <a:r>
              <a:rPr lang="en-AU" b="1"/>
              <a:t>THE TWO THAT NEED EDITING – and why</a:t>
            </a:r>
          </a:p>
          <a:p>
            <a:r>
              <a:rPr lang="en-AU"/>
              <a:t>•  </a:t>
            </a:r>
            <a:r>
              <a:rPr lang="en-AU" b="1"/>
              <a:t>1. “Just tell me everything – I can sort this out myself.” Problem: </a:t>
            </a:r>
            <a:r>
              <a:rPr lang="en-AU"/>
              <a:t>the peer becomes the counsellor and the only safety plan. Rewrite might be: “I’ll listen and stay with you, and then we’ll go to someone whose job it is to help.”</a:t>
            </a:r>
          </a:p>
          <a:p>
            <a:r>
              <a:rPr lang="en-AU"/>
              <a:t>•  </a:t>
            </a:r>
            <a:r>
              <a:rPr lang="en-AU" b="1"/>
              <a:t>4. “I promise I won’t tell a single person, ever.” Problem: </a:t>
            </a:r>
            <a:r>
              <a:rPr lang="en-AU"/>
              <a:t>it promises secrecy that cannot be kept when wellbeing or safety is affected. Rewrite might be: “I’ll keep this private, but if you’re not safe I have to tell an adult who can help.”</a:t>
            </a:r>
          </a:p>
          <a:p>
            <a:endParaRPr lang="en-AU"/>
          </a:p>
          <a:p>
            <a:r>
              <a:rPr lang="en-AU"/>
              <a:t>•  </a:t>
            </a:r>
            <a:r>
              <a:rPr lang="en-AU" b="1"/>
              <a:t>If a group defends card 1 or 4, ask: </a:t>
            </a:r>
            <a:r>
              <a:rPr lang="en-AU"/>
              <a:t>“Is that a promise you could actually keep?” and “What happens on the day you are away?”</a:t>
            </a:r>
          </a:p>
          <a:p>
            <a:endParaRPr lang="en-AU"/>
          </a:p>
          <a:p>
            <a:r>
              <a:rPr lang="en-AU" b="1"/>
              <a:t>MODEL RESPONSE</a:t>
            </a:r>
          </a:p>
          <a:p>
            <a:r>
              <a:rPr lang="en-AU"/>
              <a:t>•  “I’m glad you told me. I can’t promise to keep something secret when it is affecting your safety or wellbeing. I will walk with you to the teacher on duty; if they are unavailable, we will go to the wellbeing office.”</a:t>
            </a:r>
          </a:p>
          <a:p>
            <a:endParaRPr lang="en-AU"/>
          </a:p>
          <a:p>
            <a:r>
              <a:rPr lang="en-AU" b="1"/>
              <a:t>FORMATIVE LOOK-FOR</a:t>
            </a:r>
          </a:p>
          <a:p>
            <a:r>
              <a:rPr lang="en-AU"/>
              <a:t>•  Students build a multi-route support map and refuse secrecy when wellbeing or safety is involved.</a:t>
            </a:r>
          </a:p>
          <a:p>
            <a:endParaRPr lang="en-AU"/>
          </a:p>
          <a:p>
            <a:r>
              <a:rPr lang="en-AU" b="1"/>
              <a:t>SAFEGUARDING</a:t>
            </a:r>
          </a:p>
          <a:p>
            <a:r>
              <a:rPr lang="en-AU"/>
              <a:t>•  </a:t>
            </a:r>
            <a:r>
              <a:rPr lang="en-AU" b="1"/>
              <a:t>Privacy is not the same as secrecy. </a:t>
            </a:r>
            <a:r>
              <a:rPr lang="en-AU"/>
              <a:t>Privacy never means keeping a safety risk secret. Never promise to keep a safety or wellbeing concern secret, and say so before students write any response.</a:t>
            </a:r>
          </a:p>
          <a:p>
            <a:r>
              <a:rPr lang="en-AU"/>
              <a:t>•  </a:t>
            </a:r>
            <a:r>
              <a:rPr lang="en-AU" b="1"/>
              <a:t>Concerns go to the school’s designated adult. </a:t>
            </a:r>
            <a:r>
              <a:rPr lang="en-AU"/>
              <a:t>Follow up any concern privately using the school support pathway; call 000 if there is immediate danger or serious injury.</a:t>
            </a:r>
          </a:p>
          <a:p>
            <a:r>
              <a:rPr lang="en-AU"/>
              <a:t>•  </a:t>
            </a:r>
            <a:r>
              <a:rPr lang="en-AU" b="1"/>
              <a:t>No forced disclosure. </a:t>
            </a:r>
            <a:r>
              <a:rPr lang="en-AU"/>
              <a:t>Students may pass, write privately or use the fictional scenario. Keep shared examples fictional and use roles rather than names.</a:t>
            </a:r>
          </a:p>
          <a:p>
            <a:endParaRPr lang="en-AU"/>
          </a:p>
          <a:p>
            <a:r>
              <a:rPr lang="en-AU" b="1"/>
              <a:t>ACCESS / LOW-DISCLOSURE</a:t>
            </a:r>
          </a:p>
          <a:p>
            <a:r>
              <a:rPr lang="en-AU"/>
              <a:t>•  </a:t>
            </a:r>
            <a:r>
              <a:rPr lang="en-AU" b="1"/>
              <a:t>Read instructions aloud and display them. </a:t>
            </a:r>
            <a:r>
              <a:rPr lang="en-AU"/>
              <a:t>Allow silent pointing, writing or a partner response, and give extra processing time. Never require eye contact, public role-play, prayer aloud or disclosure of personal distress.</a:t>
            </a:r>
          </a:p>
          <a:p>
            <a:endParaRPr lang="en-AU"/>
          </a:p>
          <a:p>
            <a:r>
              <a:rPr lang="en-AU" b="1"/>
              <a:t>OFFLINE FALLBACK</a:t>
            </a:r>
          </a:p>
          <a:p>
            <a:r>
              <a:rPr lang="en-AU"/>
              <a:t>•  Six printed response cards (wording above) and a printed three-ring map, one set per group.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REFLECT</a:t>
            </a:r>
          </a:p>
          <a:p>
            <a:r>
              <a:rPr lang="en-AU"/>
              <a:t>•  </a:t>
            </a:r>
            <a:r>
              <a:rPr lang="en-AU" b="1"/>
              <a:t>Give students the private stem: </a:t>
            </a:r>
            <a:r>
              <a:rPr lang="en-AU"/>
              <a:t>“If my first person is unavailable, I can …” Keep it silent and private – no sharing required.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Students complete a private map </a:t>
            </a:r>
            <a:r>
              <a:rPr lang="en-AU"/>
              <a:t>with at least two adults and one back-up route. They may use roles instead of names.</a:t>
            </a:r>
          </a:p>
          <a:p>
            <a:r>
              <a:rPr lang="en-AU"/>
              <a:t>•  </a:t>
            </a:r>
            <a:r>
              <a:rPr lang="en-AU" b="1"/>
              <a:t>Model the size of answer you want: </a:t>
            </a:r>
            <a:r>
              <a:rPr lang="en-AU"/>
              <a:t>“My first contact is my class teacher; my back-up is the wellbeing office.” Roles are enough – nobody writes a problem down.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Exit line: </a:t>
            </a:r>
            <a:r>
              <a:rPr lang="en-AU"/>
              <a:t>“If my first person is unavailable, I can ____.” Students write it privately; sharing is optional and students may say “pass”.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Close by naming the school’s actual help route </a:t>
            </a:r>
            <a:r>
              <a:rPr lang="en-AU"/>
              <a:t>– the real roles and the real office – so the map is not hypothetical.</a:t>
            </a:r>
          </a:p>
          <a:p>
            <a:r>
              <a:rPr lang="en-AU"/>
              <a:t>•  </a:t>
            </a:r>
            <a:r>
              <a:rPr lang="en-AU" b="1"/>
              <a:t>Remind students that immediate danger requires urgent adult help or 000. </a:t>
            </a:r>
            <a:r>
              <a:rPr lang="en-AU"/>
              <a:t>Offer a brief prayer, blessing or quiet pause according to school practice. Never require prayer aloud.</a:t>
            </a:r>
          </a:p>
          <a:p>
            <a:endParaRPr lang="en-AU"/>
          </a:p>
          <a:p>
            <a:r>
              <a:rPr lang="en-AU" b="1"/>
              <a:t>MODEL RESPONSE</a:t>
            </a:r>
          </a:p>
          <a:p>
            <a:r>
              <a:rPr lang="en-AU"/>
              <a:t>•  “If my first person is unavailable, I can go to the wellbeing office, and if it is urgent I can call 000.”</a:t>
            </a:r>
          </a:p>
          <a:p>
            <a:endParaRPr lang="en-AU"/>
          </a:p>
          <a:p>
            <a:r>
              <a:rPr lang="en-AU" b="1"/>
              <a:t>FORMATIVE LOOK-FOR</a:t>
            </a:r>
          </a:p>
          <a:p>
            <a:r>
              <a:rPr lang="en-AU"/>
              <a:t>•  Every private map names at least two adults and one back-up route, and the student can explain why those people were chosen.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</a:t>
            </a:r>
            <a:r>
              <a:rPr lang="en-AU" b="1"/>
              <a:t>Students may pass, write privately or name a role instead of a person. </a:t>
            </a:r>
            <a:r>
              <a:rPr lang="en-AU"/>
              <a:t>Do not ask for personal disclosure; use the fictional scenario instead.</a:t>
            </a:r>
          </a:p>
          <a:p>
            <a:endParaRPr lang="en-AU"/>
          </a:p>
          <a:p>
            <a:r>
              <a:rPr lang="en-AU" b="1"/>
              <a:t>SAFEGUARDING</a:t>
            </a:r>
          </a:p>
          <a:p>
            <a:r>
              <a:rPr lang="en-AU"/>
              <a:t>•  </a:t>
            </a:r>
            <a:r>
              <a:rPr lang="en-AU" b="1"/>
              <a:t>Privacy is not the same as secrecy. </a:t>
            </a:r>
            <a:r>
              <a:rPr lang="en-AU"/>
              <a:t>Privacy never means keeping a safety risk secret. Never promise to keep a safety or wellbeing concern secret, and say so before students write any response.</a:t>
            </a:r>
          </a:p>
          <a:p>
            <a:r>
              <a:rPr lang="en-AU"/>
              <a:t>•  </a:t>
            </a:r>
            <a:r>
              <a:rPr lang="en-AU" b="1"/>
              <a:t>Concerns go to the school’s designated adult. </a:t>
            </a:r>
            <a:r>
              <a:rPr lang="en-AU"/>
              <a:t>Follow up any concern privately using the school support pathway; call 000 if there is immediate danger or serious injury.</a:t>
            </a:r>
          </a:p>
          <a:p>
            <a:r>
              <a:rPr lang="en-AU"/>
              <a:t>•  </a:t>
            </a:r>
            <a:r>
              <a:rPr lang="en-AU" b="1"/>
              <a:t>No forced disclosure. </a:t>
            </a:r>
            <a:r>
              <a:rPr lang="en-AU"/>
              <a:t>Students may pass, write privately or use the fictional scenario. Keep shared examples fictional and use roles rather than names.</a:t>
            </a:r>
          </a:p>
          <a:p>
            <a:endParaRPr lang="en-AU"/>
          </a:p>
          <a:p>
            <a:r>
              <a:rPr lang="en-AU" b="1"/>
              <a:t>ACCESS / LOW-DISCLOSURE</a:t>
            </a:r>
          </a:p>
          <a:p>
            <a:r>
              <a:rPr lang="en-AU"/>
              <a:t>•  </a:t>
            </a:r>
            <a:r>
              <a:rPr lang="en-AU" b="1"/>
              <a:t>Read instructions aloud and display them. </a:t>
            </a:r>
            <a:r>
              <a:rPr lang="en-AU"/>
              <a:t>Allow silent pointing, writing or a partner response, and give extra processing time. Never require eye contact, public role-play, prayer aloud or disclosure of personal distress.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CE652-B31A-E4B1-BD17-B73F8EB629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A2CB29-C8F0-40E0-2E3F-368619E2BF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FBEE8-B986-D92A-3922-D7A361532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CBF57-283F-AF21-3AAF-A4757EF22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8925A6-CCB0-CF73-D113-0CC9E4102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60326-1125-B04C-58A6-801631900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67701-1CE6-49E1-9BF6-E39F0D06E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909AC-E48B-BD43-C098-F670A12CB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ED1E9-1915-E2BF-C0CA-C5EA8408F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8852C-B51A-BFC4-6BFD-8D1084E5F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26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69523-DF80-6FC9-6C70-D4A895AF5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A888F-552C-A7EB-1CAA-B44C2288E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B3520A-D9C7-424B-F283-53AC913D4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E6443-2941-73B9-0108-8F1CD535A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10E721-D6ED-CAC7-5A4D-74B296A0B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265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F6049-D472-4EA9-352B-67108B1C7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2EE15-7917-CE5E-7F6D-19E2357EAB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9805B1-12DC-FD9D-4C5A-E945CF3E71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88B49-855A-F87F-CE73-D2B8074BA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D4E05-8CA9-FDBC-D1AC-FA1BD428A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8416B8-4985-DB2A-EB72-4305321A1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02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D2590-5187-E8B4-A7BB-93B248A1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F387B7-04D0-678C-7D35-C69D0CCB02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0CBC6-FE46-68BF-8D4F-AB1210CE4F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1F2D73-11A0-05DA-1A1E-F6C08BBBD9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AB698D-500C-8826-0904-9E21B24B1B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26A522-D041-9881-1399-A2F6F1222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3264D9-7C3A-19FF-BFEE-0C09ADD02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4ABF6E-AB81-5754-C2F5-D1858D329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47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88B6C-A2A2-2403-2DB3-B3C01F285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24A9B-7100-7324-3B1B-A2B0B84F8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BE6D15-73FA-7384-D8C5-729D8FF40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045922-96C5-A9DA-5843-2D57B5E4E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651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25E35C-8153-CE82-A1FB-317EDF125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EDCA80-1EBE-C57D-7B1A-36E5CC3E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D789DE-FDD9-A9F5-CC70-F5B781236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779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7E377-B400-A401-B31F-96CB5021D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1EC76-AA6A-23FF-F64C-E0D1CC0E6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84215-28E6-0818-2FA2-41D0472DD1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643D78-B82B-7836-1629-1698FA6E6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DD4395-BCF9-0548-098E-611EDFCB3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80A143-E660-C7CC-6C1D-769FF84F0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319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E05D0-D2F9-DBF9-57E4-4F0FC5722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2D314C-5B4D-62C6-7708-92606D7EA3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503BA-EFB5-5D83-AAD1-8A154FABA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5478C9-F55E-6077-D1DA-8FAB693E9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4AA50E-8168-E6FE-A3C0-FCB88645C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BBB3B3-D0CC-04AD-B0BD-3DCDA1C05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57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FD3DC-E719-023A-AA0B-A96875A7B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D51B90-87A6-CAC6-8FED-5AF9B74A54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078D0-CB61-51C8-6847-521FEEA39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6E6A9-BB43-1263-CA7C-64027AFC7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DEDC9-C5D5-5D7F-D956-4BC15956F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2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385449-EE22-DCED-D271-EA0BF61973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0EDFA2-D0BC-735B-F8D9-575E803BFE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3F792-06A9-66A2-8B31-1A157AB78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C89A8-23F6-E6F2-EFED-5A8267FD0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63BF3-1A62-94B6-806C-D537BAC83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940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IGHT"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501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ARK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316480"/>
            <a:ext cx="6096000" cy="1341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191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EATURE">
    <p:bg>
      <p:bgPr>
        <a:solidFill>
          <a:srgbClr val="4F4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975360" y="1950720"/>
            <a:ext cx="10241280" cy="2438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658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ARK_TOP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37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B1ABA3-FD3E-AD0F-179E-2A28494C2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66850A-5043-457C-25EE-99A84CC2F0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02CCA-B9AB-33BF-9E4D-83E472A70E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7BB65-5F20-7858-E514-214740561E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DA8C8-4A1E-1A79-4B8B-351230D618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88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5.xml"/></Relationships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lat illustration: three concentric rings around a braided three-strand cord with linked figures"/>
          <p:cNvPicPr>
            <a:picLocks noChangeAspect="1"/>
          </p:cNvPicPr>
          <p:nvPr/>
        </p:nvPicPr>
        <p:blipFill>
          <a:blip r:embed="rId3"/>
          <a:srcRect l="6330" r="6330"/>
          <a:stretch/>
        </p:blipFill>
        <p:spPr>
          <a:xfrm>
            <a:off x="7010400" y="0"/>
            <a:ext cx="5181600" cy="6858000"/>
          </a:xfrm>
          <a:prstGeom prst="rect">
            <a:avLst/>
          </a:prstGeom>
        </p:spPr>
      </p:pic>
      <p:sp>
        <p:nvSpPr>
          <p:cNvPr id="3" name="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10400" y="0"/>
            <a:ext cx="73152" cy="6858000"/>
          </a:xfrm>
          <a:prstGeom prst="rect">
            <a:avLst/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1219200"/>
            <a:ext cx="3901440" cy="512064"/>
          </a:xfrm>
          <a:prstGeom prst="roundRect">
            <a:avLst>
              <a:gd name="adj" fmla="val 47619"/>
            </a:avLst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1520" y="1219200"/>
            <a:ext cx="3901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YEAR 6</a:t>
            </a:r>
            <a:endParaRPr lang="en-US" sz="1467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316480"/>
            <a:ext cx="6096000" cy="13411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5867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My support team</a:t>
            </a:r>
            <a:endParaRPr lang="en-US" sz="5867"/>
          </a:p>
        </p:txBody>
      </p:sp>
      <p:sp>
        <p:nvSpPr>
          <p:cNvPr id="7" name="Text 4"/>
          <p:cNvSpPr/>
          <p:nvPr/>
        </p:nvSpPr>
        <p:spPr>
          <a:xfrm>
            <a:off x="731520" y="3840480"/>
            <a:ext cx="5974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933"/>
              </a:lnSpc>
            </a:pPr>
            <a:r>
              <a:rPr lang="en-US" sz="2000">
                <a:solidFill>
                  <a:srgbClr val="C7D2E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Mapping the trusted adults and peers who can help you.</a:t>
            </a:r>
            <a:endParaRPr lang="en-US" sz="2000"/>
          </a:p>
        </p:txBody>
      </p:sp>
      <p:sp>
        <p:nvSpPr>
          <p:cNvPr id="8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05968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" name="Text 6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1520" y="505968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#helpseeking</a:t>
            </a:r>
            <a:endParaRPr lang="en-US" sz="1467"/>
          </a:p>
        </p:txBody>
      </p:sp>
      <p:sp>
        <p:nvSpPr>
          <p:cNvPr id="10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79520" y="505968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" name="Text 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779520" y="505968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#lifeskills</a:t>
            </a:r>
            <a:endParaRPr lang="en-US" sz="1467"/>
          </a:p>
        </p:txBody>
      </p:sp>
      <p:sp>
        <p:nvSpPr>
          <p:cNvPr id="12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9120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" name="Text 1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1520" y="579120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#compassion</a:t>
            </a:r>
            <a:endParaRPr lang="en-US" sz="1467"/>
          </a:p>
        </p:txBody>
      </p:sp>
      <p:sp>
        <p:nvSpPr>
          <p:cNvPr id="14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79520" y="579120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Text 1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779520" y="579120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#safety</a:t>
            </a:r>
            <a:endParaRPr lang="en-US" sz="1467"/>
          </a:p>
        </p:txBody>
      </p:sp>
      <p:sp>
        <p:nvSpPr>
          <p:cNvPr id="900" name="Flourish move mar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48640"/>
            <a:ext cx="457200" cy="457200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500" y="60"/>
                </a:moveTo>
                <a:arcTo wR="440" hR="440" stAng="16200000" swAng="18000000"/>
              </a:path>
              <a:path w="1000" h="1000">
                <a:moveTo>
                  <a:pt x="700" y="10"/>
                </a:moveTo>
                <a:lnTo>
                  <a:pt x="470" y="70"/>
                </a:lnTo>
                <a:lnTo>
                  <a:pt x="640" y="230"/>
                </a:lnTo>
                <a:close/>
              </a:path>
            </a:pathLst>
          </a:custGeom>
          <a:ln w="22400">
            <a:solidFill>
              <a:srgbClr val="3FA0DA"/>
            </a:solidFill>
            <a:prstDash val="solid"/>
          </a:ln>
        </p:spPr>
        <p:txBody>
          <a:bodyPr/>
          <a:lstStyle/>
          <a:p>
            <a:endParaRPr lang="en-US" sz="1800"/>
          </a:p>
        </p:txBody>
      </p:sp>
      <p:sp>
        <p:nvSpPr>
          <p:cNvPr id="901" name="Flourish move label"/>
          <p:cNvSpPr txBox="1"/>
          <p:nvPr/>
        </p:nvSpPr>
        <p:spPr>
          <a:xfrm>
            <a:off x="1325880" y="617220"/>
            <a:ext cx="32004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n-US" sz="1000" b="1" spc="300" dirty="0">
                <a:solidFill>
                  <a:srgbClr val="3FA0DA"/>
                </a:solidFill>
              </a:rPr>
              <a:t>FLOURISH · RESTORATION</a:t>
            </a:r>
          </a:p>
        </p:txBody>
      </p:sp>
    </p:spTree>
    <p:extLst>
      <p:ext uri="{BB962C8B-B14F-4D97-AF65-F5344CB8AC3E}">
        <p14:creationId xmlns:p14="http://schemas.microsoft.com/office/powerpoint/2010/main" val="38669761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6366F1"/>
          </a:solidFill>
          <a:ln w="12700">
            <a:solidFill>
              <a:srgbClr val="818CF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1705" y="651541"/>
            <a:ext cx="281879" cy="281879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6738" y="651541"/>
            <a:ext cx="281879" cy="281879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731264" y="487680"/>
            <a:ext cx="475488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r>
              <a:rPr lang="en-US" sz="1667" kern="0" spc="133">
                <a:solidFill>
                  <a:srgbClr val="C7D2F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First and back-up</a:t>
            </a:r>
            <a:endParaRPr lang="en-US" sz="1667"/>
          </a:p>
        </p:txBody>
      </p:sp>
      <p:sp>
        <p:nvSpPr>
          <p:cNvPr id="6" name="Text 4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C7D2F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T1 · MY SUPPORT TEAM · WEEK 10</a:t>
            </a:r>
            <a:endParaRPr lang="en-US" sz="1200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975360" y="1950720"/>
            <a:ext cx="10241280" cy="2438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4267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Who would you go to first – and who is your back-up?</a:t>
            </a:r>
            <a:endParaRPr lang="en-US" sz="4267"/>
          </a:p>
        </p:txBody>
      </p:sp>
      <p:sp>
        <p:nvSpPr>
          <p:cNvPr id="8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572000"/>
            <a:ext cx="10241280" cy="914400"/>
          </a:xfrm>
          <a:prstGeom prst="roundRect">
            <a:avLst>
              <a:gd name="adj" fmla="val 18667"/>
            </a:avLst>
          </a:prstGeom>
          <a:solidFill>
            <a:srgbClr val="6366F1"/>
          </a:solidFill>
          <a:ln w="12700">
            <a:solidFill>
              <a:srgbClr val="6366F1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" name="Text 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341120" y="4572000"/>
            <a:ext cx="9509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You can always pass, write your answer privately, or use a made-up example.</a:t>
            </a:r>
            <a:endParaRPr lang="en-US" sz="1867"/>
          </a:p>
        </p:txBody>
      </p:sp>
      <p:sp>
        <p:nvSpPr>
          <p:cNvPr id="10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7593" y="5967253"/>
            <a:ext cx="281879" cy="281879"/>
          </a:xfrm>
          <a:prstGeom prst="ellipse">
            <a:avLst/>
          </a:prstGeom>
          <a:ln w="15240">
            <a:solidFill>
              <a:srgbClr val="4F46E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2626" y="5967253"/>
            <a:ext cx="281879" cy="281879"/>
          </a:xfrm>
          <a:prstGeom prst="ellipse">
            <a:avLst/>
          </a:prstGeom>
          <a:ln w="15240">
            <a:solidFill>
              <a:srgbClr val="4F46E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" name="Text 1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3865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4F46E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733"/>
          </a:p>
        </p:txBody>
      </p:sp>
      <p:sp>
        <p:nvSpPr>
          <p:cNvPr id="14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5B54E8"/>
          </a:solidFill>
          <a:ln w="12700">
            <a:solidFill>
              <a:srgbClr val="6D66E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7051" y="5999927"/>
            <a:ext cx="190195" cy="190195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44453" y="6147329"/>
            <a:ext cx="95097" cy="95097"/>
          </a:xfrm>
          <a:prstGeom prst="lin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7" name="Text 1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30377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A5B4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400"/>
          </a:p>
        </p:txBody>
      </p:sp>
      <p:sp>
        <p:nvSpPr>
          <p:cNvPr id="18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5B54E8"/>
          </a:solidFill>
          <a:ln w="12700">
            <a:solidFill>
              <a:srgbClr val="6D66E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62171" y="6006267"/>
            <a:ext cx="228235" cy="228235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4936" y="6122668"/>
            <a:ext cx="47929" cy="51353"/>
          </a:xfrm>
          <a:prstGeom prst="lin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2865" y="6069031"/>
            <a:ext cx="62764" cy="104988"/>
          </a:xfrm>
          <a:prstGeom prst="lin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2" name="Text 2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16889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A5B4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400"/>
          </a:p>
        </p:txBody>
      </p:sp>
      <p:sp>
        <p:nvSpPr>
          <p:cNvPr id="23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5B54E8"/>
          </a:solidFill>
          <a:ln w="12700">
            <a:solidFill>
              <a:srgbClr val="6D66E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20952" y="5999928"/>
            <a:ext cx="240913" cy="240913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83589" y="6062565"/>
            <a:ext cx="115639" cy="115639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5749" y="6104725"/>
            <a:ext cx="31319" cy="31319"/>
          </a:xfrm>
          <a:prstGeom prst="ellipse">
            <a:avLst/>
          </a:prstGeom>
          <a:solidFill>
            <a:srgbClr val="A5B4FC"/>
          </a:solidFill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7" name="Text 25"/>
          <p:cNvSpPr/>
          <p:nvPr/>
        </p:nvSpPr>
        <p:spPr>
          <a:xfrm>
            <a:off x="1003401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A5B4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1547707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E3F8F6"/>
          </a:solidFill>
          <a:ln w="12700">
            <a:solidFill>
              <a:srgbClr val="E3F8F6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7090" y="634960"/>
            <a:ext cx="248717" cy="248717"/>
          </a:xfrm>
          <a:prstGeom prst="ellipse">
            <a:avLst/>
          </a:prstGeom>
          <a:ln w="1524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79846" y="827715"/>
            <a:ext cx="124359" cy="124359"/>
          </a:xfrm>
          <a:prstGeom prst="line">
            <a:avLst/>
          </a:prstGeom>
          <a:ln w="1524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87424" y="487680"/>
            <a:ext cx="4998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r>
              <a:rPr lang="en-US" sz="1667" kern="0" spc="133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</a:t>
            </a:r>
            <a:r>
              <a:rPr lang="en-US" sz="1667" kern="0" spc="133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Christian connection</a:t>
            </a:r>
            <a:endParaRPr lang="en-US" sz="1667"/>
          </a:p>
        </p:txBody>
      </p:sp>
      <p:sp>
        <p:nvSpPr>
          <p:cNvPr id="6" name="Text 4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T1 · MY SUPPORT TEAM · WEEK 10</a:t>
            </a:r>
            <a:endParaRPr lang="en-US" sz="1200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7315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3733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Ecclesiastes 4:9–10</a:t>
            </a:r>
            <a:endParaRPr lang="en-US" sz="3733"/>
          </a:p>
        </p:txBody>
      </p:sp>
      <p:sp>
        <p:nvSpPr>
          <p:cNvPr id="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2255520"/>
            <a:ext cx="10728960" cy="219456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2255520"/>
            <a:ext cx="109728" cy="2194560"/>
          </a:xfrm>
          <a:prstGeom prst="rect">
            <a:avLst/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Text 8"/>
          <p:cNvSpPr/>
          <p:nvPr/>
        </p:nvSpPr>
        <p:spPr>
          <a:xfrm>
            <a:off x="1280160" y="2499360"/>
            <a:ext cx="9814560" cy="1584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3467"/>
              </a:lnSpc>
            </a:pPr>
            <a:r>
              <a:rPr lang="en-US" sz="2267">
                <a:solidFill>
                  <a:srgbClr val="0F172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“Two are better than one, because they have a good return for their labor: If either of them falls down, one can help the other up. But pity anyone who falls and has no one to help them up.”</a:t>
            </a:r>
            <a:endParaRPr lang="en-US" sz="2267"/>
          </a:p>
        </p:txBody>
      </p:sp>
      <p:sp>
        <p:nvSpPr>
          <p:cNvPr id="11" name="Text 9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280160" y="4145280"/>
            <a:ext cx="981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Ecclesiastes 4:9–10, New International Version (NIV)</a:t>
            </a:r>
            <a:endParaRPr lang="en-US" sz="1400"/>
          </a:p>
        </p:txBody>
      </p:sp>
      <p:sp>
        <p:nvSpPr>
          <p:cNvPr id="12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993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548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Text 1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3865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400"/>
          </a:p>
        </p:txBody>
      </p:sp>
      <p:sp>
        <p:nvSpPr>
          <p:cNvPr id="16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7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61938" y="5950672"/>
            <a:ext cx="248717" cy="248717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54694" y="6143427"/>
            <a:ext cx="124359" cy="124359"/>
          </a:xfrm>
          <a:prstGeom prst="lin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Text 1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30377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733"/>
          </a:p>
        </p:txBody>
      </p:sp>
      <p:sp>
        <p:nvSpPr>
          <p:cNvPr id="20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62171" y="6006267"/>
            <a:ext cx="228235" cy="22823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2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4936" y="6122668"/>
            <a:ext cx="47929" cy="51353"/>
          </a:xfrm>
          <a:prstGeom prst="lin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2865" y="6069031"/>
            <a:ext cx="62764" cy="104988"/>
          </a:xfrm>
          <a:prstGeom prst="lin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Text 2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16889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400"/>
          </a:p>
        </p:txBody>
      </p:sp>
      <p:sp>
        <p:nvSpPr>
          <p:cNvPr id="25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20952" y="5999928"/>
            <a:ext cx="240913" cy="240913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7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83589" y="6062565"/>
            <a:ext cx="115639" cy="115639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5749" y="6104725"/>
            <a:ext cx="31319" cy="31319"/>
          </a:xfrm>
          <a:prstGeom prst="ellipse">
            <a:avLst/>
          </a:prstGeom>
          <a:solidFill>
            <a:srgbClr val="94A3B8"/>
          </a:solidFill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9" name="Text 2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03401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400"/>
          </a:p>
        </p:txBody>
      </p:sp>
      <p:sp>
        <p:nvSpPr>
          <p:cNvPr id="30" name="Connec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511040"/>
            <a:ext cx="10728960" cy="1097280"/>
          </a:xfrm>
          <a:prstGeom prst="roundRect">
            <a:avLst>
              <a:gd name="adj" fmla="val 14000"/>
            </a:avLst>
          </a:prstGeom>
          <a:solidFill>
            <a:srgbClr val="E6F6F5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Connection label"/>
          <p:cNvSpPr/>
          <p:nvPr/>
        </p:nvSpPr>
        <p:spPr>
          <a:xfrm>
            <a:off x="1280160" y="4632960"/>
            <a:ext cx="9814560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67" b="1" spc="107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CHRISTIAN CONNECTION</a:t>
            </a:r>
          </a:p>
        </p:txBody>
      </p:sp>
      <p:sp>
        <p:nvSpPr>
          <p:cNvPr id="32" name="Connection text"/>
          <p:cNvSpPr/>
          <p:nvPr/>
        </p:nvSpPr>
        <p:spPr>
          <a:xfrm>
            <a:off x="1280160" y="4876800"/>
            <a:ext cx="981456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God often gives help through other people, so needing others is not failure. A friend can notice and stay with you, while adults carry the responsibility to protect and act.</a:t>
            </a:r>
          </a:p>
        </p:txBody>
      </p:sp>
    </p:spTree>
    <p:extLst>
      <p:ext uri="{BB962C8B-B14F-4D97-AF65-F5344CB8AC3E}">
        <p14:creationId xmlns:p14="http://schemas.microsoft.com/office/powerpoint/2010/main" val="297823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FFEDEA"/>
          </a:solidFill>
          <a:ln w="12700">
            <a:solidFill>
              <a:srgbClr val="FFEDE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7090" y="643250"/>
            <a:ext cx="298460" cy="298460"/>
          </a:xfrm>
          <a:prstGeom prst="ellipse">
            <a:avLst/>
          </a:prstGeom>
          <a:ln w="1524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9167" y="795465"/>
            <a:ext cx="62676" cy="67153"/>
          </a:xfrm>
          <a:prstGeom prst="line">
            <a:avLst/>
          </a:prstGeom>
          <a:ln w="1524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1031843" y="725327"/>
            <a:ext cx="82076" cy="137292"/>
          </a:xfrm>
          <a:prstGeom prst="line">
            <a:avLst/>
          </a:prstGeom>
          <a:ln w="1524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87424" y="487680"/>
            <a:ext cx="4998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F76C5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r>
              <a:rPr lang="en-US" sz="1667" kern="0" spc="133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</a:t>
            </a:r>
            <a:r>
              <a:rPr lang="en-US" sz="1667" kern="0" spc="133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Build a support map</a:t>
            </a:r>
            <a:endParaRPr lang="en-US" sz="1667"/>
          </a:p>
        </p:txBody>
      </p:sp>
      <p:sp>
        <p:nvSpPr>
          <p:cNvPr id="7" name="Text 5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T1 · MY SUPPORT TEAM · WEEK 10</a:t>
            </a:r>
            <a:endParaRPr lang="en-US" sz="1200"/>
          </a:p>
        </p:txBody>
      </p:sp>
      <p:sp>
        <p:nvSpPr>
          <p:cNvPr id="8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7315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 fontScale="90000"/>
          </a:bodyPr>
          <a:lstStyle/>
          <a:p>
            <a:r>
              <a:rPr lang="en-US" sz="3733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What should Pat say, and who should they go to?</a:t>
            </a:r>
            <a:endParaRPr lang="en-US" sz="3733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2255520"/>
            <a:ext cx="5242560" cy="1036320"/>
          </a:xfrm>
          <a:prstGeom prst="roundRect">
            <a:avLst>
              <a:gd name="adj" fmla="val 14118"/>
            </a:avLst>
          </a:prstGeom>
          <a:solidFill>
            <a:srgbClr val="FFEDEA"/>
          </a:solidFill>
          <a:ln w="12700">
            <a:solidFill>
              <a:srgbClr val="FFEDE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Text 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97280" y="2255520"/>
            <a:ext cx="451104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400"/>
              </a:lnSpc>
            </a:pPr>
            <a:r>
              <a:rPr lang="en-US" sz="1667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Place the available roles into first contact, back-up and urgent rings.</a:t>
            </a:r>
            <a:endParaRPr lang="en-US" sz="1667"/>
          </a:p>
        </p:txBody>
      </p:sp>
      <p:sp>
        <p:nvSpPr>
          <p:cNvPr id="11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2255520"/>
            <a:ext cx="5242560" cy="1036320"/>
          </a:xfrm>
          <a:prstGeom prst="roundRect">
            <a:avLst>
              <a:gd name="adj" fmla="val 14118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Text 1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583680" y="2255520"/>
            <a:ext cx="451104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400"/>
              </a:lnSpc>
            </a:pPr>
            <a:r>
              <a:rPr lang="en-US" sz="1667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Sort the six cards: which would help Pat, and which need editing?</a:t>
            </a:r>
            <a:endParaRPr lang="en-US" sz="1667"/>
          </a:p>
        </p:txBody>
      </p:sp>
      <p:sp>
        <p:nvSpPr>
          <p:cNvPr id="10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3389376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1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3511296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2" name="Text 102"/>
          <p:cNvSpPr/>
          <p:nvPr/>
        </p:nvSpPr>
        <p:spPr>
          <a:xfrm>
            <a:off x="97536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</a:t>
            </a:r>
            <a:endParaRPr lang="en-US" sz="1467"/>
          </a:p>
        </p:txBody>
      </p:sp>
      <p:sp>
        <p:nvSpPr>
          <p:cNvPr id="103" name="Text 103"/>
          <p:cNvSpPr/>
          <p:nvPr/>
        </p:nvSpPr>
        <p:spPr>
          <a:xfrm>
            <a:off x="1463040" y="3389376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“Just tell me everything – I can sort this out myself.”</a:t>
            </a:r>
            <a:endParaRPr lang="en-US" sz="1467"/>
          </a:p>
        </p:txBody>
      </p:sp>
      <p:sp>
        <p:nvSpPr>
          <p:cNvPr id="10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3389376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5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3511296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6" name="Text 106"/>
          <p:cNvSpPr/>
          <p:nvPr/>
        </p:nvSpPr>
        <p:spPr>
          <a:xfrm>
            <a:off x="646176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</a:t>
            </a:r>
            <a:endParaRPr lang="en-US" sz="1467"/>
          </a:p>
        </p:txBody>
      </p:sp>
      <p:sp>
        <p:nvSpPr>
          <p:cNvPr id="107" name="Text 107"/>
          <p:cNvSpPr/>
          <p:nvPr/>
        </p:nvSpPr>
        <p:spPr>
          <a:xfrm>
            <a:off x="6949440" y="3389376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“If they’re busy, we can go to the wellbeing office after lunch.”</a:t>
            </a:r>
            <a:endParaRPr lang="en-US" sz="1467"/>
          </a:p>
        </p:txBody>
      </p:sp>
      <p:sp>
        <p:nvSpPr>
          <p:cNvPr id="10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072128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9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194048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0" name="Text 110"/>
          <p:cNvSpPr/>
          <p:nvPr/>
        </p:nvSpPr>
        <p:spPr>
          <a:xfrm>
            <a:off x="975360" y="41940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</a:t>
            </a:r>
            <a:endParaRPr lang="en-US" sz="1467"/>
          </a:p>
        </p:txBody>
      </p:sp>
      <p:sp>
        <p:nvSpPr>
          <p:cNvPr id="111" name="Text 111"/>
          <p:cNvSpPr/>
          <p:nvPr/>
        </p:nvSpPr>
        <p:spPr>
          <a:xfrm>
            <a:off x="1463040" y="4072128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“I can’t promise to keep this secret, but I will stay with you.”</a:t>
            </a:r>
            <a:endParaRPr lang="en-US" sz="1467"/>
          </a:p>
        </p:txBody>
      </p:sp>
      <p:sp>
        <p:nvSpPr>
          <p:cNvPr id="112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4072128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3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4194048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4" name="Text 114"/>
          <p:cNvSpPr/>
          <p:nvPr/>
        </p:nvSpPr>
        <p:spPr>
          <a:xfrm>
            <a:off x="6461760" y="41940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</a:t>
            </a:r>
            <a:endParaRPr lang="en-US" sz="1467"/>
          </a:p>
        </p:txBody>
      </p:sp>
      <p:sp>
        <p:nvSpPr>
          <p:cNvPr id="115" name="Text 115"/>
          <p:cNvSpPr/>
          <p:nvPr/>
        </p:nvSpPr>
        <p:spPr>
          <a:xfrm>
            <a:off x="6949440" y="4072128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“I promise I won’t tell a single person, ever.”</a:t>
            </a:r>
            <a:endParaRPr lang="en-US" sz="1467"/>
          </a:p>
        </p:txBody>
      </p:sp>
      <p:sp>
        <p:nvSpPr>
          <p:cNvPr id="11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754880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7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876800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8" name="Text 118"/>
          <p:cNvSpPr/>
          <p:nvPr/>
        </p:nvSpPr>
        <p:spPr>
          <a:xfrm>
            <a:off x="975360" y="4876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</a:t>
            </a:r>
            <a:endParaRPr lang="en-US" sz="1467"/>
          </a:p>
        </p:txBody>
      </p:sp>
      <p:sp>
        <p:nvSpPr>
          <p:cNvPr id="119" name="Text 119"/>
          <p:cNvSpPr/>
          <p:nvPr/>
        </p:nvSpPr>
        <p:spPr>
          <a:xfrm>
            <a:off x="1463040" y="4754880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“I’m glad you told me – that took courage.”</a:t>
            </a:r>
            <a:endParaRPr lang="en-US" sz="1467"/>
          </a:p>
        </p:txBody>
      </p:sp>
      <p:sp>
        <p:nvSpPr>
          <p:cNvPr id="12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4754880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1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4876800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2" name="Text 122"/>
          <p:cNvSpPr/>
          <p:nvPr/>
        </p:nvSpPr>
        <p:spPr>
          <a:xfrm>
            <a:off x="6461760" y="4876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6</a:t>
            </a:r>
            <a:endParaRPr lang="en-US" sz="1467"/>
          </a:p>
        </p:txBody>
      </p:sp>
      <p:sp>
        <p:nvSpPr>
          <p:cNvPr id="123" name="Text 123"/>
          <p:cNvSpPr/>
          <p:nvPr/>
        </p:nvSpPr>
        <p:spPr>
          <a:xfrm>
            <a:off x="6949440" y="4754880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“I’ll walk with you to the teacher on duty now.”</a:t>
            </a:r>
            <a:endParaRPr lang="en-US" sz="1467"/>
          </a:p>
        </p:txBody>
      </p:sp>
      <p:sp>
        <p:nvSpPr>
          <p:cNvPr id="124" name="Text 124"/>
          <p:cNvSpPr/>
          <p:nvPr/>
        </p:nvSpPr>
        <p:spPr>
          <a:xfrm>
            <a:off x="731520" y="5364480"/>
            <a:ext cx="1072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 the fictional story only. Ask of each card: could you actually keep that promise?</a:t>
            </a:r>
            <a:endParaRPr lang="en-US" sz="1467"/>
          </a:p>
        </p:txBody>
      </p:sp>
      <p:sp>
        <p:nvSpPr>
          <p:cNvPr id="29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993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548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2" name="Text 30"/>
          <p:cNvSpPr/>
          <p:nvPr/>
        </p:nvSpPr>
        <p:spPr>
          <a:xfrm>
            <a:off x="143865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400"/>
          </a:p>
        </p:txBody>
      </p:sp>
      <p:sp>
        <p:nvSpPr>
          <p:cNvPr id="33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7051" y="5999927"/>
            <a:ext cx="190195" cy="19019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44453" y="6147329"/>
            <a:ext cx="95097" cy="95097"/>
          </a:xfrm>
          <a:prstGeom prst="lin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6" name="Text 34"/>
          <p:cNvSpPr/>
          <p:nvPr/>
        </p:nvSpPr>
        <p:spPr>
          <a:xfrm>
            <a:off x="430377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400"/>
          </a:p>
        </p:txBody>
      </p:sp>
      <p:sp>
        <p:nvSpPr>
          <p:cNvPr id="37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27058" y="5958962"/>
            <a:ext cx="298460" cy="298460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09135" y="6111177"/>
            <a:ext cx="62676" cy="67153"/>
          </a:xfrm>
          <a:prstGeom prst="lin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1811" y="6041039"/>
            <a:ext cx="82076" cy="137292"/>
          </a:xfrm>
          <a:prstGeom prst="lin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1" name="Text 39"/>
          <p:cNvSpPr/>
          <p:nvPr/>
        </p:nvSpPr>
        <p:spPr>
          <a:xfrm>
            <a:off x="716889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733"/>
          </a:p>
        </p:txBody>
      </p:sp>
      <p:sp>
        <p:nvSpPr>
          <p:cNvPr id="42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20952" y="5999928"/>
            <a:ext cx="240913" cy="240913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83589" y="6062565"/>
            <a:ext cx="115639" cy="115639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5749" y="6104725"/>
            <a:ext cx="31319" cy="31319"/>
          </a:xfrm>
          <a:prstGeom prst="ellipse">
            <a:avLst/>
          </a:prstGeom>
          <a:solidFill>
            <a:srgbClr val="94A3B8"/>
          </a:solidFill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6" name="Text 44"/>
          <p:cNvSpPr/>
          <p:nvPr/>
        </p:nvSpPr>
        <p:spPr>
          <a:xfrm>
            <a:off x="1003401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0687819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8801" y="634961"/>
            <a:ext cx="315041" cy="315041"/>
          </a:xfrm>
          <a:prstGeom prst="ellipse">
            <a:avLst/>
          </a:prstGeom>
          <a:ln w="1524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711" y="716871"/>
            <a:ext cx="151220" cy="151220"/>
          </a:xfrm>
          <a:prstGeom prst="ellipse">
            <a:avLst/>
          </a:prstGeom>
          <a:ln w="1524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15843" y="772003"/>
            <a:ext cx="40956" cy="40956"/>
          </a:xfrm>
          <a:prstGeom prst="ellipse">
            <a:avLst/>
          </a:prstGeom>
          <a:solidFill>
            <a:srgbClr val="F59E0B"/>
          </a:solidFill>
          <a:ln w="1524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" name="Text 5"/>
          <p:cNvSpPr/>
          <p:nvPr/>
        </p:nvSpPr>
        <p:spPr>
          <a:xfrm>
            <a:off x="1487424" y="487680"/>
            <a:ext cx="4998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F59E0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r>
              <a:rPr lang="en-US" sz="1667" kern="0" spc="133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</a:t>
            </a:r>
            <a:r>
              <a:rPr lang="en-US" sz="1667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Reflection and action</a:t>
            </a:r>
            <a:endParaRPr lang="en-US" sz="1667"/>
          </a:p>
        </p:txBody>
      </p:sp>
      <p:sp>
        <p:nvSpPr>
          <p:cNvPr id="8" name="Text 6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T1 · MY SUPPORT TEAM · WEEK 10</a:t>
            </a:r>
            <a:endParaRPr lang="en-US" sz="1200"/>
          </a:p>
        </p:txBody>
      </p:sp>
      <p:sp>
        <p:nvSpPr>
          <p:cNvPr id="9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1828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3600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“If my first person is unavailable, I can …”</a:t>
            </a:r>
            <a:endParaRPr lang="en-US" sz="3600"/>
          </a:p>
        </p:txBody>
      </p:sp>
      <p:sp>
        <p:nvSpPr>
          <p:cNvPr id="10" name="Text 8"/>
          <p:cNvSpPr/>
          <p:nvPr/>
        </p:nvSpPr>
        <p:spPr>
          <a:xfrm>
            <a:off x="731520" y="3352800"/>
            <a:ext cx="1072896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>
                <a:solidFill>
                  <a:srgbClr val="C7D2E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Write this one privately — you don't have to share it.</a:t>
            </a:r>
            <a:endParaRPr lang="en-US"/>
          </a:p>
        </p:txBody>
      </p:sp>
      <p:sp>
        <p:nvSpPr>
          <p:cNvPr id="11" name="Takeaway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084320"/>
            <a:ext cx="10728960" cy="128016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Text 10"/>
          <p:cNvSpPr/>
          <p:nvPr/>
        </p:nvSpPr>
        <p:spPr>
          <a:xfrm>
            <a:off x="1158240" y="4328160"/>
            <a:ext cx="987552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b="1" kern="0" spc="267">
                <a:solidFill>
                  <a:srgbClr val="F59E0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TAKEAWAY</a:t>
            </a:r>
            <a:endParaRPr lang="en-US" sz="1333"/>
          </a:p>
        </p:txBody>
      </p:sp>
      <p:sp>
        <p:nvSpPr>
          <p:cNvPr id="13" name="Text 1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158240" y="469392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strong support team always has more than one route.</a:t>
            </a:r>
            <a:endParaRPr lang="en-US" sz="2000"/>
          </a:p>
        </p:txBody>
      </p:sp>
      <p:sp>
        <p:nvSpPr>
          <p:cNvPr id="14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993" y="6012607"/>
            <a:ext cx="215555" cy="21555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548" y="6012607"/>
            <a:ext cx="215555" cy="21555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7" name="Text 1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3865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64748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400"/>
          </a:p>
        </p:txBody>
      </p:sp>
      <p:sp>
        <p:nvSpPr>
          <p:cNvPr id="18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7051" y="5999927"/>
            <a:ext cx="190195" cy="19019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44453" y="6147329"/>
            <a:ext cx="95097" cy="95097"/>
          </a:xfrm>
          <a:prstGeom prst="lin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1" name="Text 19"/>
          <p:cNvSpPr/>
          <p:nvPr/>
        </p:nvSpPr>
        <p:spPr>
          <a:xfrm>
            <a:off x="430377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64748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400"/>
          </a:p>
        </p:txBody>
      </p:sp>
      <p:sp>
        <p:nvSpPr>
          <p:cNvPr id="22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62171" y="6006267"/>
            <a:ext cx="228235" cy="22823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4936" y="6122668"/>
            <a:ext cx="47929" cy="51353"/>
          </a:xfrm>
          <a:prstGeom prst="lin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2865" y="6069031"/>
            <a:ext cx="62764" cy="104988"/>
          </a:xfrm>
          <a:prstGeom prst="lin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6" name="Text 2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16889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64748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400"/>
          </a:p>
        </p:txBody>
      </p:sp>
      <p:sp>
        <p:nvSpPr>
          <p:cNvPr id="27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83889" y="5950673"/>
            <a:ext cx="315041" cy="315041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65799" y="6032583"/>
            <a:ext cx="151220" cy="151220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0931" y="6087715"/>
            <a:ext cx="40956" cy="4095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Text 29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03401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733"/>
          </a:p>
        </p:txBody>
      </p:sp>
    </p:spTree>
    <p:extLst>
      <p:ext uri="{BB962C8B-B14F-4D97-AF65-F5344CB8AC3E}">
        <p14:creationId xmlns:p14="http://schemas.microsoft.com/office/powerpoint/2010/main" val="3250708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684D170B-EDE2-DD46-87C9-6306CA7C69ED}" vid="{C78AA4A2-DEBB-534F-A1C1-635B8E56AF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2720</TotalTime>
  <Words>91547</Words>
  <Application>Microsoft Macintosh PowerPoint</Application>
  <PresentationFormat>Widescreen</PresentationFormat>
  <Paragraphs>8528</Paragraphs>
  <Slides>214</Slides>
  <Notes>206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214</vt:i4>
      </vt:variant>
    </vt:vector>
  </HeadingPairs>
  <TitlesOfParts>
    <vt:vector size="220" baseType="lpstr">
      <vt:lpstr>Aptos</vt:lpstr>
      <vt:lpstr>Aptos Display</vt:lpstr>
      <vt:lpstr>Arial</vt:lpstr>
      <vt:lpstr>Segoe UI</vt:lpstr>
      <vt:lpstr>Segoe UI Semibold</vt:lpstr>
      <vt:lpstr>Office Theme</vt:lpstr>
      <vt:lpstr>Year 6 - Term 1 at a glance</vt:lpstr>
      <vt:lpstr>Year 6 · Term 2 at a glance</vt:lpstr>
      <vt:lpstr>Year 6 · Term 3 at a glance</vt:lpstr>
      <vt:lpstr>Year 6 · Term 4 at a glance</vt:lpstr>
      <vt:lpstr>The four-move rhythm</vt:lpstr>
      <vt:lpstr>The Flourish framework</vt:lpstr>
      <vt:lpstr>Term 1 · The ten lessons</vt:lpstr>
      <vt:lpstr>Flourish begins</vt:lpstr>
      <vt:lpstr>What helps a group become safe enough for people to learn, practise and grow?</vt:lpstr>
      <vt:lpstr>Psalm 139:13–14</vt:lpstr>
      <vt:lpstr>Image of God</vt:lpstr>
      <vt:lpstr>Which norms help us flourish?</vt:lpstr>
      <vt:lpstr>“One action I can take to make this group safer for learning is …”</vt:lpstr>
      <vt:lpstr>Strengths are gifts</vt:lpstr>
      <vt:lpstr>What counts as a strength if nobody gives out an award for it?</vt:lpstr>
      <vt:lpstr>Romans 12:4–8</vt:lpstr>
      <vt:lpstr>What can we actually see Morgan do?</vt:lpstr>
      <vt:lpstr>“This week this strength could serve …”</vt:lpstr>
      <vt:lpstr>Name the feeling</vt:lpstr>
      <vt:lpstr>Which version gives the best clue about what might help?</vt:lpstr>
      <vt:lpstr>Psalm 42:5</vt:lpstr>
      <vt:lpstr>Which sentences give a useful clue about what would help?</vt:lpstr>
      <vt:lpstr>“A more precise word than fine is … and that word gives the clue …”</vt:lpstr>
      <vt:lpstr>Body clues</vt:lpstr>
      <vt:lpstr>Which hand gives an earlier warning that stress may be rising?</vt:lpstr>
      <vt:lpstr>1 Kings 19:5–6</vt:lpstr>
      <vt:lpstr>Where does each body clue belong: early, building or strong?</vt:lpstr>
      <vt:lpstr>“One body clue I could notice earlier is …”</vt:lpstr>
      <vt:lpstr>The Shalom compass</vt:lpstr>
      <vt:lpstr>A group leaves one member out and wastes the materials. Which relationships does that damage?</vt:lpstr>
      <vt:lpstr>Mark 12:30–31</vt:lpstr>
      <vt:lpstr>Which actions would truly restore shalom in this group?</vt:lpstr>
      <vt:lpstr>“Shalom is strengthened when … because it repairs the relationship with …”</vt:lpstr>
      <vt:lpstr>The power of ‘not yet’</vt:lpstr>
      <vt:lpstr>“I can’t do fractions.” Now add: yet. What has changed — and what has not?</vt:lpstr>
      <vt:lpstr>Philippians 1:6</vt:lpstr>
      <vt:lpstr>Which of these sentences would actually help someone improve?</vt:lpstr>
      <vt:lpstr>“I am not yet … and my next step is …”</vt:lpstr>
      <vt:lpstr>Belonging, not fitting in</vt:lpstr>
      <vt:lpstr>One door says “You can enter and grow.” The other says “Change who you are so we approve.” Which is belonging?</vt:lpstr>
      <vt:lpstr>Romans 12:5</vt:lpstr>
      <vt:lpstr>Belonging or fitting in?</vt:lpstr>
      <vt:lpstr>“Belonging lets a person … fitting in pressures a person to …”</vt:lpstr>
      <vt:lpstr>Notice the overlooked</vt:lpstr>
      <vt:lpstr>What makes a space technically open but socially hard to enter?</vt:lpstr>
      <vt:lpstr>Luke 19:5</vt:lpstr>
      <vt:lpstr>Which of these actually open a way in?</vt:lpstr>
      <vt:lpstr>“One inclusion move I will make at school this week is …”</vt:lpstr>
      <vt:lpstr>Created to contribute</vt:lpstr>
      <vt:lpstr>What important class work is easy to notice only when nobody does it?</vt:lpstr>
      <vt:lpstr>Ephesians 2:10</vt:lpstr>
      <vt:lpstr>Which of these class jobs are ready to use?</vt:lpstr>
      <vt:lpstr>“When … I will … so that …”</vt:lpstr>
      <vt:lpstr>My support team</vt:lpstr>
      <vt:lpstr>Who would you go to first – and who is your back-up?</vt:lpstr>
      <vt:lpstr>Ecclesiastes 4:9–10</vt:lpstr>
      <vt:lpstr>What should Pat say, and who should they go to?</vt:lpstr>
      <vt:lpstr>“If my first person is unavailable, I can …”</vt:lpstr>
      <vt:lpstr>Term 2 · The ten lessons</vt:lpstr>
      <vt:lpstr>The brain alarm</vt:lpstr>
      <vt:lpstr>Why does your body sometimes react before your thinking has caught up?</vt:lpstr>
      <vt:lpstr>Psalm 56:3–4</vt:lpstr>
      <vt:lpstr>The brain alarm</vt:lpstr>
      <vt:lpstr>Which norms help us flourish?</vt:lpstr>
      <vt:lpstr>“One action I can take to make this group safer for learning is …”</vt:lpstr>
      <vt:lpstr>Pause, breathe, choose</vt:lpstr>
      <vt:lpstr>What happens in the gap between feeling it and doing something?</vt:lpstr>
      <vt:lpstr>James 1:19–20</vt:lpstr>
      <vt:lpstr>What can we actually see Rowan do?</vt:lpstr>
      <vt:lpstr>“Next time I feel that heat, I will …”</vt:lpstr>
      <vt:lpstr>What can I control?</vt:lpstr>
      <vt:lpstr>Which worries are yours to carry, and which are not?</vt:lpstr>
      <vt:lpstr>Philippians 4:6</vt:lpstr>
      <vt:lpstr>Which of these can you control, influence, or let go?</vt:lpstr>
      <vt:lpstr>“One thing I can control this week is … and one thing I will let go is …”</vt:lpstr>
      <vt:lpstr>Helpful self-talk</vt:lpstr>
      <vt:lpstr>Which sentence is truthful and still useful after a mistake?</vt:lpstr>
      <vt:lpstr>Philippians 4:8</vt:lpstr>
      <vt:lpstr>Where does each body clue belong: early, building or strong?</vt:lpstr>
      <vt:lpstr>“One body clue I could notice earlier is …”</vt:lpstr>
      <vt:lpstr>Rest is a gift</vt:lpstr>
      <vt:lpstr>Someone says yes to everything and runs out of energy. What is that costing them?</vt:lpstr>
      <vt:lpstr>Mark 6:31</vt:lpstr>
      <vt:lpstr>Which choices would truly help Priya rest and recover?</vt:lpstr>
      <vt:lpstr>“I rest well when … because it protects my energy for …”</vt:lpstr>
      <vt:lpstr>Mistakes and repair</vt:lpstr>
      <vt:lpstr>“It was an accident.” True — and it is still broken. So what has to happen next?</vt:lpstr>
      <vt:lpstr>Philippians 1:6</vt:lpstr>
      <vt:lpstr>Which of these sentences would actually help someone improve?</vt:lpstr>
      <vt:lpstr>“I am not yet … and my next step is …”</vt:lpstr>
      <vt:lpstr>One more step</vt:lpstr>
      <vt:lpstr>A task feels far too big to start. What is the smallest useful thing you could do about it in the next five minutes?</vt:lpstr>
      <vt:lpstr>Romans 12:5</vt:lpstr>
      <vt:lpstr>Belonging or fitting in?</vt:lpstr>
      <vt:lpstr>“Belonging lets a person … fitting in pressures a person to …”</vt:lpstr>
      <vt:lpstr>My coping toolbox</vt:lpstr>
      <vt:lpstr>What does worry do to your body before it reaches your thoughts?</vt:lpstr>
      <vt:lpstr>Psalm 94:19</vt:lpstr>
      <vt:lpstr>Which of these actually open a way in?</vt:lpstr>
      <vt:lpstr>“One inclusion move I will make at school this week is …”</vt:lpstr>
      <vt:lpstr>When tools aren’t enough</vt:lpstr>
      <vt:lpstr>When a calming tool stops working, what might that be telling you?</vt:lpstr>
      <vt:lpstr>Psalm 34:18</vt:lpstr>
      <vt:lpstr>Which of these needs a trusted adult?</vt:lpstr>
      <vt:lpstr>“If … keeps going, I will tell …”</vt:lpstr>
      <vt:lpstr>My support team</vt:lpstr>
      <vt:lpstr>Who would you go to first – and who is your back-up?</vt:lpstr>
      <vt:lpstr>Ecclesiastes 4:9–10</vt:lpstr>
      <vt:lpstr>What should Pat say, and who should they go to?</vt:lpstr>
      <vt:lpstr>“If my first person is unavailable, I can …”</vt:lpstr>
      <vt:lpstr>Term 3 · The ten lessons</vt:lpstr>
      <vt:lpstr>A trustworthy friend</vt:lpstr>
      <vt:lpstr>What does someone do, again and again, that makes them a trustworthy friend?</vt:lpstr>
      <vt:lpstr>Colossians 3:12–13</vt:lpstr>
      <vt:lpstr>Image of God</vt:lpstr>
      <vt:lpstr>Which actions build trust?</vt:lpstr>
      <vt:lpstr>“One action I can take this week to be a more trustworthy friend is …”</vt:lpstr>
      <vt:lpstr>Walk in their shoes</vt:lpstr>
      <vt:lpstr>How can one short message mean two completely different things?</vt:lpstr>
      <vt:lpstr>Philippians 2:3–4</vt:lpstr>
      <vt:lpstr>What can we actually see in the chat?</vt:lpstr>
      <vt:lpstr>“Before I decide what they meant, I will …”</vt:lpstr>
      <vt:lpstr>Listening that helps</vt:lpstr>
      <vt:lpstr>Which reply shows the friend was really listening?</vt:lpstr>
      <vt:lpstr>James 1:19</vt:lpstr>
      <vt:lpstr>Which replies show listening, and which shut the talking down?</vt:lpstr>
      <vt:lpstr>“One way I can listen better is … and it would help because …”</vt:lpstr>
      <vt:lpstr>Speak clearly and kindly</vt:lpstr>
      <vt:lpstr>Which message is easier to hear without wanting to argue back?</vt:lpstr>
      <vt:lpstr>Ephesians 4:29</vt:lpstr>
      <vt:lpstr>Where does each line belong: the fact, the feeling or the ask?</vt:lpstr>
      <vt:lpstr>“One thing I could say without blame is …”</vt:lpstr>
      <vt:lpstr>Fair is not always equal</vt:lpstr>
      <vt:lpstr>Everyone in a group chat gets exactly the same message, but one person cannot use it. Is that fair?</vt:lpstr>
      <vt:lpstr>1 Corinthians 12:22–25</vt:lpstr>
      <vt:lpstr>Which changes would truly protect dignity in this group?</vt:lpstr>
      <vt:lpstr>“Fair is not always equal when … because dignity means …”</vt:lpstr>
      <vt:lpstr>Repair a disagreement</vt:lpstr>
      <vt:lpstr>“It was only a joke.” Now pause. What did the other person actually feel?</vt:lpstr>
      <vt:lpstr>Matthew 5:23–24</vt:lpstr>
      <vt:lpstr>Which of these sentences would actually help repair things?</vt:lpstr>
      <vt:lpstr>“I will own … and my next move is …”</vt:lpstr>
      <vt:lpstr>Bystander to upstander</vt:lpstr>
      <vt:lpstr>A group chat turns cruel about a classmate. Direct, distract, delegate or delay – which move helps and keeps you safe?</vt:lpstr>
      <vt:lpstr>Proverbs 31:8</vt:lpstr>
      <vt:lpstr>Which upstander move?</vt:lpstr>
      <vt:lpstr>“A bystander stays silent … an upstander chooses to …”</vt:lpstr>
      <vt:lpstr>Kind and safe online</vt:lpstr>
      <vt:lpstr>What makes a message feel harmless to send but hard to take back?</vt:lpstr>
      <vt:lpstr>Ephesians 4:29</vt:lpstr>
      <vt:lpstr>Which of these actually keep people safe?</vt:lpstr>
      <vt:lpstr>“One kind and safe online move I will make this week is …”</vt:lpstr>
      <vt:lpstr>Welcome across difference</vt:lpstr>
      <vt:lpstr>What can make someone feel like a guest in a room they belong in?</vt:lpstr>
      <vt:lpstr>Leviticus 19:34</vt:lpstr>
      <vt:lpstr>Which of these welcome moves are ready to use?</vt:lpstr>
      <vt:lpstr>“When … I will … so that …”</vt:lpstr>
      <vt:lpstr>Boundaries and permission</vt:lpstr>
      <vt:lpstr>What does it sound like when someone really asks first?</vt:lpstr>
      <vt:lpstr>Philippians 2:3–4</vt:lpstr>
      <vt:lpstr>What should Ali say, and what should Ali do next?</vt:lpstr>
      <vt:lpstr>“If someone changes their mind, I will …”</vt:lpstr>
      <vt:lpstr>Term 4 · The ten lessons</vt:lpstr>
      <vt:lpstr>Build a workable routine</vt:lpstr>
      <vt:lpstr>What makes a routine one you actually keep, and not just one that looks good on paper?</vt:lpstr>
      <vt:lpstr>Proverbs 21:5</vt:lpstr>
      <vt:lpstr>Get ready on purpose</vt:lpstr>
      <vt:lpstr>Which routine steps actually work?</vt:lpstr>
      <vt:lpstr>“One step I can take this week to make my school mornings work is …”</vt:lpstr>
      <vt:lpstr>Ready the night before</vt:lpstr>
      <vt:lpstr>What makes a morning feel calm before it has even started?</vt:lpstr>
      <vt:lpstr>Proverbs 21:5</vt:lpstr>
      <vt:lpstr>What can we actually do the night before?</vt:lpstr>
      <vt:lpstr>“Tonight my two minutes will be …”</vt:lpstr>
      <vt:lpstr>Sleep, move, fuel</vt:lpstr>
      <vt:lpstr>Sleep, movement, food: which one changes your school day the most?</vt:lpstr>
      <vt:lpstr>1 Corinthians 6:19–20</vt:lpstr>
      <vt:lpstr>Which sentences give a useful clue about what would actually help?</vt:lpstr>
      <vt:lpstr>“One small habit I will keep this week is … and I will know it helped when …”</vt:lpstr>
      <vt:lpstr>Needs, wants and choices</vt:lpstr>
      <vt:lpstr>Nia has £10 saved. What should she pay for first, and why?</vt:lpstr>
      <vt:lpstr>1 Timothy 6:6–8</vt:lpstr>
      <vt:lpstr>Where does each item belong: need, want or in between?</vt:lpstr>
      <vt:lpstr>“One thing I will check before I spend is …”</vt:lpstr>
      <vt:lpstr>Care for shared places</vt:lpstr>
      <vt:lpstr>A shared place is left messy for whoever comes next. What does that cost them?</vt:lpstr>
      <vt:lpstr>Genesis 2:15</vt:lpstr>
      <vt:lpstr>Which actions would really care for this shared place?</vt:lpstr>
      <vt:lpstr>“My one stewardship action is … and it will still help the next class because …”</vt:lpstr>
      <vt:lpstr>Emergency: get help</vt:lpstr>
      <vt:lpstr>Someone is hurt and no adult is nearby. How do you know it is a 000 emergency — and what do you say first?</vt:lpstr>
      <vt:lpstr>Psalm 46:1</vt:lpstr>
      <vt:lpstr>Which of these needs a 000 call right now?</vt:lpstr>
      <vt:lpstr>“If I saw an emergency, my first three steps would be …”</vt:lpstr>
      <vt:lpstr>Stop, think, try, review</vt:lpstr>
      <vt:lpstr>Something goes wrong and no adult is standing next to you. What is your very first move – and what does it cost you to skip it?</vt:lpstr>
      <vt:lpstr>James 1:5</vt:lpstr>
      <vt:lpstr>Which step is this?</vt:lpstr>
      <vt:lpstr>“The step I skip most is … so next time I will …”</vt:lpstr>
      <vt:lpstr>Courage for transition</vt:lpstr>
      <vt:lpstr>What makes a new place feel harder than it actually is?</vt:lpstr>
      <vt:lpstr>Joshua 1:9</vt:lpstr>
      <vt:lpstr>Which of these are real first steps?</vt:lpstr>
      <vt:lpstr>“One support I will use and one first step I will take is …”</vt:lpstr>
      <vt:lpstr>Home responsibilities</vt:lpstr>
      <vt:lpstr>Which jobs at home only happen when somebody remembers to remind you?</vt:lpstr>
      <vt:lpstr>Colossians 3:23</vt:lpstr>
      <vt:lpstr>Which of these home jobs are ready to use?</vt:lpstr>
      <vt:lpstr>“When … I will … so that …”</vt:lpstr>
      <vt:lpstr>Remember and give thanks</vt:lpstr>
      <vt:lpstr>What can you do now that you could not do at the start of this year?</vt:lpstr>
      <vt:lpstr>1 Thessalonians 5:16–18</vt:lpstr>
      <vt:lpstr>What could Ari say, and who has earned it?</vt:lpstr>
      <vt:lpstr>“I’m thankful for … and next year I hope …”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 Dinale</dc:creator>
  <cp:lastModifiedBy>Josh Dinale</cp:lastModifiedBy>
  <cp:revision>2</cp:revision>
  <dcterms:created xsi:type="dcterms:W3CDTF">2026-09-05T08:55:02Z</dcterms:created>
  <dcterms:modified xsi:type="dcterms:W3CDTF">2026-09-29T00:45:57Z</dcterms:modified>
</cp:coreProperties>
</file>