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97"/>
    <p:sldId id="257" r:id="rId98"/>
    <p:sldId id="258" r:id="rId99"/>
    <p:sldId id="259" r:id="rId100"/>
    <p:sldId id="260" r:id="rId1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97" Type="http://schemas.openxmlformats.org/officeDocument/2006/relationships/slide" Target="slides/slide96.xml"/><Relationship Id="rId218" Type="http://schemas.openxmlformats.org/officeDocument/2006/relationships/viewProps" Target="viewProps.xml"/><Relationship Id="rId100" Type="http://schemas.openxmlformats.org/officeDocument/2006/relationships/slide" Target="slides/slide99.xml"/><Relationship Id="rId98" Type="http://schemas.openxmlformats.org/officeDocument/2006/relationships/slide" Target="slides/slide97.xml"/><Relationship Id="rId219" Type="http://schemas.openxmlformats.org/officeDocument/2006/relationships/theme" Target="theme/theme1.xml"/><Relationship Id="rId220" Type="http://schemas.openxmlformats.org/officeDocument/2006/relationships/tableStyles" Target="tableStyles.xml"/><Relationship Id="rId99" Type="http://schemas.openxmlformats.org/officeDocument/2006/relationships/slide" Target="slides/slide98.xml"/><Relationship Id="rId101" Type="http://schemas.openxmlformats.org/officeDocument/2006/relationships/slide" Target="slides/slide100.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practise one concrete act of inclusion.</a:t>
            </a:r>
          </a:p>
          <a:p>
            <a:endParaRPr lang="en-AU"/>
          </a:p>
          <a:p>
            <a:r>
              <a:rPr lang="en-AU" b="1"/>
              <a:t>SUCCESS CHECK</a:t>
            </a:r>
          </a:p>
          <a:p>
            <a:r>
              <a:rPr lang="en-AU"/>
              <a:t>•  I can practise one concrete act of inclusion in the fictional case and explain the choice.</a:t>
            </a:r>
          </a:p>
          <a:p>
            <a:endParaRPr lang="en-AU"/>
          </a:p>
          <a:p>
            <a:r>
              <a:rPr lang="en-AU" b="1"/>
              <a:t>KEY QUESTION</a:t>
            </a:r>
          </a:p>
          <a:p>
            <a:r>
              <a:rPr lang="en-AU"/>
              <a:t>•  What makes a space technically open but socially hard to enter?</a:t>
            </a:r>
          </a:p>
          <a:p>
            <a:endParaRPr lang="en-AU"/>
          </a:p>
          <a:p>
            <a:r>
              <a:rPr lang="en-AU" b="1"/>
              <a:t>PREPARE IN UNDER 5 MINUTES</a:t>
            </a:r>
          </a:p>
          <a:p>
            <a:r>
              <a:rPr lang="en-AU"/>
              <a:t>•  Write four verbs vertically on the board: SEE • SAY • MAKE ROOM • FOLLOW THROUGH. Leave space for one example beside each.</a:t>
            </a:r>
          </a:p>
          <a:p>
            <a:endParaRPr lang="en-AU"/>
          </a:p>
          <a:p>
            <a:r>
              <a:rPr lang="en-AU" b="1"/>
              <a:t>RETRIEVAL BRIDGE</a:t>
            </a:r>
          </a:p>
          <a:p>
            <a:r>
              <a:rPr lang="en-AU"/>
              <a:t>•  Retrieve the difference between belonging and fitting in. Ask: which one allows a person to contribute without pretending?</a:t>
            </a:r>
          </a:p>
          <a:p>
            <a:endParaRPr lang="en-AU"/>
          </a:p>
          <a:p>
            <a:r>
              <a:rPr lang="en-AU" b="1"/>
              <a:t>CHRISTIAN FORMATION</a:t>
            </a:r>
          </a:p>
          <a:p>
            <a:r>
              <a:rPr lang="en-AU" b="1"/>
              <a:t>•  Luke 19:1–10 – Jesus notices and calls Zacchaeus by name. </a:t>
            </a:r>
            <a:r>
              <a:rPr lang="en-AU"/>
              <a:t>Jesus notices people others dismiss, yet inclusion is more than a friendly feeling: it gives a real path into relationship, participation and accountable change. Christian hospitality sees dignity without ignoring truth.</a:t>
            </a:r>
          </a:p>
          <a:p>
            <a:endParaRPr lang="en-AU"/>
          </a:p>
          <a:p>
            <a:r>
              <a:rPr lang="en-AU" b="1"/>
              <a:t>CSA ALIGNMENT</a:t>
            </a:r>
          </a:p>
          <a:p>
            <a:r>
              <a:rPr lang="en-AU"/>
              <a:t>•  Relationships / Belonging; Spirituality / Expressing. Year 6 · Term 1 · #belonging · Character: wisdom / faithfulness.</a:t>
            </a:r>
          </a:p>
          <a:p>
            <a:endParaRPr lang="en-AU"/>
          </a:p>
          <a:p>
            <a:r>
              <a:rPr lang="en-AU" b="1"/>
              <a:t>SAFEGUARDING</a:t>
            </a:r>
          </a:p>
          <a:p>
            <a:r>
              <a:rPr lang="en-AU"/>
              <a:t>•  </a:t>
            </a:r>
            <a:r>
              <a:rPr lang="en-AU" b="1"/>
              <a:t>No forced disclosure. </a:t>
            </a:r>
            <a:r>
              <a:rPr lang="en-AU"/>
              <a:t>Students may pass, write privately or use a fictional example. Keep every example inside the fictional case – never ask a student to name someone who is actually left out.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Students may write their 20-second move instead of speaking it. Provide extra processing time. Never require eye contact, public role-play, prayer aloud or disclosure of personal distress.</a:t>
            </a:r>
          </a:p>
          <a:p>
            <a:endParaRPr lang="en-AU"/>
          </a:p>
          <a:p>
            <a:r>
              <a:rPr lang="en-AU" b="1"/>
              <a:t>OFFLINE FALLBACK</a:t>
            </a:r>
          </a:p>
          <a:p>
            <a:r>
              <a:rPr lang="en-AU"/>
              <a:t>•  Four verbs on the board plus the six printed response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LATE ARRIVAL</a:t>
            </a:r>
          </a:p>
          <a:p>
            <a:r>
              <a:rPr lang="en-AU"/>
              <a:t>Read this aloud so students respond to the person in the story, not to their own lives. Nobody needs to share anything personal.</a:t>
            </a:r>
          </a:p>
          <a:p>
            <a:r>
              <a:rPr lang="en-AU"/>
              <a:t>During a library makerspace activity, Mei arrives after the instructions because of a music lesson. Three groups are already working. One group says, ‘We’re basically done,’ although they still need someone to test the model and record what fails. Mei stands beside the table holding a pencil.</a:t>
            </a:r>
          </a:p>
          <a:p>
            <a:r>
              <a:rPr lang="en-AU" b="1"/>
              <a:t>Questions for reflection</a:t>
            </a:r>
          </a:p>
          <a:p>
            <a:r>
              <a:rPr lang="en-AU"/>
              <a:t>•  What is the invisible barrier here – what makes the space technically open but socially hard to enter?</a:t>
            </a:r>
          </a:p>
          <a:p>
            <a:r>
              <a:rPr lang="en-AU"/>
              <a:t>•  Which inclusion verb – See, Say, Make room or Follow through – would change the most for Mei?</a:t>
            </a:r>
          </a:p>
          <a:p>
            <a:r>
              <a:rPr lang="en-AU"/>
              <a:t>•  What could the group ask two minutes later to check that the invitation actually worked?</a:t>
            </a:r>
          </a:p>
          <a:p>
            <a:r>
              <a:rPr lang="en-AU" b="1"/>
              <a:t>CONNECT</a:t>
            </a:r>
          </a:p>
          <a:p>
            <a:r>
              <a:rPr lang="en-AU"/>
              <a:t>•  </a:t>
            </a:r>
            <a:r>
              <a:rPr lang="en-AU" b="1"/>
              <a:t>Read it aloud: </a:t>
            </a:r>
            <a:r>
              <a:rPr lang="en-AU"/>
              <a:t>“What makes a space technically open but socially hard to enter?”</a:t>
            </a:r>
          </a:p>
          <a:p>
            <a:endParaRPr lang="en-AU"/>
          </a:p>
          <a:p>
            <a:r>
              <a:rPr lang="en-AU"/>
              <a:t>•  </a:t>
            </a:r>
            <a:r>
              <a:rPr lang="en-AU" b="1"/>
              <a:t>Set it up first: </a:t>
            </a:r>
            <a:r>
              <a:rPr lang="en-AU"/>
              <a:t>stand beside an intentionally empty chair or empty space at a table. Let the class look at it for a moment before you ask the question.</a:t>
            </a:r>
          </a:p>
          <a:p>
            <a:endParaRPr lang="en-AU"/>
          </a:p>
          <a:p>
            <a:r>
              <a:rPr lang="en-AU"/>
              <a:t>•  </a:t>
            </a:r>
            <a:r>
              <a:rPr lang="en-AU" b="1"/>
              <a:t>Restate the participation options aloud: </a:t>
            </a:r>
            <a:r>
              <a:rPr lang="en-AU"/>
              <a:t>pass, write privately, or use a fictional example.</a:t>
            </a:r>
          </a:p>
          <a:p>
            <a:endParaRPr lang="en-AU"/>
          </a:p>
          <a:p>
            <a:r>
              <a:rPr lang="en-AU" b="1"/>
              <a:t>CONNECT · TEACHING SCRIPT</a:t>
            </a:r>
          </a:p>
          <a:p>
            <a:endParaRPr lang="en-AU"/>
          </a:p>
          <a:p>
            <a:r>
              <a:rPr lang="en-AU"/>
              <a:t>•  Say: ‘Today we are learning to practise one concrete act of inclusion – not a nice feeling, an actual move you could make in twenty seconds.’</a:t>
            </a:r>
          </a:p>
          <a:p>
            <a:r>
              <a:rPr lang="en-AU"/>
              <a:t>• take three rapid responses only. Answers to fish for: private jokes, nobody explains what is going on, a closed circle, unclear turn-taking, no real job left to do.</a:t>
            </a:r>
          </a:p>
          <a:p>
            <a:r>
              <a:rPr lang="en-AU"/>
              <a:t>•  </a:t>
            </a:r>
            <a:r>
              <a:rPr lang="en-AU" b="1"/>
              <a:t>Connect each response to a verb on the board: </a:t>
            </a:r>
            <a:r>
              <a:rPr lang="en-AU"/>
              <a:t>not being seen → SEE; not being named or spoken to → SAY; no room or role → MAKE ROOM; nobody checks back → FOLLOW THROUGH.</a:t>
            </a:r>
          </a:p>
          <a:p>
            <a:r>
              <a:rPr lang="en-AU"/>
              <a:t>•  </a:t>
            </a:r>
            <a:r>
              <a:rPr lang="en-AU" b="1"/>
              <a:t>Retrieval bridge: </a:t>
            </a:r>
            <a:r>
              <a:rPr lang="en-AU"/>
              <a:t>‘Belonging or fitting in – which one lets a person contribute without pretending?’ Looking for: belonging, because fitting in requires changing yourself to be accepted.</a:t>
            </a:r>
          </a:p>
          <a:p>
            <a:r>
              <a:rPr lang="en-AU"/>
              <a:t>•  </a:t>
            </a:r>
            <a:r>
              <a:rPr lang="en-AU" b="1"/>
              <a:t>Keep it general. </a:t>
            </a:r>
            <a:r>
              <a:rPr lang="en-AU"/>
              <a:t>If a student starts naming a real classmate who is left out, redirect to the story: ‘Let’s keep names out of it – describe what the space does, not who.’</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Luke 19:1–10 aloud from the NIV, in context.</a:t>
            </a:r>
          </a:p>
          <a:p>
            <a:r>
              <a:rPr lang="en-AU"/>
              <a:t>•  </a:t>
            </a:r>
            <a:r>
              <a:rPr lang="en-AU" b="1"/>
              <a:t>Notice the sequence in the passage: </a:t>
            </a:r>
            <a:r>
              <a:rPr lang="en-AU"/>
              <a:t>Jesus sees Zacchaeus, names him, shares table fellowship, and calls forth changed action.</a:t>
            </a:r>
          </a:p>
          <a:p>
            <a:endParaRPr lang="en-AU"/>
          </a:p>
          <a:p>
            <a:r>
              <a:rPr lang="en-AU" b="1"/>
              <a:t>TEACHING SCRIPT</a:t>
            </a:r>
          </a:p>
          <a:p>
            <a:r>
              <a:rPr lang="en-AU"/>
              <a:t>• teach the inclusion sequence: notice a barrier, address the person respectfully, offer a genuine role or turn, then check that the invitation actually became possible.</a:t>
            </a:r>
          </a:p>
          <a:p>
            <a:r>
              <a:rPr lang="en-AU"/>
              <a:t>• contrast vague kindness with an observable move. ‘Be nice’ cannot be seen or checked. ‘Move one chair, explain the rule, offer the next turn’ can.</a:t>
            </a:r>
          </a:p>
          <a:p>
            <a:r>
              <a:rPr lang="en-AU"/>
              <a:t>•  </a:t>
            </a:r>
            <a:r>
              <a:rPr lang="en-AU" b="1"/>
              <a:t>Ask: </a:t>
            </a:r>
            <a:r>
              <a:rPr lang="en-AU"/>
              <a:t>‘What is the difference between feeling welcoming and doing something a person could actually accept?’ Looking for: the second one gives a real path in – a chair, an explanation, a job, a turn.</a:t>
            </a:r>
          </a:p>
          <a:p>
            <a:r>
              <a:rPr lang="en-AU"/>
              <a:t>• read Luke 19:1–10. Zacchaeus is up a tree because he is short and the crowd will not make room; he is also a tax collector the crowd dislikes. Jesus does not pretend the wrong is nothing – he calls him by name and goes to his house, and Zacchaeus changes what he does with his money.</a:t>
            </a:r>
          </a:p>
          <a:p>
            <a:r>
              <a:rPr lang="en-AU"/>
              <a:t>•  </a:t>
            </a:r>
            <a:r>
              <a:rPr lang="en-AU" b="1"/>
              <a:t>Land the connection on the slide: </a:t>
            </a:r>
            <a:r>
              <a:rPr lang="en-AU"/>
              <a:t>Jesus notices the person the crowd has written off, and inclusion here is more than a friendly feeling – it opens a real path into relationship, participation and accountable change.</a:t>
            </a:r>
          </a:p>
          <a:p>
            <a:r>
              <a:rPr lang="en-AU"/>
              <a:t>•  </a:t>
            </a:r>
            <a:r>
              <a:rPr lang="en-AU" b="1"/>
              <a:t>Check understanding: </a:t>
            </a:r>
            <a:r>
              <a:rPr lang="en-AU"/>
              <a:t>‘Jesus was kind to Zacchaeus but he did not say the cheating was fine. What does that tell us about including someone?’</a:t>
            </a:r>
          </a:p>
          <a:p>
            <a:r>
              <a:rPr lang="en-AU"/>
              <a:t>•  </a:t>
            </a:r>
            <a:r>
              <a:rPr lang="en-AU" b="1"/>
              <a:t>Looking for: </a:t>
            </a:r>
            <a:r>
              <a:rPr lang="en-AU"/>
              <a:t>Christian hospitality sees a person’s dignity without ignoring the truth. Keep answers general – no personal examples needed.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FORMATIVE LOOK-FOR</a:t>
            </a:r>
          </a:p>
          <a:p>
            <a:r>
              <a:rPr lang="en-AU"/>
              <a:t>•  Students offer a specific role or turn and include follow-through, not only a vague invitation.</a:t>
            </a:r>
          </a:p>
          <a:p>
            <a:endParaRPr lang="en-AU"/>
          </a:p>
          <a:p>
            <a:r>
              <a:rPr lang="en-AU" b="1"/>
              <a:t>ACCESS</a:t>
            </a:r>
          </a:p>
          <a:p>
            <a:r>
              <a:rPr lang="en-AU"/>
              <a:t>•  </a:t>
            </a:r>
            <a:r>
              <a:rPr lang="en-AU" b="1"/>
              <a:t>Read the scenario and cards aloud as well as displaying them. </a:t>
            </a:r>
            <a:r>
              <a:rPr lang="en-AU"/>
              <a:t>Allow silent pointing, writing instead of speaking, or a partner reading a student’s draft aloud. Give extra processing time. No public role-play, no forced disclosure.</a:t>
            </a:r>
          </a:p>
          <a:p>
            <a:endParaRPr lang="en-AU"/>
          </a:p>
          <a:p>
            <a:r>
              <a:rPr lang="en-AU" b="1"/>
              <a:t>OFFLINE FALLBACK</a:t>
            </a:r>
          </a:p>
          <a:p>
            <a:r>
              <a:rPr lang="en-AU"/>
              <a:t>•  Six printed response cards (wording above), one set per group, plus the four verbs on the board.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inclusion move I will make at school this week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REFLECT · TEACHING SCRIPT</a:t>
            </a:r>
          </a:p>
          <a:p>
            <a:r>
              <a:rPr lang="en-AU"/>
              <a:t>• choose a verb. Students choose one inclusion verb – See, Say, Make room or Follow through – and write a school action small enough to finish this week.</a:t>
            </a:r>
          </a:p>
          <a:p>
            <a:r>
              <a:rPr lang="en-AU"/>
              <a:t>•  </a:t>
            </a:r>
            <a:r>
              <a:rPr lang="en-AU" b="1"/>
              <a:t>Model the size of answer you want: </a:t>
            </a:r>
            <a:r>
              <a:rPr lang="en-AU"/>
              <a:t>‘I could explain the rule to whoever joins late’, or ‘I could offer the next turn instead of waiting to be asked’. Small and doable beats impressive.</a:t>
            </a:r>
          </a:p>
          <a:p>
            <a:r>
              <a:rPr lang="en-AU"/>
              <a:t>• check the action. Ask them to test it privately: does it offer genuine participation, or does it treat someone as a project? Looking for: a real role or turn, not a favour done to someone.</a:t>
            </a:r>
          </a:p>
          <a:p>
            <a:r>
              <a:rPr lang="en-AU"/>
              <a:t>• silent commitment. Students place one finger on their chosen verb and rehearse the first sentence internally. Nothing is said aloud.</a:t>
            </a:r>
          </a:p>
          <a:p>
            <a:r>
              <a:rPr lang="en-AU"/>
              <a:t>•  </a:t>
            </a:r>
            <a:r>
              <a:rPr lang="en-AU" b="1"/>
              <a:t>Close with the takeaway on the slide: </a:t>
            </a:r>
            <a:r>
              <a:rPr lang="en-AU"/>
              <a:t>‘Jesus noticed the person the crowd walked past – inclusion is a move you make, not a mood you have.’ Offer a brief prayer, blessing or quiet pause according to school practice.</a:t>
            </a:r>
          </a:p>
          <a:p>
            <a:endParaRPr lang="en-AU"/>
          </a:p>
          <a:p>
            <a:r>
              <a:rPr lang="en-AU" b="1"/>
              <a:t>FORMATIVE LOOK-FOR</a:t>
            </a:r>
          </a:p>
          <a:p>
            <a:r>
              <a:rPr lang="en-AU"/>
              <a:t>•  Students offer a specific role or turn and include follow-through, not only a vague invitation.</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9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5.xml"/></Relationships>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circle of chairs with one chair turned outward to open a gap"/>
          <p:cNvPicPr>
            <a:picLocks noChangeAspect="1"/>
          </p:cNvPicPr>
          <p:nvPr/>
        </p:nvPicPr>
        <p:blipFill>
          <a:blip r:embed="rId3"/>
          <a:srcRect l="268" r="268"/>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My coping toolbox</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Build a steady plan using body, thoughts, people and faith.</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#resilience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#regulation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#wisdom</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#hope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custGeom>
            <a:avLst/>
            <a:gdLst/>
            <a:ahLst/>
            <a:cxnLst/>
            <a:rect l="0" t="0" r="r" b="b"/>
            <a:pathLst>
              <a:path w="1000" h="1000">
                <a:moveTo>
                  <a:pt x="500" y="60"/>
                </a:moveTo>
                <a:arcTo wR="440" hR="440" stAng="16200000" swAng="18000000"/>
              </a:path>
              <a:path w="1000" h="1000">
                <a:moveTo>
                  <a:pt x="700" y="10"/>
                </a:moveTo>
                <a:lnTo>
                  <a:pt x="470" y="70"/>
                </a:lnTo>
                <a:lnTo>
                  <a:pt x="640" y="230"/>
                </a:lnTo>
                <a:close/>
              </a:path>
            </a:pathLst>
          </a:custGeom>
          <a:ln w="22400">
            <a:solidFill>
              <a:srgbClr val="3FA0DA"/>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3FA0DA"/>
                </a:solidFill>
              </a:rPr>
              <a:t>FLOURISH · RESTORATION</a:t>
            </a:r>
          </a:p>
        </p:txBody>
      </p:sp>
    </p:spTree>
    <p:extLst>
      <p:ext uri="{BB962C8B-B14F-4D97-AF65-F5344CB8AC3E}">
        <p14:creationId xmlns:p14="http://schemas.microsoft.com/office/powerpoint/2010/main" val="24240234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The night before</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MY COPING TOOLBOX · WEEK 8</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does worry do to your body before it reaches your thoughts?</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0120077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MY COPING TOOLBOX · WEEK 8</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Psalm 94:19</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“When anxiety was great within me, your consolation brought me joy.”</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Psalm 94:19,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The psalm names the anxiety first, then the comfort. God is not waiting for us to feel fine — faith works alongside steady breathing, truer thoughts and trusted people, not instead of them.</a:t>
            </a:r>
          </a:p>
        </p:txBody>
      </p:sp>
    </p:spTree>
    <p:extLst>
      <p:ext uri="{BB962C8B-B14F-4D97-AF65-F5344CB8AC3E}">
        <p14:creationId xmlns:p14="http://schemas.microsoft.com/office/powerpoint/2010/main" val="175816375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Twenty-second inclusion move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NOTICE THE OVERLOOKED · WEEK 8</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of these actually open a way in?</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read all six responses to the scenario.</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them, then rewrite the weak ones using See, Say, Make room, Follow through.</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“Mei, you’re up after me — take the next turn on the model.”</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“Mei, we’ve built version one — would you run the test and record what changes?”</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“We’re basically done, but you can watch.”</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“Mei, here’s the rule we’re using. In two minutes I’ll check the job makes sense.”</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“Just join in, you’ll pick it up.”</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“Be nice to Mei, everyone.”</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one: could someone standing there actually do something because of what was said?</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3798225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NOTICE THE OVERLOOKED · WEEK 8</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inclusion move I will make at school this week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Inclusion is a move you make, not a mood you have.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716165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