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16"/>
  </p:notesMasterIdLst>
  <p:sldIdLst>
    <p:sldId id="256" r:id="rId124"/>
    <p:sldId id="257" r:id="rId125"/>
    <p:sldId id="258" r:id="rId126"/>
    <p:sldId id="259" r:id="rId127"/>
    <p:sldId id="260" r:id="rId1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0703"/>
    <p:restoredTop sz="69966"/>
  </p:normalViewPr>
  <p:slideViewPr>
    <p:cSldViewPr snapToGrid="0">
      <p:cViewPr varScale="1">
        <p:scale>
          <a:sx n="69" d="100"/>
          <a:sy n="69" d="100"/>
        </p:scale>
        <p:origin x="304"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28" Type="http://schemas.openxmlformats.org/officeDocument/2006/relationships/slide" Target="slides/slide127.xml"/><Relationship Id="rId216" Type="http://schemas.openxmlformats.org/officeDocument/2006/relationships/notesMaster" Target="notesMasters/notesMaster1.xml"/><Relationship Id="rId217" Type="http://schemas.openxmlformats.org/officeDocument/2006/relationships/presProps" Target="presProps.xml"/><Relationship Id="rId218" Type="http://schemas.openxmlformats.org/officeDocument/2006/relationships/viewProps" Target="viewProps.xml"/><Relationship Id="rId126" Type="http://schemas.openxmlformats.org/officeDocument/2006/relationships/slide" Target="slides/slide125.xml"/><Relationship Id="rId219" Type="http://schemas.openxmlformats.org/officeDocument/2006/relationships/theme" Target="theme/theme1.xml"/><Relationship Id="rId220" Type="http://schemas.openxmlformats.org/officeDocument/2006/relationships/tableStyles" Target="tableStyles.xml"/><Relationship Id="rId127" Type="http://schemas.openxmlformats.org/officeDocument/2006/relationships/slide" Target="slides/slide126.xml"/><Relationship Id="rId124" Type="http://schemas.openxmlformats.org/officeDocument/2006/relationships/slide" Target="slides/slide123.xml"/><Relationship Id="rId1" Type="http://schemas.openxmlformats.org/officeDocument/2006/relationships/slideMaster" Target="slideMasters/slideMaster1.xml"/><Relationship Id="rId125" Type="http://schemas.openxmlformats.org/officeDocument/2006/relationships/slide" Target="slides/slide12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7F7F1BE-E41F-624C-9676-FADCFDCD0376}" type="datetimeFigureOut">
              <a:rPr lang="en-US" smtClean="0"/>
              <a:t>9/28/26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F94FC1B-F8F7-EF4C-9E3D-0B325D4B7C63}" type="slidenum">
              <a:rPr lang="en-US" smtClean="0"/>
              <a:t>‹#›</a:t>
            </a:fld>
            <a:endParaRPr lang="en-US"/>
          </a:p>
        </p:txBody>
      </p:sp>
    </p:spTree>
    <p:extLst>
      <p:ext uri="{BB962C8B-B14F-4D97-AF65-F5344CB8AC3E}">
        <p14:creationId xmlns:p14="http://schemas.microsoft.com/office/powerpoint/2010/main" val="11382839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16.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LEARNING INTENTION</a:t>
            </a:r>
          </a:p>
          <a:p>
            <a:r>
              <a:rPr lang="en-AU"/>
              <a:t>•  We are learning to attend, reflect back and ask one question when a friend is upset.</a:t>
            </a:r>
          </a:p>
          <a:p>
            <a:endParaRPr lang="en-AU"/>
          </a:p>
          <a:p>
            <a:r>
              <a:rPr lang="en-AU" b="1"/>
              <a:t>SUCCESS CHECK</a:t>
            </a:r>
          </a:p>
          <a:p>
            <a:r>
              <a:rPr lang="en-AU"/>
              <a:t>•  I can attend, reflect back and ask one helpful question in the fictional case, and explain the choice.</a:t>
            </a:r>
          </a:p>
          <a:p>
            <a:endParaRPr lang="en-AU"/>
          </a:p>
          <a:p>
            <a:r>
              <a:rPr lang="en-AU" b="1"/>
              <a:t>KEY QUESTION</a:t>
            </a:r>
          </a:p>
          <a:p>
            <a:r>
              <a:rPr lang="en-AU"/>
              <a:t>•  Which reply shows a friend was really listening, and what does it open up?</a:t>
            </a:r>
          </a:p>
          <a:p>
            <a:endParaRPr lang="en-AU"/>
          </a:p>
          <a:p>
            <a:r>
              <a:rPr lang="en-AU" b="1"/>
              <a:t>NIV CONNECTION</a:t>
            </a:r>
          </a:p>
          <a:p>
            <a:r>
              <a:rPr lang="en-AU"/>
              <a:t>•  James 1 – quick to listen, slow to speak. Year 6, Term 3; character focus: friendship and safety.</a:t>
            </a:r>
          </a:p>
          <a:p>
            <a:endParaRPr lang="en-AU"/>
          </a:p>
          <a:p>
            <a:r>
              <a:rPr lang="en-AU" b="1"/>
              <a:t>CHRISTIAN FORMATION</a:t>
            </a:r>
          </a:p>
          <a:p>
            <a:r>
              <a:rPr lang="en-AU"/>
              <a:t>•  Scripture puts listening before speaking. James asks us to be quick to listen and slow to speak, so attention becomes a form of love. Listening well online and face to face is how a friend is treated as a person, not a problem to solve.</a:t>
            </a:r>
          </a:p>
          <a:p>
            <a:endParaRPr lang="en-AU"/>
          </a:p>
          <a:p>
            <a:r>
              <a:rPr lang="en-AU" b="1"/>
              <a:t>RETRIEVAL BRIDGE</a:t>
            </a:r>
          </a:p>
          <a:p>
            <a:r>
              <a:rPr lang="en-AU"/>
              <a:t>•  Retrieve one friendship agreement from Week 2 and explain how careful listening would help that agreement hold.</a:t>
            </a:r>
          </a:p>
          <a:p>
            <a:endParaRPr lang="en-AU"/>
          </a:p>
          <a:p>
            <a:r>
              <a:rPr lang="en-AU" b="1"/>
              <a:t>PREPARE IN UNDER 5 MINUTES</a:t>
            </a:r>
          </a:p>
          <a:p>
            <a:r>
              <a:rPr lang="en-AU"/>
              <a:t>•  Write FIX → ? and ADVISE → ? on the board and underline the question marks. Read the four reply strips in the practise section.</a:t>
            </a:r>
          </a:p>
          <a:p>
            <a:endParaRPr lang="en-AU"/>
          </a:p>
          <a:p>
            <a:r>
              <a:rPr lang="en-AU" b="1"/>
              <a:t>SAFEGUARDING</a:t>
            </a:r>
          </a:p>
          <a:p>
            <a:r>
              <a:rPr lang="en-AU"/>
              <a:t>•  </a:t>
            </a:r>
            <a:r>
              <a:rPr lang="en-AU" b="1"/>
              <a:t>No forced disclosure. </a:t>
            </a:r>
            <a:r>
              <a:rPr lang="en-AU"/>
              <a:t>Talk about group chats can surface real distress. Students may pass, write privately or answer as Noor. Follow up any concerns privately using the school support pathway.</a:t>
            </a:r>
          </a:p>
          <a:p>
            <a:endParaRPr lang="en-AU"/>
          </a:p>
          <a:p>
            <a:r>
              <a:rPr lang="en-AU" b="1"/>
              <a:t>ACCESS / LOW-DISCLOSURE</a:t>
            </a:r>
          </a:p>
          <a:p>
            <a:r>
              <a:rPr lang="en-AU"/>
              <a:t>•  </a:t>
            </a:r>
            <a:r>
              <a:rPr lang="en-AU" b="1"/>
              <a:t>Read every prompt aloud and display it. </a:t>
            </a:r>
            <a:r>
              <a:rPr lang="en-AU"/>
              <a:t>Offer a listening-phrase bank on the board. Allow silent pointing, writing or partner response, and give extra processing time. Never require eye contact, public role-play, prayer aloud or disclosure of personal distress.</a:t>
            </a:r>
          </a:p>
          <a:p>
            <a:endParaRPr lang="en-AU"/>
          </a:p>
          <a:p>
            <a:r>
              <a:rPr lang="en-AU" b="1"/>
              <a:t>OFFLINE FALLBACK</a:t>
            </a:r>
          </a:p>
          <a:p>
            <a:r>
              <a:rPr lang="en-AU"/>
              <a:t>•  Printed three-step listening ladder, the four reply strips and the six sorting cards, one set per group.</a:t>
            </a:r>
          </a:p>
          <a:p>
            <a:endParaRPr lang="en-AU"/>
          </a:p>
        </p:txBody>
      </p:sp>
      <p:sp>
        <p:nvSpPr>
          <p:cNvPr id="4" name="Slide Number Placeholder 3"/>
          <p:cNvSpPr>
            <a:spLocks noGrp="1"/>
          </p:cNvSpPr>
          <p:nvPr>
            <p:ph type="sldNum" sz="quarter" idx="10"/>
          </p:nvPr>
        </p:nvSpPr>
        <p:spPr/>
        <p:txBody>
          <a:bodyPr/>
          <a:lstStyle/>
          <a:p>
            <a:fld id="{F7021451-1387-4CA6-816F-3879F97B5CBC}" type="slidenum">
              <a:rPr lang="en-US"/>
              <a:t>123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FICTIONAL SCENARIO · NOOR AND THE GROUP CHAT</a:t>
            </a:r>
          </a:p>
          <a:p>
            <a:r>
              <a:rPr lang="en-AU"/>
              <a:t>Read this aloud so students respond to the person in the story, not to their own lives. Nobody needs to share anything personal.</a:t>
            </a:r>
          </a:p>
          <a:p>
            <a:r>
              <a:rPr lang="en-AU"/>
              <a:t>Noor messages the class group chat to say a weekend plan went ahead without her. Two friends reply within seconds with jokes and advice, and the chat moves on. Later Noor tells Sam at the bus stop; Sam puts the phone away, says back what Noor said, and asks one question. Noor is unsure why the second conversation helped so much more.</a:t>
            </a:r>
          </a:p>
          <a:p>
            <a:r>
              <a:rPr lang="en-AU" b="1"/>
              <a:t>Questions for reflection</a:t>
            </a:r>
          </a:p>
          <a:p>
            <a:r>
              <a:rPr lang="en-AU"/>
              <a:t>•  What did Sam do in that conversation that the group chat did not do?</a:t>
            </a:r>
          </a:p>
          <a:p>
            <a:r>
              <a:rPr lang="en-AU"/>
              <a:t>•  Which signals in the story show someone attending, rather than waiting for a turn to speak?</a:t>
            </a:r>
          </a:p>
          <a:p>
            <a:r>
              <a:rPr lang="en-AU"/>
              <a:t>•  If Sam reflects back and asks one question, what does that open up for Noor?</a:t>
            </a:r>
          </a:p>
          <a:p>
            <a:r>
              <a:rPr lang="en-AU" b="1"/>
              <a:t>CONNECT</a:t>
            </a:r>
          </a:p>
          <a:p>
            <a:r>
              <a:rPr lang="en-AU"/>
              <a:t>•  </a:t>
            </a:r>
            <a:r>
              <a:rPr lang="en-AU" b="1"/>
              <a:t>Read it aloud: </a:t>
            </a:r>
            <a:r>
              <a:rPr lang="en-AU"/>
              <a:t>“Which reply shows the friend was really listening?”</a:t>
            </a:r>
          </a:p>
          <a:p>
            <a:endParaRPr lang="en-AU"/>
          </a:p>
          <a:p>
            <a:r>
              <a:rPr lang="en-AU"/>
              <a:t>•  </a:t>
            </a:r>
            <a:r>
              <a:rPr lang="en-AU" b="1"/>
              <a:t>Restate the participation options aloud: </a:t>
            </a:r>
            <a:r>
              <a:rPr lang="en-AU"/>
              <a:t>pass, write privately, or use a fictional example.</a:t>
            </a:r>
          </a:p>
          <a:p>
            <a:endParaRPr lang="en-AU"/>
          </a:p>
          <a:p>
            <a:r>
              <a:rPr lang="en-AU" b="1"/>
              <a:t>TEACHING SCRIPT</a:t>
            </a:r>
          </a:p>
          <a:p>
            <a:r>
              <a:rPr lang="en-AU"/>
              <a:t>•  Say four replies to the same news in the same flat voice: “Just ignore it. Same thing happened to me. That sounds hard. So you found out last?”</a:t>
            </a:r>
          </a:p>
          <a:p>
            <a:r>
              <a:rPr lang="en-AU"/>
              <a:t>•  </a:t>
            </a:r>
            <a:r>
              <a:rPr lang="en-AU" b="1"/>
              <a:t>Then ask: </a:t>
            </a:r>
            <a:r>
              <a:rPr lang="en-AU"/>
              <a:t>“Which reply shows the friend was really listening?” Take two or three quick responses – no hands-up pressure.</a:t>
            </a:r>
          </a:p>
          <a:p>
            <a:r>
              <a:rPr lang="en-AU"/>
              <a:t>•  </a:t>
            </a:r>
            <a:r>
              <a:rPr lang="en-AU" b="1"/>
              <a:t>Looking for: </a:t>
            </a:r>
            <a:r>
              <a:rPr lang="en-AU"/>
              <a:t>the attending replies invite more; “just ignore it” closes the talking down.</a:t>
            </a:r>
          </a:p>
          <a:p>
            <a:endParaRPr lang="en-AU"/>
          </a:p>
          <a:p>
            <a:r>
              <a:rPr lang="en-AU" b="1"/>
              <a:t>TEACHING SCRIPT</a:t>
            </a:r>
          </a:p>
          <a:p>
            <a:r>
              <a:rPr lang="en-AU"/>
              <a:t>•  Students choose one quick-fix reply – advice, a joke or a topic swap – and silently write a listening alternative.</a:t>
            </a:r>
          </a:p>
          <a:p>
            <a:r>
              <a:rPr lang="en-AU"/>
              <a:t>•  </a:t>
            </a:r>
            <a:r>
              <a:rPr lang="en-AU" b="1"/>
              <a:t>Keep it silent and private. </a:t>
            </a:r>
            <a:r>
              <a:rPr lang="en-AU"/>
              <a:t>This is a warm-up, not a share-round. Collect nothing; one or two volunteers may read out a reply if they want to.</a:t>
            </a:r>
          </a:p>
          <a:p>
            <a:endParaRPr lang="en-AU"/>
          </a:p>
          <a:p>
            <a:r>
              <a:rPr lang="en-AU" b="1"/>
              <a:t>MODEL RESPONSE</a:t>
            </a:r>
          </a:p>
          <a:p>
            <a:r>
              <a:rPr lang="en-AU"/>
              <a:t>•  Quick fix: “just ignore it”. Listening version: “That sounds hard – do you want to tell me more?”</a:t>
            </a:r>
          </a:p>
          <a:p>
            <a:endParaRPr lang="en-AU"/>
          </a:p>
          <a:p>
            <a:r>
              <a:rPr lang="en-AU" b="1"/>
              <a:t>FORMATIVE LOOK-FOR</a:t>
            </a:r>
          </a:p>
          <a:p>
            <a:r>
              <a:rPr lang="en-AU"/>
              <a:t>•  Students move from advising or fixing to attending, without being handed the phrase.</a:t>
            </a:r>
          </a:p>
          <a:p>
            <a:endParaRPr lang="en-AU"/>
          </a:p>
          <a:p>
            <a:r>
              <a:rPr lang="en-AU" b="1"/>
              <a:t>PARTICIPATION</a:t>
            </a:r>
          </a:p>
          <a:p>
            <a:r>
              <a:rPr lang="en-AU"/>
              <a:t>•  </a:t>
            </a:r>
            <a:r>
              <a:rPr lang="en-AU" b="1"/>
              <a:t>Students may pass, write privately or use a fictional example. </a:t>
            </a:r>
            <a:r>
              <a:rPr lang="en-AU"/>
              <a:t>Do not ask for personal disclosure; answering as Noor is always acceptable.</a:t>
            </a:r>
          </a:p>
        </p:txBody>
      </p:sp>
      <p:sp>
        <p:nvSpPr>
          <p:cNvPr id="4" name="Slide Number Placeholder 3"/>
          <p:cNvSpPr>
            <a:spLocks noGrp="1"/>
          </p:cNvSpPr>
          <p:nvPr>
            <p:ph type="sldNum" sz="quarter" idx="10"/>
          </p:nvPr>
        </p:nvSpPr>
        <p:spPr/>
        <p:txBody>
          <a:bodyPr/>
          <a:lstStyle/>
          <a:p>
            <a:fld id="{F7021451-1387-4CA6-816F-3879F97B5CBC}" type="slidenum">
              <a:rPr lang="en-US"/>
              <a:t>124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EXPLORE</a:t>
            </a:r>
          </a:p>
          <a:p>
            <a:r>
              <a:rPr lang="en-AU"/>
              <a:t>•  Read the selected line of James 1 aloud from the screen, in context.</a:t>
            </a:r>
          </a:p>
          <a:p>
            <a:r>
              <a:rPr lang="en-AU"/>
              <a:t>•  </a:t>
            </a:r>
            <a:r>
              <a:rPr lang="en-AU" b="1"/>
              <a:t>Land the connection: </a:t>
            </a:r>
            <a:r>
              <a:rPr lang="en-AU"/>
              <a:t>faith puts listening ahead of speaking – attention before advice.</a:t>
            </a:r>
          </a:p>
          <a:p>
            <a:endParaRPr lang="en-AU"/>
          </a:p>
          <a:p>
            <a:r>
              <a:rPr lang="en-AU" b="1"/>
              <a:t>TEACHING SCRIPT</a:t>
            </a:r>
          </a:p>
          <a:p>
            <a:r>
              <a:rPr lang="en-AU"/>
              <a:t>•  </a:t>
            </a:r>
            <a:r>
              <a:rPr lang="en-AU" b="1"/>
              <a:t>Teach the why: </a:t>
            </a:r>
            <a:r>
              <a:rPr lang="en-AU"/>
              <a:t>attending changes what help is possible. Reflecting back shows you heard; one open question invites more; instant advice usually stops the talking.</a:t>
            </a:r>
          </a:p>
          <a:p>
            <a:r>
              <a:rPr lang="en-AU"/>
              <a:t>•  </a:t>
            </a:r>
            <a:r>
              <a:rPr lang="en-AU" b="1"/>
              <a:t>Check understanding: </a:t>
            </a:r>
            <a:r>
              <a:rPr lang="en-AU"/>
              <a:t>“If a friend feels heard rather than advised, what does that change about what happens next?”</a:t>
            </a:r>
          </a:p>
          <a:p>
            <a:endParaRPr lang="en-AU"/>
          </a:p>
          <a:p>
            <a:r>
              <a:rPr lang="en-AU" b="1"/>
              <a:t>TEACHING SCRIPT</a:t>
            </a:r>
          </a:p>
          <a:p>
            <a:r>
              <a:rPr lang="en-AU"/>
              <a:t>•  </a:t>
            </a:r>
            <a:r>
              <a:rPr lang="en-AU" b="1"/>
              <a:t>Separate listening from judging. </a:t>
            </a:r>
            <a:r>
              <a:rPr lang="en-AU"/>
              <a:t>“You sound left out” reflects what was said. “You are overreacting” judges the person instead of hearing them.</a:t>
            </a:r>
          </a:p>
          <a:p>
            <a:r>
              <a:rPr lang="en-AU"/>
              <a:t>•  </a:t>
            </a:r>
            <a:r>
              <a:rPr lang="en-AU" b="1"/>
              <a:t>Looking for: </a:t>
            </a:r>
            <a:r>
              <a:rPr lang="en-AU"/>
              <a:t>students can tell reflecting back apart from judging or fixing a friend.</a:t>
            </a:r>
          </a:p>
          <a:p>
            <a:endParaRPr lang="en-AU"/>
          </a:p>
          <a:p>
            <a:r>
              <a:rPr lang="en-AU" b="1"/>
              <a:t>TEACHING SCRIPT</a:t>
            </a:r>
          </a:p>
          <a:p>
            <a:r>
              <a:rPr lang="en-AU"/>
              <a:t>•  Read the selected line of James 1 from the NIV. Notice the order: quick to listen comes first, then slow to speak, then slow to become angry.</a:t>
            </a:r>
          </a:p>
          <a:p>
            <a:r>
              <a:rPr lang="en-AU"/>
              <a:t>•  </a:t>
            </a:r>
            <a:r>
              <a:rPr lang="en-AU" b="1"/>
              <a:t>Say: </a:t>
            </a:r>
            <a:r>
              <a:rPr lang="en-AU"/>
              <a:t>Scripture treats listening as love in action. Attention given to a friend is not a small thing, online or face to face.</a:t>
            </a:r>
          </a:p>
          <a:p>
            <a:r>
              <a:rPr lang="en-AU"/>
              <a:t>•  </a:t>
            </a:r>
            <a:r>
              <a:rPr lang="en-AU" b="1"/>
              <a:t>Keep answers general – </a:t>
            </a:r>
            <a:r>
              <a:rPr lang="en-AU"/>
              <a:t>no personal examples are needed here.</a:t>
            </a:r>
          </a:p>
          <a:p>
            <a:endParaRPr lang="en-AU"/>
          </a:p>
          <a:p>
            <a:r>
              <a:rPr lang="en-AU" b="1"/>
              <a:t>FORMATIVE LOOK-FOR</a:t>
            </a:r>
          </a:p>
          <a:p>
            <a:r>
              <a:rPr lang="en-AU"/>
              <a:t>•  Students identify attending and reflecting replies and avoid jumping to advice or judgement.</a:t>
            </a:r>
          </a:p>
          <a:p>
            <a:endParaRPr lang="en-AU"/>
          </a:p>
          <a:p>
            <a:r>
              <a:rPr lang="en-AU" b="1"/>
              <a:t>PARTICIPATION</a:t>
            </a:r>
          </a:p>
          <a:p>
            <a:r>
              <a:rPr lang="en-AU"/>
              <a:t>•  </a:t>
            </a:r>
            <a:r>
              <a:rPr lang="en-AU" b="1"/>
              <a:t>Students may pass, write privately or use a fictional example. </a:t>
            </a:r>
            <a:r>
              <a:rPr lang="en-AU"/>
              <a:t>Do not ask for personal disclosure; answering as Noor is always acceptable.</a:t>
            </a:r>
          </a:p>
        </p:txBody>
      </p:sp>
      <p:sp>
        <p:nvSpPr>
          <p:cNvPr id="4" name="Slide Number Placeholder 3"/>
          <p:cNvSpPr>
            <a:spLocks noGrp="1"/>
          </p:cNvSpPr>
          <p:nvPr>
            <p:ph type="sldNum" sz="quarter" idx="10"/>
          </p:nvPr>
        </p:nvSpPr>
        <p:spPr/>
        <p:txBody>
          <a:bodyPr/>
          <a:lstStyle/>
          <a:p>
            <a:fld id="{F7021451-1387-4CA6-816F-3879F97B5CBC}" type="slidenum">
              <a:rPr lang="en-US"/>
              <a:t>125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PRACTISE · RUN SHEET</a:t>
            </a:r>
          </a:p>
          <a:p>
            <a:endParaRPr lang="en-AU"/>
          </a:p>
          <a:p>
            <a:r>
              <a:rPr lang="en-AU"/>
              <a:t>•  </a:t>
            </a:r>
            <a:r>
              <a:rPr lang="en-AU" b="1"/>
              <a:t>SET UP </a:t>
            </a:r>
          </a:p>
          <a:p>
            <a:r>
              <a:rPr lang="en-AU"/>
              <a:t>•  Groups of 3–4. Draw three steps: attend → reflect back → ask one question. Place “phone down” on the first step. Read the Noor scenario aloud before they start.</a:t>
            </a:r>
          </a:p>
          <a:p>
            <a:endParaRPr lang="en-AU"/>
          </a:p>
          <a:p>
            <a:r>
              <a:rPr lang="en-AU"/>
              <a:t>•  </a:t>
            </a:r>
            <a:r>
              <a:rPr lang="en-AU" b="1"/>
              <a:t>MATCH THE REPLIES </a:t>
            </a:r>
          </a:p>
          <a:p>
            <a:r>
              <a:rPr lang="en-AU"/>
              <a:t>•  Read the four strips: “phone put away”; “said it back”; “asked one question”; “waited without filling the gap”. Students match each to attend, reflect or ask. Circulate and listen; do not correct yet.</a:t>
            </a:r>
          </a:p>
          <a:p>
            <a:r>
              <a:rPr lang="en-AU"/>
              <a:t>•  </a:t>
            </a:r>
            <a:r>
              <a:rPr lang="en-AU" b="1"/>
              <a:t>Likely matches: </a:t>
            </a:r>
            <a:r>
              <a:rPr lang="en-AU"/>
              <a:t>phone put away → attend; waited without filling the gap → attend; said it back → reflect; asked one question → ask.</a:t>
            </a:r>
          </a:p>
          <a:p>
            <a:endParaRPr lang="en-AU"/>
          </a:p>
          <a:p>
            <a:r>
              <a:rPr lang="en-AU"/>
              <a:t>•  </a:t>
            </a:r>
            <a:r>
              <a:rPr lang="en-AU" b="1"/>
              <a:t>CHOOSE AND EXPLAIN </a:t>
            </a:r>
          </a:p>
          <a:p>
            <a:r>
              <a:rPr lang="en-AU"/>
              <a:t>•  Choose two replies Sam could give Noor. For each, complete: “If Sam says ____, Noor is more likely to ____.”</a:t>
            </a:r>
          </a:p>
          <a:p>
            <a:endParaRPr lang="en-AU"/>
          </a:p>
          <a:p>
            <a:r>
              <a:rPr lang="en-AU"/>
              <a:t>•  </a:t>
            </a:r>
            <a:r>
              <a:rPr lang="en-AU" b="1"/>
              <a:t>SHARE AND LAND </a:t>
            </a:r>
          </a:p>
          <a:p>
            <a:r>
              <a:rPr lang="en-AU"/>
              <a:t>•  </a:t>
            </a:r>
            <a:r>
              <a:rPr lang="en-AU" b="1"/>
              <a:t>Take two answers. </a:t>
            </a:r>
            <a:r>
              <a:rPr lang="en-AU"/>
              <a:t>Emphasise that several replies may work; the goal is attentive listening, not a scripted fix. Do not award a single “right” sentence.</a:t>
            </a:r>
          </a:p>
          <a:p>
            <a:endParaRPr lang="en-AU"/>
          </a:p>
          <a:p>
            <a:r>
              <a:rPr lang="en-AU" b="1"/>
              <a:t>SORTING CARDS · ANSWERS (teacher only)</a:t>
            </a:r>
          </a:p>
          <a:p>
            <a:r>
              <a:rPr lang="en-AU"/>
              <a:t>•  </a:t>
            </a:r>
            <a:r>
              <a:rPr lang="en-AU" b="1"/>
              <a:t>Precise and usable: </a:t>
            </a:r>
            <a:r>
              <a:rPr lang="en-AU"/>
              <a:t>cards 2, 4, 5 and 6 – each attends, reflects back or asks, and keeps Noor talking.</a:t>
            </a:r>
          </a:p>
          <a:p>
            <a:r>
              <a:rPr lang="en-AU"/>
              <a:t>•  </a:t>
            </a:r>
            <a:r>
              <a:rPr lang="en-AU" b="1"/>
              <a:t>Card 1, “Just ignore them.” Problem: </a:t>
            </a:r>
            <a:r>
              <a:rPr lang="en-AU"/>
              <a:t>instant advice that closes the conversation before Noor has been heard. Rewrite: “That sounds hard – do you want to tell me more?”</a:t>
            </a:r>
          </a:p>
          <a:p>
            <a:r>
              <a:rPr lang="en-AU"/>
              <a:t>•  </a:t>
            </a:r>
            <a:r>
              <a:rPr lang="en-AU" b="1"/>
              <a:t>Card 3, “That is nothing – listen to mine.” Problem: </a:t>
            </a:r>
            <a:r>
              <a:rPr lang="en-AU"/>
              <a:t>it moves the spotlight onto the listener. Rewrite: “So you found out about it last?”</a:t>
            </a:r>
          </a:p>
          <a:p>
            <a:endParaRPr lang="en-AU"/>
          </a:p>
          <a:p>
            <a:r>
              <a:rPr lang="en-AU"/>
              <a:t>•  </a:t>
            </a:r>
            <a:r>
              <a:rPr lang="en-AU" b="1"/>
              <a:t>If a group defends card 1 or 3, ask: </a:t>
            </a:r>
            <a:r>
              <a:rPr lang="en-AU"/>
              <a:t>“What would Noor say next after that sentence?” and “Who is the conversation about now?”</a:t>
            </a:r>
          </a:p>
          <a:p>
            <a:endParaRPr lang="en-AU"/>
          </a:p>
          <a:p>
            <a:r>
              <a:rPr lang="en-AU" b="1"/>
              <a:t>MODEL RESPONSE</a:t>
            </a:r>
          </a:p>
          <a:p>
            <a:r>
              <a:rPr lang="en-AU"/>
              <a:t>•  “Sam could put the phone down, say back ‘so the plan went ahead and you heard last’, then ask one open question such as ‘what would help right now?’ before offering any advice.”</a:t>
            </a:r>
          </a:p>
          <a:p>
            <a:endParaRPr lang="en-AU"/>
          </a:p>
          <a:p>
            <a:r>
              <a:rPr lang="en-AU" b="1"/>
              <a:t>FORMATIVE LOOK-FOR</a:t>
            </a:r>
          </a:p>
          <a:p>
            <a:r>
              <a:rPr lang="en-AU"/>
              <a:t>•  Students choose replies that attend and reflect, and avoid advising, judging or topic-swapping.</a:t>
            </a:r>
          </a:p>
          <a:p>
            <a:endParaRPr lang="en-AU"/>
          </a:p>
          <a:p>
            <a:r>
              <a:rPr lang="en-AU" b="1"/>
              <a:t>ACCESS / LOW-DISCLOSURE</a:t>
            </a:r>
          </a:p>
          <a:p>
            <a:r>
              <a:rPr lang="en-AU"/>
              <a:t>•  </a:t>
            </a:r>
            <a:r>
              <a:rPr lang="en-AU" b="1"/>
              <a:t>Read every prompt aloud and display it. </a:t>
            </a:r>
            <a:r>
              <a:rPr lang="en-AU"/>
              <a:t>Offer a listening-phrase bank on the board. Allow silent pointing, writing or partner response, and give extra processing time. Never require eye contact, public role-play, prayer aloud or disclosure of personal distress.</a:t>
            </a:r>
          </a:p>
          <a:p>
            <a:endParaRPr lang="en-AU"/>
          </a:p>
          <a:p>
            <a:r>
              <a:rPr lang="en-AU" b="1"/>
              <a:t>OFFLINE FALLBACK</a:t>
            </a:r>
          </a:p>
          <a:p>
            <a:r>
              <a:rPr lang="en-AU"/>
              <a:t>•  Six printed sorting cards plus the four reply strips, one set per group; steps drawn on the board.</a:t>
            </a:r>
          </a:p>
          <a:p>
            <a:endParaRPr lang="en-AU"/>
          </a:p>
          <a:p>
            <a:r>
              <a:rPr lang="en-AU" b="1"/>
              <a:t>PARTICIPATION</a:t>
            </a:r>
          </a:p>
          <a:p>
            <a:r>
              <a:rPr lang="en-AU"/>
              <a:t>•  </a:t>
            </a:r>
            <a:r>
              <a:rPr lang="en-AU" b="1"/>
              <a:t>Students may pass, write privately or use a fictional example. </a:t>
            </a:r>
            <a:r>
              <a:rPr lang="en-AU"/>
              <a:t>Do not ask for personal disclosure; answering as Noor is always acceptable.</a:t>
            </a:r>
          </a:p>
        </p:txBody>
      </p:sp>
      <p:sp>
        <p:nvSpPr>
          <p:cNvPr id="4" name="Slide Number Placeholder 3"/>
          <p:cNvSpPr>
            <a:spLocks noGrp="1"/>
          </p:cNvSpPr>
          <p:nvPr>
            <p:ph type="sldNum" sz="quarter" idx="10"/>
          </p:nvPr>
        </p:nvSpPr>
        <p:spPr/>
        <p:txBody>
          <a:bodyPr/>
          <a:lstStyle/>
          <a:p>
            <a:fld id="{F7021451-1387-4CA6-816F-3879F97B5CBC}" type="slidenum">
              <a:rPr lang="en-US"/>
              <a:t>126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REFLECT</a:t>
            </a:r>
          </a:p>
          <a:p>
            <a:r>
              <a:rPr lang="en-AU"/>
              <a:t>•  </a:t>
            </a:r>
            <a:r>
              <a:rPr lang="en-AU" b="1"/>
              <a:t>Give students the private stem: </a:t>
            </a:r>
            <a:r>
              <a:rPr lang="en-AU"/>
              <a:t>“One way I can listen better is ____; it would help because ____.” Keep it silent and private – no sharing required.</a:t>
            </a:r>
          </a:p>
          <a:p>
            <a:endParaRPr lang="en-AU"/>
          </a:p>
          <a:p>
            <a:r>
              <a:rPr lang="en-AU"/>
              <a:t>•  Close with a short prayer, blessing or silent reflection appropriate to the class. Never require prayer aloud.</a:t>
            </a:r>
          </a:p>
          <a:p>
            <a:endParaRPr lang="en-AU"/>
          </a:p>
          <a:p>
            <a:r>
              <a:rPr lang="en-AU"/>
              <a:t>•  Follow up any concerns privately using the school support pathway.</a:t>
            </a:r>
          </a:p>
          <a:p>
            <a:endParaRPr lang="en-AU"/>
          </a:p>
          <a:p>
            <a:r>
              <a:rPr lang="en-AU" b="1"/>
              <a:t>TEACHING SCRIPT</a:t>
            </a:r>
          </a:p>
          <a:p>
            <a:r>
              <a:rPr lang="en-AU"/>
              <a:t>•  </a:t>
            </a:r>
            <a:r>
              <a:rPr lang="en-AU" b="1"/>
              <a:t>Read the stem printed on the slide: </a:t>
            </a:r>
            <a:r>
              <a:rPr lang="en-AU"/>
              <a:t>“One way I can listen better is ____; it would help because ____.” Students write it privately.</a:t>
            </a:r>
          </a:p>
          <a:p>
            <a:r>
              <a:rPr lang="en-AU"/>
              <a:t>•  </a:t>
            </a:r>
            <a:r>
              <a:rPr lang="en-AU" b="1"/>
              <a:t>Model the size of answer you want: </a:t>
            </a:r>
            <a:r>
              <a:rPr lang="en-AU"/>
              <a:t>“One way I can listen better is to put my phone down; it would help because the person can tell I am really there.”</a:t>
            </a:r>
          </a:p>
          <a:p>
            <a:endParaRPr lang="en-AU"/>
          </a:p>
          <a:p>
            <a:r>
              <a:rPr lang="en-AU" b="1"/>
              <a:t>TEACHING SCRIPT</a:t>
            </a:r>
          </a:p>
          <a:p>
            <a:r>
              <a:rPr lang="en-AU"/>
              <a:t>•  Write one question-first sentence: “Before I give advice, I will ask ____.” A fictional answer is fine.</a:t>
            </a:r>
          </a:p>
          <a:p>
            <a:r>
              <a:rPr lang="en-AU"/>
              <a:t>•  </a:t>
            </a:r>
            <a:r>
              <a:rPr lang="en-AU" b="1"/>
              <a:t>Looking for: </a:t>
            </a:r>
            <a:r>
              <a:rPr lang="en-AU"/>
              <a:t>attention offered before advice, and one open question asked first – the James 1 move.</a:t>
            </a:r>
          </a:p>
          <a:p>
            <a:endParaRPr lang="en-AU"/>
          </a:p>
          <a:p>
            <a:r>
              <a:rPr lang="en-AU" b="1"/>
              <a:t>TEACHING SCRIPT</a:t>
            </a:r>
          </a:p>
          <a:p>
            <a:r>
              <a:rPr lang="en-AU"/>
              <a:t>•  Hold ten seconds of silence, then say: “Being quick to listen is one real way of loving someone.”</a:t>
            </a:r>
          </a:p>
          <a:p>
            <a:r>
              <a:rPr lang="en-AU"/>
              <a:t>•  </a:t>
            </a:r>
            <a:r>
              <a:rPr lang="en-AU" b="1"/>
              <a:t>Close with the takeaway on the slide: </a:t>
            </a:r>
            <a:r>
              <a:rPr lang="en-AU"/>
              <a:t>listening is not fixing; attend, reflect back, and ask one honest question.</a:t>
            </a:r>
          </a:p>
          <a:p>
            <a:endParaRPr lang="en-AU"/>
          </a:p>
          <a:p>
            <a:r>
              <a:rPr lang="en-AU" b="1"/>
              <a:t>FORMATIVE LOOK-FOR</a:t>
            </a:r>
          </a:p>
          <a:p>
            <a:r>
              <a:rPr lang="en-AU"/>
              <a:t>•  Students name a listening move they can use and explain why it would help a friend.</a:t>
            </a:r>
          </a:p>
          <a:p>
            <a:endParaRPr lang="en-AU"/>
          </a:p>
          <a:p>
            <a:r>
              <a:rPr lang="en-AU" b="1"/>
              <a:t>PARTICIPATION</a:t>
            </a:r>
          </a:p>
          <a:p>
            <a:r>
              <a:rPr lang="en-AU"/>
              <a:t>•  </a:t>
            </a:r>
            <a:r>
              <a:rPr lang="en-AU" b="1"/>
              <a:t>Students may pass, write privately or use a fictional example. </a:t>
            </a:r>
            <a:r>
              <a:rPr lang="en-AU"/>
              <a:t>Do not ask for personal disclosure; answering as Noor is always acceptable.</a:t>
            </a:r>
          </a:p>
        </p:txBody>
      </p:sp>
      <p:sp>
        <p:nvSpPr>
          <p:cNvPr id="4" name="Slide Number Placeholder 3"/>
          <p:cNvSpPr>
            <a:spLocks noGrp="1"/>
          </p:cNvSpPr>
          <p:nvPr>
            <p:ph type="sldNum" sz="quarter" idx="10"/>
          </p:nvPr>
        </p:nvSpPr>
        <p:spPr/>
        <p:txBody>
          <a:bodyPr/>
          <a:lstStyle/>
          <a:p>
            <a:fld id="{F7021451-1387-4CA6-816F-3879F97B5CBC}" type="slidenum">
              <a:rPr lang="en-US"/>
              <a:t>127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CE652-B31A-E4B1-BD17-B73F8EB629BE}"/>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BEA2CB29-C8F0-40E0-2E3F-368619E2BF5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096FBEE8-B986-D92A-3922-D7A361532A42}"/>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0ADCBF57-283F-AF21-3AAF-A4757EF228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88925A6-CCB0-CF73-D113-0CC9E41024D9}"/>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41864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060326-1125-B04C-58A6-801631900217}"/>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B5F67701-1CE6-49E1-9BF6-E39F0D06EB13}"/>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9A909AC-E48B-BD43-C098-F670A12CBC74}"/>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0E2ED1E9-1915-E2BF-C0CA-C5EA8408FA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518852C-B51A-BFC4-6BFD-8D1084E5FBB0}"/>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41508260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69523-DF80-6FC9-6C70-D4A895AF5A3A}"/>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0EDA888F-552C-A7EB-1CAA-B44C2288EC5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F3B3520A-D9C7-424B-F283-53AC913D4DEC}"/>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45BE6443-2941-73B9-0108-8F1CD535A5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610E721-D6ED-CAC7-5A4D-74B296A0B086}"/>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28302650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8F6049-D472-4EA9-352B-67108B1C7836}"/>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C3F2EE15-7917-CE5E-7F6D-19E2357EAB93}"/>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B29805B1-12DC-FD9D-4C5A-E945CF3E71BE}"/>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8C388B49-855A-F87F-CE73-D2B8074BAA6E}"/>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6" name="Footer Placeholder 5">
            <a:extLst>
              <a:ext uri="{FF2B5EF4-FFF2-40B4-BE49-F238E27FC236}">
                <a16:creationId xmlns:a16="http://schemas.microsoft.com/office/drawing/2014/main" id="{544D4E05-8CA9-FDBC-D1AC-FA1BD428A38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68416B8-4985-DB2A-EB72-4305321A1C61}"/>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4100280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3D2590-5187-E8B4-A7BB-93B248A11E34}"/>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A3F387B7-04D0-678C-7D35-C69D0CCB020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A030CBC6-FE46-68BF-8D4F-AB1210CE4FAD}"/>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351F2D73-11A0-05DA-1A1E-F6C08BBBD9A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8EAB698D-500C-8826-0904-9E21B24B1B89}"/>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7B26A522-D041-9881-1399-A2F6F1222918}"/>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8" name="Footer Placeholder 7">
            <a:extLst>
              <a:ext uri="{FF2B5EF4-FFF2-40B4-BE49-F238E27FC236}">
                <a16:creationId xmlns:a16="http://schemas.microsoft.com/office/drawing/2014/main" id="{AD3264D9-7C3A-19FF-BFEE-0C09ADD02B3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34ABF6E-AB81-5754-C2F5-D1858D3296F7}"/>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1678477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D88B6C-A2A2-2403-2DB3-B3C01F285C0F}"/>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90424A9B-7100-7324-3B1B-A2B0B84F8DC5}"/>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4" name="Footer Placeholder 3">
            <a:extLst>
              <a:ext uri="{FF2B5EF4-FFF2-40B4-BE49-F238E27FC236}">
                <a16:creationId xmlns:a16="http://schemas.microsoft.com/office/drawing/2014/main" id="{ACBE6D15-73FA-7384-D8C5-729D8FF404D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7045922-96C5-A9DA-5843-2D57B5E4E4AB}"/>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41936512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425E35C-8153-CE82-A1FB-317EDF125B45}"/>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3" name="Footer Placeholder 2">
            <a:extLst>
              <a:ext uri="{FF2B5EF4-FFF2-40B4-BE49-F238E27FC236}">
                <a16:creationId xmlns:a16="http://schemas.microsoft.com/office/drawing/2014/main" id="{5AEDCA80-1EBE-C57D-7B1A-36E5CC3ED34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7D789DE-FDD9-A9F5-CC70-F5B78123669A}"/>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2537792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7E377-B400-A401-B31F-96CB5021DF9F}"/>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7C01EC76-AA6A-23FF-F64C-E0D1CC0E6A0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3BA84215-28E6-0818-2FA2-41D0472DD1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D643D78-B82B-7836-1629-1698FA6E685B}"/>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6" name="Footer Placeholder 5">
            <a:extLst>
              <a:ext uri="{FF2B5EF4-FFF2-40B4-BE49-F238E27FC236}">
                <a16:creationId xmlns:a16="http://schemas.microsoft.com/office/drawing/2014/main" id="{40DD4395-BCF9-0548-098E-611EDFCB34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780A143-E660-C7CC-6C1D-769FF84F0DCB}"/>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8063199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E05D0-D2F9-DBF9-57E4-4F0FC5722DA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712D314C-5B4D-62C6-7708-92606D7EA3D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a:p>
        </p:txBody>
      </p:sp>
      <p:sp>
        <p:nvSpPr>
          <p:cNvPr id="4" name="Text Placeholder 3">
            <a:extLst>
              <a:ext uri="{FF2B5EF4-FFF2-40B4-BE49-F238E27FC236}">
                <a16:creationId xmlns:a16="http://schemas.microsoft.com/office/drawing/2014/main" id="{170503BA-EFB5-5D83-AAD1-8A154FABA6F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125478C9-F55E-6077-D1DA-8FAB693E910B}"/>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6" name="Footer Placeholder 5">
            <a:extLst>
              <a:ext uri="{FF2B5EF4-FFF2-40B4-BE49-F238E27FC236}">
                <a16:creationId xmlns:a16="http://schemas.microsoft.com/office/drawing/2014/main" id="{9F4AA50E-8168-E6FE-A3C0-FCB88645C62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4BBB3B3-D0CC-04AD-B0BD-3DCDA1C0559F}"/>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20669577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AFD3DC-E719-023A-AA0B-A96875A7B908}"/>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15D51B90-87A6-CAC6-8FED-5AF9B74A547F}"/>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20078D0-CB61-51C8-6847-521FEEA398B2}"/>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CEA6E6A9-BB43-1263-CA7C-64027AFC71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8DDEDC9-C5D5-5D7F-D956-4BC15956FB6B}"/>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19614128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3385449-EE22-DCED-D271-EA0BF6197384}"/>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4F0EDFA2-D0BC-735B-F8D9-575E803BFE84}"/>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1083F792-06A9-66A2-8B31-1A157AB78621}"/>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DC2C89A8-23F6-E6F2-EFED-5A8267FD008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663BF3-1A62-94B6-806C-D537BAC83648}"/>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0999403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LIGHT">
    <p:bg>
      <p:bgPr>
        <a:solidFill>
          <a:srgbClr val="F7F8FC"/>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1402080"/>
            <a:ext cx="10728960" cy="73152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38125014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DARK">
    <p:bg>
      <p:bgPr>
        <a:solidFill>
          <a:srgbClr val="0F172A"/>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2316480"/>
            <a:ext cx="6096000" cy="134112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37721911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FEATURE">
    <p:bg>
      <p:bgPr>
        <a:solidFill>
          <a:srgbClr val="4F46E5"/>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975360" y="1950720"/>
            <a:ext cx="10241280" cy="243840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32836588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DARK_TOP">
    <p:bg>
      <p:bgPr>
        <a:solidFill>
          <a:srgbClr val="0F172A"/>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1402080"/>
            <a:ext cx="10728960" cy="182880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5333782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EB1ABA3-FD3E-AD0F-179E-2A28494C29F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8966850A-5043-457C-25EE-99A84CC2F0D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BD02CCA-B9AB-33BF-9E4D-83E472A70EA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F667BB65-5F20-7858-E514-214740561E9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BE8DA8C8-4A1E-1A79-4B8B-351230D618A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9091E2D-06CB-8D44-97AB-171E75E5529A}" type="slidenum">
              <a:rPr lang="en-US" smtClean="0"/>
              <a:t>‹#›</a:t>
            </a:fld>
            <a:endParaRPr lang="en-US"/>
          </a:p>
        </p:txBody>
      </p:sp>
    </p:spTree>
    <p:extLst>
      <p:ext uri="{BB962C8B-B14F-4D97-AF65-F5344CB8AC3E}">
        <p14:creationId xmlns:p14="http://schemas.microsoft.com/office/powerpoint/2010/main" val="18022881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23.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16.xml"/><Relationship Id="rId1" Type="http://schemas.openxmlformats.org/officeDocument/2006/relationships/slideLayout" Target="../slideLayouts/slideLayout13.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14.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1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1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15.xml"/></Relationships>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Flat illustration: a ladder rising from a grey blur into distinct coloured shapes"/>
          <p:cNvPicPr>
            <a:picLocks noChangeAspect="1"/>
          </p:cNvPicPr>
          <p:nvPr/>
        </p:nvPicPr>
        <p:blipFill>
          <a:blip r:embed="rId3"/>
          <a:srcRect t="4204" b="4204"/>
          <a:stretch/>
        </p:blipFill>
        <p:spPr>
          <a:xfrm>
            <a:off x="7010400" y="0"/>
            <a:ext cx="5181600" cy="6858000"/>
          </a:xfrm>
          <a:prstGeom prst="rect">
            <a:avLst/>
          </a:prstGeom>
        </p:spPr>
      </p:pic>
      <p:sp>
        <p:nvSpPr>
          <p:cNvPr id="3" name="Divider">
            <a:extLst>
              <a:ext uri="{C183D7F6-B498-43B3-948B-1728B52AA6E4}">
                <adec:decorative xmlns:adec="http://schemas.microsoft.com/office/drawing/2017/decorative" val="1"/>
              </a:ext>
            </a:extLst>
          </p:cNvPr>
          <p:cNvSpPr/>
          <p:nvPr/>
        </p:nvSpPr>
        <p:spPr>
          <a:xfrm>
            <a:off x="7010400" y="0"/>
            <a:ext cx="73152" cy="6858000"/>
          </a:xfrm>
          <a:prstGeom prst="rect">
            <a:avLst/>
          </a:prstGeom>
          <a:solidFill>
            <a:srgbClr val="0EA5A4"/>
          </a:solidFill>
          <a:ln w="12700">
            <a:solidFill>
              <a:srgbClr val="0EA5A4"/>
            </a:solidFill>
            <a:prstDash val="solid"/>
          </a:ln>
        </p:spPr>
        <p:txBody>
          <a:bodyPr/>
          <a:lstStyle/>
          <a:p>
            <a:endParaRPr lang="en-US" sz="2400"/>
          </a:p>
        </p:txBody>
      </p:sp>
      <p:sp>
        <p:nvSpPr>
          <p:cNvPr id="4" name="Badge">
            <a:extLst>
              <a:ext uri="{C183D7F6-B498-43B3-948B-1728B52AA6E4}">
                <adec:decorative xmlns:adec="http://schemas.microsoft.com/office/drawing/2017/decorative" val="1"/>
              </a:ext>
            </a:extLst>
          </p:cNvPr>
          <p:cNvSpPr/>
          <p:nvPr/>
        </p:nvSpPr>
        <p:spPr>
          <a:xfrm>
            <a:off x="731520" y="1219200"/>
            <a:ext cx="3901440" cy="512064"/>
          </a:xfrm>
          <a:prstGeom prst="roundRect">
            <a:avLst>
              <a:gd name="adj" fmla="val 47619"/>
            </a:avLst>
          </a:prstGeom>
          <a:solidFill>
            <a:srgbClr val="0EA5A4"/>
          </a:solidFill>
          <a:ln w="12700">
            <a:solidFill>
              <a:srgbClr val="0EA5A4"/>
            </a:solidFill>
            <a:prstDash val="solid"/>
          </a:ln>
        </p:spPr>
        <p:txBody>
          <a:bodyPr/>
          <a:lstStyle/>
          <a:p>
            <a:endParaRPr lang="en-US" sz="2400"/>
          </a:p>
        </p:txBody>
      </p:sp>
      <p:sp>
        <p:nvSpPr>
          <p:cNvPr id="5" name="Text 2">
            <a:extLst>
              <a:ext uri="{C183D7F6-B498-43B3-948B-1728B52AA6E4}">
                <adec:decorative xmlns:adec="http://schemas.microsoft.com/office/drawing/2017/decorative" val="0"/>
              </a:ext>
            </a:extLst>
          </p:cNvPr>
          <p:cNvSpPr/>
          <p:nvPr/>
        </p:nvSpPr>
        <p:spPr>
          <a:xfrm>
            <a:off x="731520" y="1219200"/>
            <a:ext cx="3901440" cy="512064"/>
          </a:xfrm>
          <a:prstGeom prst="rect">
            <a:avLst/>
          </a:prstGeom>
          <a:noFill/>
          <a:ln/>
        </p:spPr>
        <p:txBody>
          <a:bodyPr wrap="square" lIns="0" tIns="0" rIns="0" bIns="0" rtlCol="0" anchor="ctr"/>
          <a:lstStyle/>
          <a:p>
            <a:pPr algn="ctr"/>
            <a:r>
              <a:rPr lang="en-US" sz="1467" b="1">
                <a:solidFill>
                  <a:srgbClr val="0F172A"/>
                </a:solidFill>
                <a:latin typeface="Segoe UI" pitchFamily="34" charset="0"/>
                <a:ea typeface="Segoe UI" pitchFamily="34" charset="-122"/>
                <a:cs typeface="Segoe UI" pitchFamily="34" charset="-120"/>
              </a:rPr>
              <a:t>YEAR 6</a:t>
            </a:r>
            <a:endParaRPr lang="en-US" sz="1467"/>
          </a:p>
        </p:txBody>
      </p:sp>
      <p:sp>
        <p:nvSpPr>
          <p:cNvPr id="6" name="Text 0"/>
          <p:cNvSpPr>
            <a:spLocks noGrp="1"/>
          </p:cNvSpPr>
          <p:nvPr>
            <p:ph type="title" idx="100" hasCustomPrompt="1"/>
          </p:nvPr>
        </p:nvSpPr>
        <p:spPr>
          <a:xfrm>
            <a:off x="731520" y="2316480"/>
            <a:ext cx="6096000" cy="1341120"/>
          </a:xfrm>
          <a:prstGeom prst="rect">
            <a:avLst/>
          </a:prstGeom>
          <a:noFill/>
          <a:ln/>
        </p:spPr>
        <p:txBody>
          <a:bodyPr vert="horz" wrap="square" lIns="0" tIns="0" rIns="0" bIns="0" rtlCol="0" anchor="ctr">
            <a:normAutofit fontScale="90000"/>
          </a:bodyPr>
          <a:lstStyle/>
          <a:p>
            <a:r>
              <a:rPr lang="en-US" sz="5867" b="1">
                <a:solidFill>
                  <a:srgbClr val="FFFFFF"/>
                </a:solidFill>
                <a:latin typeface="Segoe UI" pitchFamily="34" charset="0"/>
                <a:ea typeface="Segoe UI" pitchFamily="34" charset="-122"/>
                <a:cs typeface="Segoe UI" pitchFamily="34" charset="-120"/>
              </a:rPr>
              <a:t>Listening that helps</a:t>
            </a:r>
            <a:endParaRPr lang="en-US" sz="5867"/>
          </a:p>
        </p:txBody>
      </p:sp>
      <p:sp>
        <p:nvSpPr>
          <p:cNvPr id="7" name="Text 4"/>
          <p:cNvSpPr/>
          <p:nvPr/>
        </p:nvSpPr>
        <p:spPr>
          <a:xfrm>
            <a:off x="731520" y="3840480"/>
            <a:ext cx="5974080" cy="914400"/>
          </a:xfrm>
          <a:prstGeom prst="rect">
            <a:avLst/>
          </a:prstGeom>
          <a:noFill/>
          <a:ln/>
        </p:spPr>
        <p:txBody>
          <a:bodyPr wrap="square" lIns="0" tIns="0" rIns="0" bIns="0" rtlCol="0" anchor="ctr"/>
          <a:lstStyle/>
          <a:p>
            <a:pPr>
              <a:lnSpc>
                <a:spcPts val="2933"/>
              </a:lnSpc>
            </a:pPr>
            <a:r>
              <a:rPr lang="en-US" sz="2000">
                <a:solidFill>
                  <a:srgbClr val="C7D2E5"/>
                </a:solidFill>
                <a:latin typeface="Segoe UI" pitchFamily="34" charset="0"/>
                <a:ea typeface="Segoe UI" pitchFamily="34" charset="-122"/>
                <a:cs typeface="Segoe UI" pitchFamily="34" charset="-120"/>
              </a:rPr>
              <a:t>Attend, reflect back and ask one question that truly helps.</a:t>
            </a:r>
            <a:endParaRPr lang="en-US" sz="2000"/>
          </a:p>
        </p:txBody>
      </p:sp>
      <p:sp>
        <p:nvSpPr>
          <p:cNvPr id="8" name="Tag">
            <a:extLst>
              <a:ext uri="{C183D7F6-B498-43B3-948B-1728B52AA6E4}">
                <adec:decorative xmlns:adec="http://schemas.microsoft.com/office/drawing/2017/decorative" val="1"/>
              </a:ext>
            </a:extLst>
          </p:cNvPr>
          <p:cNvSpPr/>
          <p:nvPr/>
        </p:nvSpPr>
        <p:spPr>
          <a:xfrm>
            <a:off x="731520" y="505968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9" name="Text 6">
            <a:extLst>
              <a:ext uri="{C183D7F6-B498-43B3-948B-1728B52AA6E4}">
                <adec:decorative xmlns:adec="http://schemas.microsoft.com/office/drawing/2017/decorative" val="0"/>
              </a:ext>
            </a:extLst>
          </p:cNvPr>
          <p:cNvSpPr/>
          <p:nvPr/>
        </p:nvSpPr>
        <p:spPr>
          <a:xfrm>
            <a:off x="731520" y="505968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#listening</a:t>
            </a:r>
            <a:endParaRPr lang="en-US" sz="1467"/>
          </a:p>
        </p:txBody>
      </p:sp>
      <p:sp>
        <p:nvSpPr>
          <p:cNvPr id="10" name="Tag">
            <a:extLst>
              <a:ext uri="{C183D7F6-B498-43B3-948B-1728B52AA6E4}">
                <adec:decorative xmlns:adec="http://schemas.microsoft.com/office/drawing/2017/decorative" val="1"/>
              </a:ext>
            </a:extLst>
          </p:cNvPr>
          <p:cNvSpPr/>
          <p:nvPr/>
        </p:nvSpPr>
        <p:spPr>
          <a:xfrm>
            <a:off x="3779520" y="505968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11" name="Text 8">
            <a:extLst>
              <a:ext uri="{C183D7F6-B498-43B3-948B-1728B52AA6E4}">
                <adec:decorative xmlns:adec="http://schemas.microsoft.com/office/drawing/2017/decorative" val="0"/>
              </a:ext>
            </a:extLst>
          </p:cNvPr>
          <p:cNvSpPr/>
          <p:nvPr/>
        </p:nvSpPr>
        <p:spPr>
          <a:xfrm>
            <a:off x="3779520" y="505968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#friendship</a:t>
            </a:r>
            <a:endParaRPr lang="en-US" sz="1467"/>
          </a:p>
        </p:txBody>
      </p:sp>
      <p:sp>
        <p:nvSpPr>
          <p:cNvPr id="12" name="Tag">
            <a:extLst>
              <a:ext uri="{C183D7F6-B498-43B3-948B-1728B52AA6E4}">
                <adec:decorative xmlns:adec="http://schemas.microsoft.com/office/drawing/2017/decorative" val="1"/>
              </a:ext>
            </a:extLst>
          </p:cNvPr>
          <p:cNvSpPr/>
          <p:nvPr/>
        </p:nvSpPr>
        <p:spPr>
          <a:xfrm>
            <a:off x="731520" y="579120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13" name="Text 10">
            <a:extLst>
              <a:ext uri="{C183D7F6-B498-43B3-948B-1728B52AA6E4}">
                <adec:decorative xmlns:adec="http://schemas.microsoft.com/office/drawing/2017/decorative" val="0"/>
              </a:ext>
            </a:extLst>
          </p:cNvPr>
          <p:cNvSpPr/>
          <p:nvPr/>
        </p:nvSpPr>
        <p:spPr>
          <a:xfrm>
            <a:off x="731520" y="579120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#safety</a:t>
            </a:r>
            <a:endParaRPr lang="en-US" sz="1467"/>
          </a:p>
        </p:txBody>
      </p:sp>
      <p:sp>
        <p:nvSpPr>
          <p:cNvPr id="14" name="Tag">
            <a:extLst>
              <a:ext uri="{C183D7F6-B498-43B3-948B-1728B52AA6E4}">
                <adec:decorative xmlns:adec="http://schemas.microsoft.com/office/drawing/2017/decorative" val="1"/>
              </a:ext>
            </a:extLst>
          </p:cNvPr>
          <p:cNvSpPr/>
          <p:nvPr/>
        </p:nvSpPr>
        <p:spPr>
          <a:xfrm>
            <a:off x="3779520" y="579120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15" name="Text 12">
            <a:extLst>
              <a:ext uri="{C183D7F6-B498-43B3-948B-1728B52AA6E4}">
                <adec:decorative xmlns:adec="http://schemas.microsoft.com/office/drawing/2017/decorative" val="0"/>
              </a:ext>
            </a:extLst>
          </p:cNvPr>
          <p:cNvSpPr/>
          <p:nvPr/>
        </p:nvSpPr>
        <p:spPr>
          <a:xfrm>
            <a:off x="3779520" y="579120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#digitallife</a:t>
            </a:r>
            <a:endParaRPr lang="en-US" sz="1467"/>
          </a:p>
        </p:txBody>
      </p:sp>
      <p:sp>
        <p:nvSpPr>
          <p:cNvPr id="900" name="Flourish move mark">
            <a:extLst>
              <a:ext uri="{C183D7F6-B498-43B3-948B-1728B52AA6E4}">
                <adec:decorative xmlns:adec="http://schemas.microsoft.com/office/drawing/2017/decorative" val="1"/>
              </a:ext>
            </a:extLst>
          </p:cNvPr>
          <p:cNvSpPr/>
          <p:nvPr/>
        </p:nvSpPr>
        <p:spPr>
          <a:xfrm>
            <a:off x="731520" y="548640"/>
            <a:ext cx="502920" cy="457200"/>
          </a:xfrm>
          <a:custGeom>
            <a:avLst/>
            <a:gdLst/>
            <a:ahLst/>
            <a:cxnLst/>
            <a:rect l="0" t="0" r="r" b="b"/>
            <a:pathLst>
              <a:path w="1100" h="1000">
                <a:moveTo>
                  <a:pt x="490" y="0"/>
                </a:moveTo>
                <a:lnTo>
                  <a:pt x="420" y="250"/>
                </a:lnTo>
                <a:lnTo>
                  <a:pt x="550" y="450"/>
                </a:lnTo>
                <a:lnTo>
                  <a:pt x="430" y="700"/>
                </a:lnTo>
                <a:lnTo>
                  <a:pt x="490" y="1000"/>
                </a:lnTo>
                <a:arcTo wR="490" hR="500" stAng="5400000" swAng="10800000"/>
                <a:close/>
              </a:path>
              <a:path w="1100" h="1000">
                <a:moveTo>
                  <a:pt x="610" y="0"/>
                </a:moveTo>
                <a:lnTo>
                  <a:pt x="540" y="250"/>
                </a:lnTo>
                <a:lnTo>
                  <a:pt x="670" y="450"/>
                </a:lnTo>
                <a:lnTo>
                  <a:pt x="550" y="700"/>
                </a:lnTo>
                <a:lnTo>
                  <a:pt x="610" y="1000"/>
                </a:lnTo>
                <a:arcTo wR="490" hR="500" stAng="5400000" swAng="-10800000"/>
                <a:close/>
              </a:path>
            </a:pathLst>
          </a:custGeom>
          <a:ln w="22400">
            <a:solidFill>
              <a:srgbClr val="A3AEC0"/>
            </a:solidFill>
            <a:prstDash val="solid"/>
          </a:ln>
        </p:spPr>
        <p:txBody>
          <a:bodyPr/>
          <a:lstStyle/>
          <a:p>
            <a:endParaRPr lang="en-US" sz="1800"/>
          </a:p>
        </p:txBody>
      </p:sp>
      <p:sp>
        <p:nvSpPr>
          <p:cNvPr id="901" name="Flourish move label"/>
          <p:cNvSpPr txBox="1"/>
          <p:nvPr/>
        </p:nvSpPr>
        <p:spPr>
          <a:xfrm>
            <a:off x="1371600" y="617220"/>
            <a:ext cx="3200400" cy="320040"/>
          </a:xfrm>
          <a:prstGeom prst="rect">
            <a:avLst/>
          </a:prstGeom>
          <a:noFill/>
        </p:spPr>
        <p:txBody>
          <a:bodyPr wrap="square" lIns="0" tIns="0" rIns="0" bIns="0" anchor="ctr">
            <a:noAutofit/>
          </a:bodyPr>
          <a:lstStyle/>
          <a:p>
            <a:r>
              <a:rPr lang="en-US" sz="1000" b="1" spc="300">
                <a:solidFill>
                  <a:srgbClr val="A3AEC0"/>
                </a:solidFill>
              </a:rPr>
              <a:t>FLOURISH · FALL</a:t>
            </a:r>
          </a:p>
        </p:txBody>
      </p:sp>
    </p:spTree>
    <p:extLst>
      <p:ext uri="{BB962C8B-B14F-4D97-AF65-F5344CB8AC3E}">
        <p14:creationId xmlns:p14="http://schemas.microsoft.com/office/powerpoint/2010/main" val="3742678476"/>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ove logo tile">
            <a:extLst>
              <a:ext uri="{C183D7F6-B498-43B3-948B-1728B52AA6E4}">
                <adec:decorative xmlns:adec="http://schemas.microsoft.com/office/drawing/2017/decorative" val="1"/>
              </a:ext>
            </a:extLst>
          </p:cNvPr>
          <p:cNvSpPr/>
          <p:nvPr/>
        </p:nvSpPr>
        <p:spPr>
          <a:xfrm>
            <a:off x="975360" y="487680"/>
            <a:ext cx="609600" cy="609600"/>
          </a:xfrm>
          <a:prstGeom prst="roundRect">
            <a:avLst>
              <a:gd name="adj" fmla="val 28000"/>
            </a:avLst>
          </a:prstGeom>
          <a:solidFill>
            <a:srgbClr val="6366F1"/>
          </a:solidFill>
          <a:ln w="12700">
            <a:solidFill>
              <a:srgbClr val="818CF8"/>
            </a:solidFill>
            <a:prstDash val="solid"/>
          </a:ln>
        </p:spPr>
        <p:txBody>
          <a:bodyPr/>
          <a:lstStyle/>
          <a:p>
            <a:endParaRPr lang="en-US" sz="2400"/>
          </a:p>
        </p:txBody>
      </p:sp>
      <p:sp>
        <p:nvSpPr>
          <p:cNvPr id="3" name="Move logo">
            <a:extLst>
              <a:ext uri="{C183D7F6-B498-43B3-948B-1728B52AA6E4}">
                <adec:decorative xmlns:adec="http://schemas.microsoft.com/office/drawing/2017/decorative" val="1"/>
              </a:ext>
            </a:extLst>
          </p:cNvPr>
          <p:cNvSpPr/>
          <p:nvPr/>
        </p:nvSpPr>
        <p:spPr>
          <a:xfrm>
            <a:off x="1061705" y="651541"/>
            <a:ext cx="281879" cy="281879"/>
          </a:xfrm>
          <a:prstGeom prst="ellipse">
            <a:avLst/>
          </a:prstGeom>
          <a:ln w="15240">
            <a:solidFill>
              <a:srgbClr val="FFFFFF"/>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1216738" y="651541"/>
            <a:ext cx="281879" cy="281879"/>
          </a:xfrm>
          <a:prstGeom prst="ellipse">
            <a:avLst/>
          </a:prstGeom>
          <a:ln w="15240">
            <a:solidFill>
              <a:srgbClr val="FFFFFF"/>
            </a:solidFill>
            <a:prstDash val="solid"/>
          </a:ln>
        </p:spPr>
        <p:txBody>
          <a:bodyPr/>
          <a:lstStyle/>
          <a:p>
            <a:endParaRPr lang="en-US" sz="2400"/>
          </a:p>
        </p:txBody>
      </p:sp>
      <p:sp>
        <p:nvSpPr>
          <p:cNvPr id="5" name="Text 3">
            <a:extLst>
              <a:ext uri="{C183D7F6-B498-43B3-948B-1728B52AA6E4}">
                <adec:decorative xmlns:adec="http://schemas.microsoft.com/office/drawing/2017/decorative" val="0"/>
              </a:ext>
            </a:extLst>
          </p:cNvPr>
          <p:cNvSpPr/>
          <p:nvPr/>
        </p:nvSpPr>
        <p:spPr>
          <a:xfrm>
            <a:off x="1731264" y="487680"/>
            <a:ext cx="4754880" cy="609600"/>
          </a:xfrm>
          <a:prstGeom prst="rect">
            <a:avLst/>
          </a:prstGeom>
          <a:noFill/>
          <a:ln/>
        </p:spPr>
        <p:txBody>
          <a:bodyPr wrap="square" lIns="0" tIns="0" rIns="0" bIns="0" rtlCol="0" anchor="ctr"/>
          <a:lstStyle/>
          <a:p>
            <a:r>
              <a:rPr lang="en-US" sz="1667" b="1" kern="0" spc="133">
                <a:solidFill>
                  <a:srgbClr val="FFFFFF"/>
                </a:solidFill>
                <a:latin typeface="Segoe UI" pitchFamily="34" charset="0"/>
                <a:ea typeface="Segoe UI" pitchFamily="34" charset="-122"/>
                <a:cs typeface="Segoe UI" pitchFamily="34" charset="-120"/>
              </a:rPr>
              <a:t>CONNECT</a:t>
            </a:r>
            <a:r>
              <a:rPr lang="en-US" sz="1667" kern="0" spc="133">
                <a:solidFill>
                  <a:srgbClr val="C7D2FE"/>
                </a:solidFill>
                <a:latin typeface="Segoe UI" pitchFamily="34" charset="0"/>
                <a:ea typeface="Segoe UI" pitchFamily="34" charset="-122"/>
                <a:cs typeface="Segoe UI" pitchFamily="34" charset="-120"/>
              </a:rPr>
              <a:t>  ·  Four versions</a:t>
            </a:r>
            <a:endParaRPr lang="en-US" sz="1667"/>
          </a:p>
        </p:txBody>
      </p:sp>
      <p:sp>
        <p:nvSpPr>
          <p:cNvPr id="6" name="Text 4"/>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C7D2FE"/>
                </a:solidFill>
                <a:latin typeface="Segoe UI" pitchFamily="34" charset="0"/>
                <a:ea typeface="Segoe UI" pitchFamily="34" charset="-122"/>
                <a:cs typeface="Segoe UI" pitchFamily="34" charset="-120"/>
              </a:rPr>
              <a:t>T3 · LISTENING THAT HELPS · WEEK 3</a:t>
            </a:r>
            <a:endParaRPr lang="en-US" sz="1200"/>
          </a:p>
        </p:txBody>
      </p:sp>
      <p:sp>
        <p:nvSpPr>
          <p:cNvPr id="7" name="Text 0"/>
          <p:cNvSpPr>
            <a:spLocks noGrp="1"/>
          </p:cNvSpPr>
          <p:nvPr>
            <p:ph type="title" idx="100" hasCustomPrompt="1"/>
          </p:nvPr>
        </p:nvSpPr>
        <p:spPr>
          <a:xfrm>
            <a:off x="975360" y="1950720"/>
            <a:ext cx="10241280" cy="2438400"/>
          </a:xfrm>
          <a:prstGeom prst="rect">
            <a:avLst/>
          </a:prstGeom>
          <a:noFill/>
          <a:ln/>
        </p:spPr>
        <p:txBody>
          <a:bodyPr vert="horz" wrap="square" lIns="0" tIns="0" rIns="0" bIns="0" rtlCol="0" anchor="ctr">
            <a:normAutofit/>
          </a:bodyPr>
          <a:lstStyle/>
          <a:p>
            <a:r>
              <a:rPr lang="en-US" sz="4267" b="1">
                <a:solidFill>
                  <a:srgbClr val="FFFFFF"/>
                </a:solidFill>
                <a:latin typeface="Segoe UI" pitchFamily="34" charset="0"/>
                <a:ea typeface="Segoe UI" pitchFamily="34" charset="-122"/>
                <a:cs typeface="Segoe UI" pitchFamily="34" charset="-120"/>
              </a:rPr>
              <a:t>Which reply shows the friend was really listening?</a:t>
            </a:r>
            <a:endParaRPr lang="en-US" sz="4267"/>
          </a:p>
        </p:txBody>
      </p:sp>
      <p:sp>
        <p:nvSpPr>
          <p:cNvPr id="8" name="Panel">
            <a:extLst>
              <a:ext uri="{C183D7F6-B498-43B3-948B-1728B52AA6E4}">
                <adec:decorative xmlns:adec="http://schemas.microsoft.com/office/drawing/2017/decorative" val="1"/>
              </a:ext>
            </a:extLst>
          </p:cNvPr>
          <p:cNvSpPr/>
          <p:nvPr/>
        </p:nvSpPr>
        <p:spPr>
          <a:xfrm>
            <a:off x="975360" y="4572000"/>
            <a:ext cx="10241280" cy="914400"/>
          </a:xfrm>
          <a:prstGeom prst="roundRect">
            <a:avLst>
              <a:gd name="adj" fmla="val 18667"/>
            </a:avLst>
          </a:prstGeom>
          <a:solidFill>
            <a:srgbClr val="6366F1"/>
          </a:solidFill>
          <a:ln w="12700">
            <a:solidFill>
              <a:srgbClr val="6366F1"/>
            </a:solidFill>
            <a:prstDash val="solid"/>
          </a:ln>
        </p:spPr>
        <p:txBody>
          <a:bodyPr/>
          <a:lstStyle/>
          <a:p>
            <a:endParaRPr lang="en-US" sz="2400"/>
          </a:p>
        </p:txBody>
      </p:sp>
      <p:sp>
        <p:nvSpPr>
          <p:cNvPr id="9" name="Text 7">
            <a:extLst>
              <a:ext uri="{C183D7F6-B498-43B3-948B-1728B52AA6E4}">
                <adec:decorative xmlns:adec="http://schemas.microsoft.com/office/drawing/2017/decorative" val="0"/>
              </a:ext>
            </a:extLst>
          </p:cNvPr>
          <p:cNvSpPr/>
          <p:nvPr/>
        </p:nvSpPr>
        <p:spPr>
          <a:xfrm>
            <a:off x="1341120" y="4572000"/>
            <a:ext cx="9509760" cy="914400"/>
          </a:xfrm>
          <a:prstGeom prst="rect">
            <a:avLst/>
          </a:prstGeom>
          <a:noFill/>
          <a:ln/>
        </p:spPr>
        <p:txBody>
          <a:bodyPr wrap="square" lIns="0" tIns="0" rIns="0" bIns="0" rtlCol="0" anchor="ctr"/>
          <a:lstStyle/>
          <a:p>
            <a:r>
              <a:rPr lang="en-US" sz="1867">
                <a:solidFill>
                  <a:srgbClr val="FFFFFF"/>
                </a:solidFill>
                <a:latin typeface="Segoe UI" pitchFamily="34" charset="0"/>
                <a:ea typeface="Segoe UI" pitchFamily="34" charset="-122"/>
                <a:cs typeface="Segoe UI" pitchFamily="34" charset="-120"/>
              </a:rPr>
              <a:t>You can always pass, write your answer privately, or use a made-up example.</a:t>
            </a:r>
            <a:endParaRPr lang="en-US" sz="1867"/>
          </a:p>
        </p:txBody>
      </p:sp>
      <p:sp>
        <p:nvSpPr>
          <p:cNvPr id="10" name="Rhythm chip">
            <a:extLst>
              <a:ext uri="{C183D7F6-B498-43B3-948B-1728B52AA6E4}">
                <adec:decorative xmlns:adec="http://schemas.microsoft.com/office/drawing/2017/decorative" val="1"/>
              </a:ext>
            </a:extLst>
          </p:cNvPr>
          <p:cNvSpPr/>
          <p:nvPr/>
        </p:nvSpPr>
        <p:spPr>
          <a:xfrm>
            <a:off x="731520" y="5608320"/>
            <a:ext cx="2682240" cy="999744"/>
          </a:xfrm>
          <a:prstGeom prst="roundRect">
            <a:avLst>
              <a:gd name="adj" fmla="val 17073"/>
            </a:avLst>
          </a:prstGeom>
          <a:solidFill>
            <a:srgbClr val="FFFFFF"/>
          </a:solidFill>
          <a:ln w="12700">
            <a:solidFill>
              <a:srgbClr val="FFFFFF"/>
            </a:solidFill>
            <a:prstDash val="solid"/>
          </a:ln>
        </p:spPr>
        <p:txBody>
          <a:bodyPr/>
          <a:lstStyle/>
          <a:p>
            <a:endParaRPr lang="en-US" sz="2400"/>
          </a:p>
        </p:txBody>
      </p:sp>
      <p:sp>
        <p:nvSpPr>
          <p:cNvPr id="11" name="Move logo">
            <a:extLst>
              <a:ext uri="{C183D7F6-B498-43B3-948B-1728B52AA6E4}">
                <adec:decorative xmlns:adec="http://schemas.microsoft.com/office/drawing/2017/decorative" val="1"/>
              </a:ext>
            </a:extLst>
          </p:cNvPr>
          <p:cNvSpPr/>
          <p:nvPr/>
        </p:nvSpPr>
        <p:spPr>
          <a:xfrm>
            <a:off x="927593" y="5967253"/>
            <a:ext cx="281879" cy="281879"/>
          </a:xfrm>
          <a:prstGeom prst="ellipse">
            <a:avLst/>
          </a:prstGeom>
          <a:ln w="15240">
            <a:solidFill>
              <a:srgbClr val="4F46E5"/>
            </a:solidFill>
            <a:prstDash val="solid"/>
          </a:ln>
        </p:spPr>
        <p:txBody>
          <a:bodyPr/>
          <a:lstStyle/>
          <a:p>
            <a:endParaRPr lang="en-US" sz="2400"/>
          </a:p>
        </p:txBody>
      </p:sp>
      <p:sp>
        <p:nvSpPr>
          <p:cNvPr id="12" name="Move logo">
            <a:extLst>
              <a:ext uri="{C183D7F6-B498-43B3-948B-1728B52AA6E4}">
                <adec:decorative xmlns:adec="http://schemas.microsoft.com/office/drawing/2017/decorative" val="1"/>
              </a:ext>
            </a:extLst>
          </p:cNvPr>
          <p:cNvSpPr/>
          <p:nvPr/>
        </p:nvSpPr>
        <p:spPr>
          <a:xfrm>
            <a:off x="1082626" y="5967253"/>
            <a:ext cx="281879" cy="281879"/>
          </a:xfrm>
          <a:prstGeom prst="ellipse">
            <a:avLst/>
          </a:prstGeom>
          <a:ln w="15240">
            <a:solidFill>
              <a:srgbClr val="4F46E5"/>
            </a:solidFill>
            <a:prstDash val="solid"/>
          </a:ln>
        </p:spPr>
        <p:txBody>
          <a:bodyPr/>
          <a:lstStyle/>
          <a:p>
            <a:endParaRPr lang="en-US" sz="2400"/>
          </a:p>
        </p:txBody>
      </p:sp>
      <p:sp>
        <p:nvSpPr>
          <p:cNvPr id="13" name="Text 11">
            <a:extLst>
              <a:ext uri="{C183D7F6-B498-43B3-948B-1728B52AA6E4}">
                <adec:decorative xmlns:adec="http://schemas.microsoft.com/office/drawing/2017/decorative" val="0"/>
              </a:ext>
            </a:extLst>
          </p:cNvPr>
          <p:cNvSpPr/>
          <p:nvPr/>
        </p:nvSpPr>
        <p:spPr>
          <a:xfrm>
            <a:off x="1438656" y="5608320"/>
            <a:ext cx="1828800" cy="999744"/>
          </a:xfrm>
          <a:prstGeom prst="rect">
            <a:avLst/>
          </a:prstGeom>
          <a:noFill/>
          <a:ln/>
        </p:spPr>
        <p:txBody>
          <a:bodyPr wrap="square" lIns="0" tIns="0" rIns="0" bIns="0" rtlCol="0" anchor="ctr"/>
          <a:lstStyle/>
          <a:p>
            <a:r>
              <a:rPr lang="en-US" sz="1733" b="1" kern="0" spc="67">
                <a:solidFill>
                  <a:srgbClr val="4F46E5"/>
                </a:solidFill>
                <a:latin typeface="Segoe UI" pitchFamily="34" charset="0"/>
                <a:ea typeface="Segoe UI" pitchFamily="34" charset="-122"/>
                <a:cs typeface="Segoe UI" pitchFamily="34" charset="-120"/>
              </a:rPr>
              <a:t>CONNECT</a:t>
            </a:r>
            <a:endParaRPr lang="en-US" sz="1733"/>
          </a:p>
        </p:txBody>
      </p:sp>
      <p:sp>
        <p:nvSpPr>
          <p:cNvPr id="14" name="Rhythm chip">
            <a:extLst>
              <a:ext uri="{C183D7F6-B498-43B3-948B-1728B52AA6E4}">
                <adec:decorative xmlns:adec="http://schemas.microsoft.com/office/drawing/2017/decorative" val="1"/>
              </a:ext>
            </a:extLst>
          </p:cNvPr>
          <p:cNvSpPr/>
          <p:nvPr/>
        </p:nvSpPr>
        <p:spPr>
          <a:xfrm>
            <a:off x="3596640" y="5754624"/>
            <a:ext cx="2682240" cy="731520"/>
          </a:xfrm>
          <a:prstGeom prst="roundRect">
            <a:avLst>
              <a:gd name="adj" fmla="val 23333"/>
            </a:avLst>
          </a:prstGeom>
          <a:solidFill>
            <a:srgbClr val="5B54E8"/>
          </a:solidFill>
          <a:ln w="12700">
            <a:solidFill>
              <a:srgbClr val="6D66EC"/>
            </a:solidFill>
            <a:prstDash val="solid"/>
          </a:ln>
        </p:spPr>
        <p:txBody>
          <a:bodyPr/>
          <a:lstStyle/>
          <a:p>
            <a:endParaRPr lang="en-US" sz="2400"/>
          </a:p>
        </p:txBody>
      </p:sp>
      <p:sp>
        <p:nvSpPr>
          <p:cNvPr id="15" name="Move logo">
            <a:extLst>
              <a:ext uri="{C183D7F6-B498-43B3-948B-1728B52AA6E4}">
                <adec:decorative xmlns:adec="http://schemas.microsoft.com/office/drawing/2017/decorative" val="1"/>
              </a:ext>
            </a:extLst>
          </p:cNvPr>
          <p:cNvSpPr/>
          <p:nvPr/>
        </p:nvSpPr>
        <p:spPr>
          <a:xfrm>
            <a:off x="3897051" y="5999927"/>
            <a:ext cx="190195" cy="190195"/>
          </a:xfrm>
          <a:prstGeom prst="ellipse">
            <a:avLst/>
          </a:prstGeom>
          <a:ln w="15240">
            <a:solidFill>
              <a:srgbClr val="A5B4FC"/>
            </a:solidFill>
            <a:prstDash val="solid"/>
          </a:ln>
        </p:spPr>
        <p:txBody>
          <a:bodyPr/>
          <a:lstStyle/>
          <a:p>
            <a:endParaRPr lang="en-US" sz="2400"/>
          </a:p>
        </p:txBody>
      </p:sp>
      <p:sp>
        <p:nvSpPr>
          <p:cNvPr id="16" name="Move logo">
            <a:extLst>
              <a:ext uri="{C183D7F6-B498-43B3-948B-1728B52AA6E4}">
                <adec:decorative xmlns:adec="http://schemas.microsoft.com/office/drawing/2017/decorative" val="1"/>
              </a:ext>
            </a:extLst>
          </p:cNvPr>
          <p:cNvSpPr/>
          <p:nvPr/>
        </p:nvSpPr>
        <p:spPr>
          <a:xfrm>
            <a:off x="4044453" y="6147329"/>
            <a:ext cx="95097" cy="95097"/>
          </a:xfrm>
          <a:prstGeom prst="line">
            <a:avLst/>
          </a:prstGeom>
          <a:ln w="15240">
            <a:solidFill>
              <a:srgbClr val="A5B4FC"/>
            </a:solidFill>
            <a:prstDash val="solid"/>
          </a:ln>
        </p:spPr>
        <p:txBody>
          <a:bodyPr/>
          <a:lstStyle/>
          <a:p>
            <a:endParaRPr lang="en-US" sz="2400"/>
          </a:p>
        </p:txBody>
      </p:sp>
      <p:sp>
        <p:nvSpPr>
          <p:cNvPr id="17" name="Text 15">
            <a:extLst>
              <a:ext uri="{C183D7F6-B498-43B3-948B-1728B52AA6E4}">
                <adec:decorative xmlns:adec="http://schemas.microsoft.com/office/drawing/2017/decorative" val="0"/>
              </a:ext>
            </a:extLst>
          </p:cNvPr>
          <p:cNvSpPr/>
          <p:nvPr/>
        </p:nvSpPr>
        <p:spPr>
          <a:xfrm>
            <a:off x="4303776" y="5754624"/>
            <a:ext cx="1828800" cy="731520"/>
          </a:xfrm>
          <a:prstGeom prst="rect">
            <a:avLst/>
          </a:prstGeom>
          <a:noFill/>
          <a:ln/>
        </p:spPr>
        <p:txBody>
          <a:bodyPr wrap="square" lIns="0" tIns="0" rIns="0" bIns="0" rtlCol="0" anchor="ctr"/>
          <a:lstStyle/>
          <a:p>
            <a:r>
              <a:rPr lang="en-US" sz="1400" b="1" kern="0" spc="107">
                <a:solidFill>
                  <a:srgbClr val="A5B4FC"/>
                </a:solidFill>
                <a:latin typeface="Segoe UI" pitchFamily="34" charset="0"/>
                <a:ea typeface="Segoe UI" pitchFamily="34" charset="-122"/>
                <a:cs typeface="Segoe UI" pitchFamily="34" charset="-120"/>
              </a:rPr>
              <a:t>EXPLORE</a:t>
            </a:r>
            <a:endParaRPr lang="en-US" sz="1400"/>
          </a:p>
        </p:txBody>
      </p:sp>
      <p:sp>
        <p:nvSpPr>
          <p:cNvPr id="18" name="Rhythm chip">
            <a:extLst>
              <a:ext uri="{C183D7F6-B498-43B3-948B-1728B52AA6E4}">
                <adec:decorative xmlns:adec="http://schemas.microsoft.com/office/drawing/2017/decorative" val="1"/>
              </a:ext>
            </a:extLst>
          </p:cNvPr>
          <p:cNvSpPr/>
          <p:nvPr/>
        </p:nvSpPr>
        <p:spPr>
          <a:xfrm>
            <a:off x="6461760" y="5754624"/>
            <a:ext cx="2682240" cy="731520"/>
          </a:xfrm>
          <a:prstGeom prst="roundRect">
            <a:avLst>
              <a:gd name="adj" fmla="val 23333"/>
            </a:avLst>
          </a:prstGeom>
          <a:solidFill>
            <a:srgbClr val="5B54E8"/>
          </a:solidFill>
          <a:ln w="12700">
            <a:solidFill>
              <a:srgbClr val="6D66EC"/>
            </a:solidFill>
            <a:prstDash val="solid"/>
          </a:ln>
        </p:spPr>
        <p:txBody>
          <a:bodyPr/>
          <a:lstStyle/>
          <a:p>
            <a:endParaRPr lang="en-US" sz="2400"/>
          </a:p>
        </p:txBody>
      </p:sp>
      <p:sp>
        <p:nvSpPr>
          <p:cNvPr id="19" name="Move logo">
            <a:extLst>
              <a:ext uri="{C183D7F6-B498-43B3-948B-1728B52AA6E4}">
                <adec:decorative xmlns:adec="http://schemas.microsoft.com/office/drawing/2017/decorative" val="1"/>
              </a:ext>
            </a:extLst>
          </p:cNvPr>
          <p:cNvSpPr/>
          <p:nvPr/>
        </p:nvSpPr>
        <p:spPr>
          <a:xfrm>
            <a:off x="6762171" y="6006267"/>
            <a:ext cx="228235" cy="228235"/>
          </a:xfrm>
          <a:prstGeom prst="ellipse">
            <a:avLst/>
          </a:prstGeom>
          <a:ln w="15240">
            <a:solidFill>
              <a:srgbClr val="A5B4FC"/>
            </a:solidFill>
            <a:prstDash val="solid"/>
          </a:ln>
        </p:spPr>
        <p:txBody>
          <a:bodyPr/>
          <a:lstStyle/>
          <a:p>
            <a:endParaRPr lang="en-US" sz="2400"/>
          </a:p>
        </p:txBody>
      </p:sp>
      <p:sp>
        <p:nvSpPr>
          <p:cNvPr id="20" name="Move logo">
            <a:extLst>
              <a:ext uri="{C183D7F6-B498-43B3-948B-1728B52AA6E4}">
                <adec:decorative xmlns:adec="http://schemas.microsoft.com/office/drawing/2017/decorative" val="1"/>
              </a:ext>
            </a:extLst>
          </p:cNvPr>
          <p:cNvSpPr/>
          <p:nvPr/>
        </p:nvSpPr>
        <p:spPr>
          <a:xfrm>
            <a:off x="6824936" y="6122668"/>
            <a:ext cx="47929" cy="51353"/>
          </a:xfrm>
          <a:prstGeom prst="line">
            <a:avLst/>
          </a:prstGeom>
          <a:ln w="15240">
            <a:solidFill>
              <a:srgbClr val="A5B4FC"/>
            </a:solidFill>
            <a:prstDash val="solid"/>
          </a:ln>
        </p:spPr>
        <p:txBody>
          <a:bodyPr/>
          <a:lstStyle/>
          <a:p>
            <a:endParaRPr lang="en-US" sz="2400"/>
          </a:p>
        </p:txBody>
      </p:sp>
      <p:sp>
        <p:nvSpPr>
          <p:cNvPr id="21" name="Move logo">
            <a:extLst>
              <a:ext uri="{C183D7F6-B498-43B3-948B-1728B52AA6E4}">
                <adec:decorative xmlns:adec="http://schemas.microsoft.com/office/drawing/2017/decorative" val="1"/>
              </a:ext>
            </a:extLst>
          </p:cNvPr>
          <p:cNvSpPr/>
          <p:nvPr/>
        </p:nvSpPr>
        <p:spPr>
          <a:xfrm flipV="1">
            <a:off x="6872865" y="6069031"/>
            <a:ext cx="62764" cy="104988"/>
          </a:xfrm>
          <a:prstGeom prst="line">
            <a:avLst/>
          </a:prstGeom>
          <a:ln w="15240">
            <a:solidFill>
              <a:srgbClr val="A5B4FC"/>
            </a:solidFill>
            <a:prstDash val="solid"/>
          </a:ln>
        </p:spPr>
        <p:txBody>
          <a:bodyPr/>
          <a:lstStyle/>
          <a:p>
            <a:endParaRPr lang="en-US" sz="2400"/>
          </a:p>
        </p:txBody>
      </p:sp>
      <p:sp>
        <p:nvSpPr>
          <p:cNvPr id="22" name="Text 20">
            <a:extLst>
              <a:ext uri="{C183D7F6-B498-43B3-948B-1728B52AA6E4}">
                <adec:decorative xmlns:adec="http://schemas.microsoft.com/office/drawing/2017/decorative" val="0"/>
              </a:ext>
            </a:extLst>
          </p:cNvPr>
          <p:cNvSpPr/>
          <p:nvPr/>
        </p:nvSpPr>
        <p:spPr>
          <a:xfrm>
            <a:off x="7168896" y="5754624"/>
            <a:ext cx="1828800" cy="731520"/>
          </a:xfrm>
          <a:prstGeom prst="rect">
            <a:avLst/>
          </a:prstGeom>
          <a:noFill/>
          <a:ln/>
        </p:spPr>
        <p:txBody>
          <a:bodyPr wrap="square" lIns="0" tIns="0" rIns="0" bIns="0" rtlCol="0" anchor="ctr"/>
          <a:lstStyle/>
          <a:p>
            <a:r>
              <a:rPr lang="en-US" sz="1400" b="1" kern="0" spc="107">
                <a:solidFill>
                  <a:srgbClr val="A5B4FC"/>
                </a:solidFill>
                <a:latin typeface="Segoe UI" pitchFamily="34" charset="0"/>
                <a:ea typeface="Segoe UI" pitchFamily="34" charset="-122"/>
                <a:cs typeface="Segoe UI" pitchFamily="34" charset="-120"/>
              </a:rPr>
              <a:t>PRACTISE</a:t>
            </a:r>
            <a:endParaRPr lang="en-US" sz="1400"/>
          </a:p>
        </p:txBody>
      </p:sp>
      <p:sp>
        <p:nvSpPr>
          <p:cNvPr id="23" name="Rhythm chip">
            <a:extLst>
              <a:ext uri="{C183D7F6-B498-43B3-948B-1728B52AA6E4}">
                <adec:decorative xmlns:adec="http://schemas.microsoft.com/office/drawing/2017/decorative" val="1"/>
              </a:ext>
            </a:extLst>
          </p:cNvPr>
          <p:cNvSpPr/>
          <p:nvPr/>
        </p:nvSpPr>
        <p:spPr>
          <a:xfrm>
            <a:off x="9326880" y="5754624"/>
            <a:ext cx="2682240" cy="731520"/>
          </a:xfrm>
          <a:prstGeom prst="roundRect">
            <a:avLst>
              <a:gd name="adj" fmla="val 23333"/>
            </a:avLst>
          </a:prstGeom>
          <a:solidFill>
            <a:srgbClr val="5B54E8"/>
          </a:solidFill>
          <a:ln w="12700">
            <a:solidFill>
              <a:srgbClr val="6D66EC"/>
            </a:solidFill>
            <a:prstDash val="solid"/>
          </a:ln>
        </p:spPr>
        <p:txBody>
          <a:bodyPr/>
          <a:lstStyle/>
          <a:p>
            <a:endParaRPr lang="en-US" sz="2400"/>
          </a:p>
        </p:txBody>
      </p:sp>
      <p:sp>
        <p:nvSpPr>
          <p:cNvPr id="24" name="Move logo">
            <a:extLst>
              <a:ext uri="{C183D7F6-B498-43B3-948B-1728B52AA6E4}">
                <adec:decorative xmlns:adec="http://schemas.microsoft.com/office/drawing/2017/decorative" val="1"/>
              </a:ext>
            </a:extLst>
          </p:cNvPr>
          <p:cNvSpPr/>
          <p:nvPr/>
        </p:nvSpPr>
        <p:spPr>
          <a:xfrm>
            <a:off x="9620952" y="5999928"/>
            <a:ext cx="240913" cy="240913"/>
          </a:xfrm>
          <a:prstGeom prst="ellipse">
            <a:avLst/>
          </a:prstGeom>
          <a:ln w="15240">
            <a:solidFill>
              <a:srgbClr val="A5B4FC"/>
            </a:solidFill>
            <a:prstDash val="solid"/>
          </a:ln>
        </p:spPr>
        <p:txBody>
          <a:bodyPr/>
          <a:lstStyle/>
          <a:p>
            <a:endParaRPr lang="en-US" sz="2400"/>
          </a:p>
        </p:txBody>
      </p:sp>
      <p:sp>
        <p:nvSpPr>
          <p:cNvPr id="25" name="Move logo">
            <a:extLst>
              <a:ext uri="{C183D7F6-B498-43B3-948B-1728B52AA6E4}">
                <adec:decorative xmlns:adec="http://schemas.microsoft.com/office/drawing/2017/decorative" val="1"/>
              </a:ext>
            </a:extLst>
          </p:cNvPr>
          <p:cNvSpPr/>
          <p:nvPr/>
        </p:nvSpPr>
        <p:spPr>
          <a:xfrm>
            <a:off x="9683589" y="6062565"/>
            <a:ext cx="115639" cy="115639"/>
          </a:xfrm>
          <a:prstGeom prst="ellipse">
            <a:avLst/>
          </a:prstGeom>
          <a:ln w="15240">
            <a:solidFill>
              <a:srgbClr val="A5B4FC"/>
            </a:solidFill>
            <a:prstDash val="solid"/>
          </a:ln>
        </p:spPr>
        <p:txBody>
          <a:bodyPr/>
          <a:lstStyle/>
          <a:p>
            <a:endParaRPr lang="en-US" sz="2400"/>
          </a:p>
        </p:txBody>
      </p:sp>
      <p:sp>
        <p:nvSpPr>
          <p:cNvPr id="26" name="Move logo">
            <a:extLst>
              <a:ext uri="{C183D7F6-B498-43B3-948B-1728B52AA6E4}">
                <adec:decorative xmlns:adec="http://schemas.microsoft.com/office/drawing/2017/decorative" val="1"/>
              </a:ext>
            </a:extLst>
          </p:cNvPr>
          <p:cNvSpPr/>
          <p:nvPr/>
        </p:nvSpPr>
        <p:spPr>
          <a:xfrm>
            <a:off x="9725749" y="6104725"/>
            <a:ext cx="31319" cy="31319"/>
          </a:xfrm>
          <a:prstGeom prst="ellipse">
            <a:avLst/>
          </a:prstGeom>
          <a:solidFill>
            <a:srgbClr val="A5B4FC"/>
          </a:solidFill>
          <a:ln w="15240">
            <a:solidFill>
              <a:srgbClr val="A5B4FC"/>
            </a:solidFill>
            <a:prstDash val="solid"/>
          </a:ln>
        </p:spPr>
        <p:txBody>
          <a:bodyPr/>
          <a:lstStyle/>
          <a:p>
            <a:endParaRPr lang="en-US" sz="2400"/>
          </a:p>
        </p:txBody>
      </p:sp>
      <p:sp>
        <p:nvSpPr>
          <p:cNvPr id="27" name="Text 25"/>
          <p:cNvSpPr/>
          <p:nvPr/>
        </p:nvSpPr>
        <p:spPr>
          <a:xfrm>
            <a:off x="10034016" y="5754624"/>
            <a:ext cx="1828800" cy="731520"/>
          </a:xfrm>
          <a:prstGeom prst="rect">
            <a:avLst/>
          </a:prstGeom>
          <a:noFill/>
          <a:ln/>
        </p:spPr>
        <p:txBody>
          <a:bodyPr wrap="square" lIns="0" tIns="0" rIns="0" bIns="0" rtlCol="0" anchor="ctr"/>
          <a:lstStyle/>
          <a:p>
            <a:r>
              <a:rPr lang="en-US" sz="1400" b="1" kern="0" spc="107">
                <a:solidFill>
                  <a:srgbClr val="A5B4FC"/>
                </a:solidFill>
                <a:latin typeface="Segoe UI" pitchFamily="34" charset="0"/>
                <a:ea typeface="Segoe UI" pitchFamily="34" charset="-122"/>
                <a:cs typeface="Segoe UI" pitchFamily="34" charset="-120"/>
              </a:rPr>
              <a:t>REFLECT</a:t>
            </a:r>
            <a:endParaRPr lang="en-US" sz="1400"/>
          </a:p>
        </p:txBody>
      </p:sp>
    </p:spTree>
    <p:extLst>
      <p:ext uri="{BB962C8B-B14F-4D97-AF65-F5344CB8AC3E}">
        <p14:creationId xmlns:p14="http://schemas.microsoft.com/office/powerpoint/2010/main" val="3513092102"/>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ove logo tile">
            <a:extLst>
              <a:ext uri="{C183D7F6-B498-43B3-948B-1728B52AA6E4}">
                <adec:decorative xmlns:adec="http://schemas.microsoft.com/office/drawing/2017/decorative" val="1"/>
              </a:ext>
            </a:extLst>
          </p:cNvPr>
          <p:cNvSpPr/>
          <p:nvPr/>
        </p:nvSpPr>
        <p:spPr>
          <a:xfrm>
            <a:off x="731520" y="487680"/>
            <a:ext cx="609600" cy="609600"/>
          </a:xfrm>
          <a:prstGeom prst="roundRect">
            <a:avLst>
              <a:gd name="adj" fmla="val 28000"/>
            </a:avLst>
          </a:prstGeom>
          <a:solidFill>
            <a:srgbClr val="E3F8F6"/>
          </a:solidFill>
          <a:ln w="12700">
            <a:solidFill>
              <a:srgbClr val="E3F8F6"/>
            </a:solidFill>
            <a:prstDash val="solid"/>
          </a:ln>
        </p:spPr>
        <p:txBody>
          <a:bodyPr/>
          <a:lstStyle/>
          <a:p>
            <a:endParaRPr lang="en-US" sz="2400"/>
          </a:p>
        </p:txBody>
      </p:sp>
      <p:sp>
        <p:nvSpPr>
          <p:cNvPr id="3" name="Move logo">
            <a:extLst>
              <a:ext uri="{C183D7F6-B498-43B3-948B-1728B52AA6E4}">
                <adec:decorative xmlns:adec="http://schemas.microsoft.com/office/drawing/2017/decorative" val="1"/>
              </a:ext>
            </a:extLst>
          </p:cNvPr>
          <p:cNvSpPr/>
          <p:nvPr/>
        </p:nvSpPr>
        <p:spPr>
          <a:xfrm>
            <a:off x="887090" y="634960"/>
            <a:ext cx="248717" cy="248717"/>
          </a:xfrm>
          <a:prstGeom prst="ellipse">
            <a:avLst/>
          </a:prstGeom>
          <a:ln w="15240">
            <a:solidFill>
              <a:srgbClr val="0EA5A4"/>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1079846" y="827715"/>
            <a:ext cx="124359" cy="124359"/>
          </a:xfrm>
          <a:prstGeom prst="line">
            <a:avLst/>
          </a:prstGeom>
          <a:ln w="15240">
            <a:solidFill>
              <a:srgbClr val="0EA5A4"/>
            </a:solidFill>
            <a:prstDash val="solid"/>
          </a:ln>
        </p:spPr>
        <p:txBody>
          <a:bodyPr/>
          <a:lstStyle/>
          <a:p>
            <a:endParaRPr lang="en-US" sz="2400"/>
          </a:p>
        </p:txBody>
      </p:sp>
      <p:sp>
        <p:nvSpPr>
          <p:cNvPr id="5" name="Text 3">
            <a:extLst>
              <a:ext uri="{C183D7F6-B498-43B3-948B-1728B52AA6E4}">
                <adec:decorative xmlns:adec="http://schemas.microsoft.com/office/drawing/2017/decorative" val="0"/>
              </a:ext>
            </a:extLst>
          </p:cNvPr>
          <p:cNvSpPr/>
          <p:nvPr/>
        </p:nvSpPr>
        <p:spPr>
          <a:xfrm>
            <a:off x="1487424" y="487680"/>
            <a:ext cx="4998720" cy="609600"/>
          </a:xfrm>
          <a:prstGeom prst="rect">
            <a:avLst/>
          </a:prstGeom>
          <a:noFill/>
          <a:ln/>
        </p:spPr>
        <p:txBody>
          <a:bodyPr wrap="square" lIns="0" tIns="0" rIns="0" bIns="0" rtlCol="0" anchor="ctr"/>
          <a:lstStyle/>
          <a:p>
            <a:r>
              <a:rPr lang="en-US" sz="1667" b="1" kern="0" spc="133">
                <a:solidFill>
                  <a:srgbClr val="0EA5A4"/>
                </a:solidFill>
                <a:latin typeface="Segoe UI" pitchFamily="34" charset="0"/>
                <a:ea typeface="Segoe UI" pitchFamily="34" charset="-122"/>
                <a:cs typeface="Segoe UI" pitchFamily="34" charset="-120"/>
              </a:rPr>
              <a:t>EXPLORE</a:t>
            </a:r>
            <a:r>
              <a:rPr lang="en-US" sz="1667" kern="0" spc="133">
                <a:solidFill>
                  <a:srgbClr val="CBD5E1"/>
                </a:solidFill>
                <a:latin typeface="Segoe UI" pitchFamily="34" charset="0"/>
                <a:ea typeface="Segoe UI" pitchFamily="34" charset="-122"/>
                <a:cs typeface="Segoe UI" pitchFamily="34" charset="-120"/>
              </a:rPr>
              <a:t>  ·  </a:t>
            </a:r>
            <a:r>
              <a:rPr lang="en-US" sz="1667" kern="0" spc="133">
                <a:solidFill>
                  <a:srgbClr val="475569"/>
                </a:solidFill>
                <a:latin typeface="Segoe UI" pitchFamily="34" charset="0"/>
                <a:ea typeface="Segoe UI" pitchFamily="34" charset="-122"/>
                <a:cs typeface="Segoe UI" pitchFamily="34" charset="-120"/>
              </a:rPr>
              <a:t>Christian connection</a:t>
            </a:r>
            <a:endParaRPr lang="en-US" sz="1667"/>
          </a:p>
        </p:txBody>
      </p:sp>
      <p:sp>
        <p:nvSpPr>
          <p:cNvPr id="6" name="Text 4"/>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94A3B8"/>
                </a:solidFill>
                <a:latin typeface="Segoe UI" pitchFamily="34" charset="0"/>
                <a:ea typeface="Segoe UI" pitchFamily="34" charset="-122"/>
                <a:cs typeface="Segoe UI" pitchFamily="34" charset="-120"/>
              </a:rPr>
              <a:t>T3 · LISTENING THAT HELPS · WEEK 3</a:t>
            </a:r>
            <a:endParaRPr lang="en-US" sz="1200"/>
          </a:p>
        </p:txBody>
      </p:sp>
      <p:sp>
        <p:nvSpPr>
          <p:cNvPr id="7" name="Text 0"/>
          <p:cNvSpPr>
            <a:spLocks noGrp="1"/>
          </p:cNvSpPr>
          <p:nvPr>
            <p:ph type="title" idx="100" hasCustomPrompt="1"/>
          </p:nvPr>
        </p:nvSpPr>
        <p:spPr>
          <a:xfrm>
            <a:off x="731520" y="1402080"/>
            <a:ext cx="10728960" cy="731520"/>
          </a:xfrm>
          <a:prstGeom prst="rect">
            <a:avLst/>
          </a:prstGeom>
          <a:noFill/>
          <a:ln/>
        </p:spPr>
        <p:txBody>
          <a:bodyPr vert="horz" wrap="square" lIns="0" tIns="0" rIns="0" bIns="0" rtlCol="0" anchor="ctr">
            <a:normAutofit/>
          </a:bodyPr>
          <a:lstStyle/>
          <a:p>
            <a:r>
              <a:rPr lang="en-US" sz="3733" b="1">
                <a:solidFill>
                  <a:srgbClr val="0F172A"/>
                </a:solidFill>
                <a:latin typeface="Segoe UI" pitchFamily="34" charset="0"/>
                <a:ea typeface="Segoe UI" pitchFamily="34" charset="-122"/>
                <a:cs typeface="Segoe UI" pitchFamily="34" charset="-120"/>
              </a:rPr>
              <a:t>James 1:19</a:t>
            </a:r>
            <a:endParaRPr lang="en-US" sz="3733"/>
          </a:p>
        </p:txBody>
      </p:sp>
      <p:sp>
        <p:nvSpPr>
          <p:cNvPr id="8" name="Card">
            <a:extLst>
              <a:ext uri="{C183D7F6-B498-43B3-948B-1728B52AA6E4}">
                <adec:decorative xmlns:adec="http://schemas.microsoft.com/office/drawing/2017/decorative" val="1"/>
              </a:ext>
            </a:extLst>
          </p:cNvPr>
          <p:cNvSpPr/>
          <p:nvPr/>
        </p:nvSpPr>
        <p:spPr>
          <a:xfrm>
            <a:off x="731520" y="2255520"/>
            <a:ext cx="10728960" cy="2194560"/>
          </a:xfrm>
          <a:prstGeom prst="roundRect">
            <a:avLst>
              <a:gd name="adj" fmla="val 4706"/>
            </a:avLst>
          </a:prstGeom>
          <a:solidFill>
            <a:srgbClr val="FFFFFF"/>
          </a:solidFill>
          <a:ln w="12700">
            <a:solidFill>
              <a:srgbClr val="E6E9F2"/>
            </a:solidFill>
            <a:prstDash val="solid"/>
          </a:ln>
        </p:spPr>
        <p:txBody>
          <a:bodyPr/>
          <a:lstStyle/>
          <a:p>
            <a:endParaRPr lang="en-US" sz="2400"/>
          </a:p>
        </p:txBody>
      </p:sp>
      <p:sp>
        <p:nvSpPr>
          <p:cNvPr id="9" name="Accent">
            <a:extLst>
              <a:ext uri="{C183D7F6-B498-43B3-948B-1728B52AA6E4}">
                <adec:decorative xmlns:adec="http://schemas.microsoft.com/office/drawing/2017/decorative" val="1"/>
              </a:ext>
            </a:extLst>
          </p:cNvPr>
          <p:cNvSpPr/>
          <p:nvPr/>
        </p:nvSpPr>
        <p:spPr>
          <a:xfrm>
            <a:off x="731520" y="2255520"/>
            <a:ext cx="109728" cy="2194560"/>
          </a:xfrm>
          <a:prstGeom prst="rect">
            <a:avLst/>
          </a:prstGeom>
          <a:solidFill>
            <a:srgbClr val="0EA5A4"/>
          </a:solidFill>
          <a:ln w="12700">
            <a:solidFill>
              <a:srgbClr val="0EA5A4"/>
            </a:solidFill>
            <a:prstDash val="solid"/>
          </a:ln>
        </p:spPr>
        <p:txBody>
          <a:bodyPr/>
          <a:lstStyle/>
          <a:p>
            <a:endParaRPr lang="en-US" sz="2400"/>
          </a:p>
        </p:txBody>
      </p:sp>
      <p:sp>
        <p:nvSpPr>
          <p:cNvPr id="10" name="Text 8"/>
          <p:cNvSpPr/>
          <p:nvPr/>
        </p:nvSpPr>
        <p:spPr>
          <a:xfrm>
            <a:off x="1280160" y="2499360"/>
            <a:ext cx="9814560" cy="1584960"/>
          </a:xfrm>
          <a:prstGeom prst="rect">
            <a:avLst/>
          </a:prstGeom>
          <a:noFill/>
          <a:ln/>
        </p:spPr>
        <p:txBody>
          <a:bodyPr wrap="square" lIns="0" tIns="0" rIns="0" bIns="0" rtlCol="0" anchor="ctr"/>
          <a:lstStyle/>
          <a:p>
            <a:pPr>
              <a:lnSpc>
                <a:spcPts val="3467"/>
              </a:lnSpc>
            </a:pPr>
            <a:r>
              <a:rPr lang="en-US" sz="2267">
                <a:solidFill>
                  <a:srgbClr val="0F172A"/>
                </a:solidFill>
                <a:latin typeface="Segoe UI Semibold" pitchFamily="34" charset="0"/>
                <a:ea typeface="Segoe UI Semibold" pitchFamily="34" charset="-122"/>
                <a:cs typeface="Segoe UI Semibold" pitchFamily="34" charset="-120"/>
              </a:rPr>
              <a:t>“My dear brothers and sisters, take note of this: Everyone should be quick to listen, slow to speak and slow to become angry.”</a:t>
            </a:r>
            <a:endParaRPr lang="en-US" sz="2267"/>
          </a:p>
        </p:txBody>
      </p:sp>
      <p:sp>
        <p:nvSpPr>
          <p:cNvPr id="11" name="Text 9">
            <a:extLst>
              <a:ext uri="{C183D7F6-B498-43B3-948B-1728B52AA6E4}">
                <adec:decorative xmlns:adec="http://schemas.microsoft.com/office/drawing/2017/decorative" val="0"/>
              </a:ext>
            </a:extLst>
          </p:cNvPr>
          <p:cNvSpPr/>
          <p:nvPr/>
        </p:nvSpPr>
        <p:spPr>
          <a:xfrm>
            <a:off x="1280160" y="4145280"/>
            <a:ext cx="9814560" cy="365760"/>
          </a:xfrm>
          <a:prstGeom prst="rect">
            <a:avLst/>
          </a:prstGeom>
          <a:noFill/>
          <a:ln/>
        </p:spPr>
        <p:txBody>
          <a:bodyPr wrap="square" lIns="0" tIns="0" rIns="0" bIns="0" rtlCol="0" anchor="ctr"/>
          <a:lstStyle/>
          <a:p>
            <a:r>
              <a:rPr lang="en-US" sz="1400">
                <a:solidFill>
                  <a:srgbClr val="475569"/>
                </a:solidFill>
                <a:latin typeface="Segoe UI" pitchFamily="34" charset="0"/>
                <a:ea typeface="Segoe UI" pitchFamily="34" charset="-122"/>
                <a:cs typeface="Segoe UI" pitchFamily="34" charset="-120"/>
              </a:rPr>
              <a:t>James 1:19, New International Version (NIV)</a:t>
            </a:r>
            <a:endParaRPr lang="en-US" sz="1400"/>
          </a:p>
        </p:txBody>
      </p:sp>
      <p:sp>
        <p:nvSpPr>
          <p:cNvPr id="12" name="Rhythm chip">
            <a:extLst>
              <a:ext uri="{C183D7F6-B498-43B3-948B-1728B52AA6E4}">
                <adec:decorative xmlns:adec="http://schemas.microsoft.com/office/drawing/2017/decorative" val="1"/>
              </a:ext>
            </a:extLst>
          </p:cNvPr>
          <p:cNvSpPr/>
          <p:nvPr/>
        </p:nvSpPr>
        <p:spPr>
          <a:xfrm>
            <a:off x="73152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13" name="Move logo">
            <a:extLst>
              <a:ext uri="{C183D7F6-B498-43B3-948B-1728B52AA6E4}">
                <adec:decorative xmlns:adec="http://schemas.microsoft.com/office/drawing/2017/decorative" val="1"/>
              </a:ext>
            </a:extLst>
          </p:cNvPr>
          <p:cNvSpPr/>
          <p:nvPr/>
        </p:nvSpPr>
        <p:spPr>
          <a:xfrm>
            <a:off x="978993" y="6012607"/>
            <a:ext cx="215555" cy="215555"/>
          </a:xfrm>
          <a:prstGeom prst="ellipse">
            <a:avLst/>
          </a:prstGeom>
          <a:ln w="15240">
            <a:solidFill>
              <a:srgbClr val="94A3B8"/>
            </a:solidFill>
            <a:prstDash val="solid"/>
          </a:ln>
        </p:spPr>
        <p:txBody>
          <a:bodyPr/>
          <a:lstStyle/>
          <a:p>
            <a:endParaRPr lang="en-US" sz="2400"/>
          </a:p>
        </p:txBody>
      </p:sp>
      <p:sp>
        <p:nvSpPr>
          <p:cNvPr id="14" name="Move logo">
            <a:extLst>
              <a:ext uri="{C183D7F6-B498-43B3-948B-1728B52AA6E4}">
                <adec:decorative xmlns:adec="http://schemas.microsoft.com/office/drawing/2017/decorative" val="1"/>
              </a:ext>
            </a:extLst>
          </p:cNvPr>
          <p:cNvSpPr/>
          <p:nvPr/>
        </p:nvSpPr>
        <p:spPr>
          <a:xfrm>
            <a:off x="1097548" y="6012607"/>
            <a:ext cx="215555" cy="215555"/>
          </a:xfrm>
          <a:prstGeom prst="ellipse">
            <a:avLst/>
          </a:prstGeom>
          <a:ln w="15240">
            <a:solidFill>
              <a:srgbClr val="94A3B8"/>
            </a:solidFill>
            <a:prstDash val="solid"/>
          </a:ln>
        </p:spPr>
        <p:txBody>
          <a:bodyPr/>
          <a:lstStyle/>
          <a:p>
            <a:endParaRPr lang="en-US" sz="2400"/>
          </a:p>
        </p:txBody>
      </p:sp>
      <p:sp>
        <p:nvSpPr>
          <p:cNvPr id="15" name="Text 13">
            <a:extLst>
              <a:ext uri="{C183D7F6-B498-43B3-948B-1728B52AA6E4}">
                <adec:decorative xmlns:adec="http://schemas.microsoft.com/office/drawing/2017/decorative" val="0"/>
              </a:ext>
            </a:extLst>
          </p:cNvPr>
          <p:cNvSpPr/>
          <p:nvPr/>
        </p:nvSpPr>
        <p:spPr>
          <a:xfrm>
            <a:off x="143865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CONNECT</a:t>
            </a:r>
            <a:endParaRPr lang="en-US" sz="1400"/>
          </a:p>
        </p:txBody>
      </p:sp>
      <p:sp>
        <p:nvSpPr>
          <p:cNvPr id="16" name="Rhythm chip">
            <a:extLst>
              <a:ext uri="{C183D7F6-B498-43B3-948B-1728B52AA6E4}">
                <adec:decorative xmlns:adec="http://schemas.microsoft.com/office/drawing/2017/decorative" val="1"/>
              </a:ext>
            </a:extLst>
          </p:cNvPr>
          <p:cNvSpPr/>
          <p:nvPr/>
        </p:nvSpPr>
        <p:spPr>
          <a:xfrm>
            <a:off x="3596640" y="5608320"/>
            <a:ext cx="2682240" cy="999744"/>
          </a:xfrm>
          <a:prstGeom prst="roundRect">
            <a:avLst>
              <a:gd name="adj" fmla="val 17073"/>
            </a:avLst>
          </a:prstGeom>
          <a:solidFill>
            <a:srgbClr val="0EA5A4"/>
          </a:solidFill>
          <a:ln w="12700">
            <a:solidFill>
              <a:srgbClr val="0EA5A4"/>
            </a:solidFill>
            <a:prstDash val="solid"/>
          </a:ln>
        </p:spPr>
        <p:txBody>
          <a:bodyPr/>
          <a:lstStyle/>
          <a:p>
            <a:endParaRPr lang="en-US" sz="2400"/>
          </a:p>
        </p:txBody>
      </p:sp>
      <p:sp>
        <p:nvSpPr>
          <p:cNvPr id="17" name="Move logo">
            <a:extLst>
              <a:ext uri="{C183D7F6-B498-43B3-948B-1728B52AA6E4}">
                <adec:decorative xmlns:adec="http://schemas.microsoft.com/office/drawing/2017/decorative" val="1"/>
              </a:ext>
            </a:extLst>
          </p:cNvPr>
          <p:cNvSpPr/>
          <p:nvPr/>
        </p:nvSpPr>
        <p:spPr>
          <a:xfrm>
            <a:off x="3861938" y="5950672"/>
            <a:ext cx="248717" cy="248717"/>
          </a:xfrm>
          <a:prstGeom prst="ellipse">
            <a:avLst/>
          </a:prstGeom>
          <a:ln w="15240">
            <a:solidFill>
              <a:srgbClr val="FFFFFF"/>
            </a:solidFill>
            <a:prstDash val="solid"/>
          </a:ln>
        </p:spPr>
        <p:txBody>
          <a:bodyPr/>
          <a:lstStyle/>
          <a:p>
            <a:endParaRPr lang="en-US" sz="2400"/>
          </a:p>
        </p:txBody>
      </p:sp>
      <p:sp>
        <p:nvSpPr>
          <p:cNvPr id="18" name="Move logo">
            <a:extLst>
              <a:ext uri="{C183D7F6-B498-43B3-948B-1728B52AA6E4}">
                <adec:decorative xmlns:adec="http://schemas.microsoft.com/office/drawing/2017/decorative" val="1"/>
              </a:ext>
            </a:extLst>
          </p:cNvPr>
          <p:cNvSpPr/>
          <p:nvPr/>
        </p:nvSpPr>
        <p:spPr>
          <a:xfrm>
            <a:off x="4054694" y="6143427"/>
            <a:ext cx="124359" cy="124359"/>
          </a:xfrm>
          <a:prstGeom prst="line">
            <a:avLst/>
          </a:prstGeom>
          <a:ln w="15240">
            <a:solidFill>
              <a:srgbClr val="FFFFFF"/>
            </a:solidFill>
            <a:prstDash val="solid"/>
          </a:ln>
        </p:spPr>
        <p:txBody>
          <a:bodyPr/>
          <a:lstStyle/>
          <a:p>
            <a:endParaRPr lang="en-US" sz="2400"/>
          </a:p>
        </p:txBody>
      </p:sp>
      <p:sp>
        <p:nvSpPr>
          <p:cNvPr id="19" name="Text 17">
            <a:extLst>
              <a:ext uri="{C183D7F6-B498-43B3-948B-1728B52AA6E4}">
                <adec:decorative xmlns:adec="http://schemas.microsoft.com/office/drawing/2017/decorative" val="0"/>
              </a:ext>
            </a:extLst>
          </p:cNvPr>
          <p:cNvSpPr/>
          <p:nvPr/>
        </p:nvSpPr>
        <p:spPr>
          <a:xfrm>
            <a:off x="4303776" y="5608320"/>
            <a:ext cx="1828800" cy="999744"/>
          </a:xfrm>
          <a:prstGeom prst="rect">
            <a:avLst/>
          </a:prstGeom>
          <a:noFill/>
          <a:ln/>
        </p:spPr>
        <p:txBody>
          <a:bodyPr wrap="square" lIns="0" tIns="0" rIns="0" bIns="0" rtlCol="0" anchor="ctr"/>
          <a:lstStyle/>
          <a:p>
            <a:r>
              <a:rPr lang="en-US" sz="1733" b="1" kern="0" spc="67">
                <a:solidFill>
                  <a:srgbClr val="FFFFFF"/>
                </a:solidFill>
                <a:latin typeface="Segoe UI" pitchFamily="34" charset="0"/>
                <a:ea typeface="Segoe UI" pitchFamily="34" charset="-122"/>
                <a:cs typeface="Segoe UI" pitchFamily="34" charset="-120"/>
              </a:rPr>
              <a:t>EXPLORE</a:t>
            </a:r>
            <a:endParaRPr lang="en-US" sz="1733"/>
          </a:p>
        </p:txBody>
      </p:sp>
      <p:sp>
        <p:nvSpPr>
          <p:cNvPr id="20" name="Rhythm chip">
            <a:extLst>
              <a:ext uri="{C183D7F6-B498-43B3-948B-1728B52AA6E4}">
                <adec:decorative xmlns:adec="http://schemas.microsoft.com/office/drawing/2017/decorative" val="1"/>
              </a:ext>
            </a:extLst>
          </p:cNvPr>
          <p:cNvSpPr/>
          <p:nvPr/>
        </p:nvSpPr>
        <p:spPr>
          <a:xfrm>
            <a:off x="646176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21" name="Move logo">
            <a:extLst>
              <a:ext uri="{C183D7F6-B498-43B3-948B-1728B52AA6E4}">
                <adec:decorative xmlns:adec="http://schemas.microsoft.com/office/drawing/2017/decorative" val="1"/>
              </a:ext>
            </a:extLst>
          </p:cNvPr>
          <p:cNvSpPr/>
          <p:nvPr/>
        </p:nvSpPr>
        <p:spPr>
          <a:xfrm>
            <a:off x="6762171" y="6006267"/>
            <a:ext cx="228235" cy="228235"/>
          </a:xfrm>
          <a:prstGeom prst="ellipse">
            <a:avLst/>
          </a:prstGeom>
          <a:ln w="15240">
            <a:solidFill>
              <a:srgbClr val="94A3B8"/>
            </a:solidFill>
            <a:prstDash val="solid"/>
          </a:ln>
        </p:spPr>
        <p:txBody>
          <a:bodyPr/>
          <a:lstStyle/>
          <a:p>
            <a:endParaRPr lang="en-US" sz="2400"/>
          </a:p>
        </p:txBody>
      </p:sp>
      <p:sp>
        <p:nvSpPr>
          <p:cNvPr id="22" name="Move logo">
            <a:extLst>
              <a:ext uri="{C183D7F6-B498-43B3-948B-1728B52AA6E4}">
                <adec:decorative xmlns:adec="http://schemas.microsoft.com/office/drawing/2017/decorative" val="1"/>
              </a:ext>
            </a:extLst>
          </p:cNvPr>
          <p:cNvSpPr/>
          <p:nvPr/>
        </p:nvSpPr>
        <p:spPr>
          <a:xfrm>
            <a:off x="6824936" y="6122668"/>
            <a:ext cx="47929" cy="51353"/>
          </a:xfrm>
          <a:prstGeom prst="line">
            <a:avLst/>
          </a:prstGeom>
          <a:ln w="15240">
            <a:solidFill>
              <a:srgbClr val="94A3B8"/>
            </a:solidFill>
            <a:prstDash val="solid"/>
          </a:ln>
        </p:spPr>
        <p:txBody>
          <a:bodyPr/>
          <a:lstStyle/>
          <a:p>
            <a:endParaRPr lang="en-US" sz="2400"/>
          </a:p>
        </p:txBody>
      </p:sp>
      <p:sp>
        <p:nvSpPr>
          <p:cNvPr id="23" name="Move logo">
            <a:extLst>
              <a:ext uri="{C183D7F6-B498-43B3-948B-1728B52AA6E4}">
                <adec:decorative xmlns:adec="http://schemas.microsoft.com/office/drawing/2017/decorative" val="1"/>
              </a:ext>
            </a:extLst>
          </p:cNvPr>
          <p:cNvSpPr/>
          <p:nvPr/>
        </p:nvSpPr>
        <p:spPr>
          <a:xfrm flipV="1">
            <a:off x="6872865" y="6069031"/>
            <a:ext cx="62764" cy="104988"/>
          </a:xfrm>
          <a:prstGeom prst="line">
            <a:avLst/>
          </a:prstGeom>
          <a:ln w="15240">
            <a:solidFill>
              <a:srgbClr val="94A3B8"/>
            </a:solidFill>
            <a:prstDash val="solid"/>
          </a:ln>
        </p:spPr>
        <p:txBody>
          <a:bodyPr/>
          <a:lstStyle/>
          <a:p>
            <a:endParaRPr lang="en-US" sz="2400"/>
          </a:p>
        </p:txBody>
      </p:sp>
      <p:sp>
        <p:nvSpPr>
          <p:cNvPr id="24" name="Text 22">
            <a:extLst>
              <a:ext uri="{C183D7F6-B498-43B3-948B-1728B52AA6E4}">
                <adec:decorative xmlns:adec="http://schemas.microsoft.com/office/drawing/2017/decorative" val="0"/>
              </a:ext>
            </a:extLst>
          </p:cNvPr>
          <p:cNvSpPr/>
          <p:nvPr/>
        </p:nvSpPr>
        <p:spPr>
          <a:xfrm>
            <a:off x="716889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PRACTISE</a:t>
            </a:r>
            <a:endParaRPr lang="en-US" sz="1400"/>
          </a:p>
        </p:txBody>
      </p:sp>
      <p:sp>
        <p:nvSpPr>
          <p:cNvPr id="25" name="Rhythm chip">
            <a:extLst>
              <a:ext uri="{C183D7F6-B498-43B3-948B-1728B52AA6E4}">
                <adec:decorative xmlns:adec="http://schemas.microsoft.com/office/drawing/2017/decorative" val="1"/>
              </a:ext>
            </a:extLst>
          </p:cNvPr>
          <p:cNvSpPr/>
          <p:nvPr/>
        </p:nvSpPr>
        <p:spPr>
          <a:xfrm>
            <a:off x="932688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26" name="Move logo">
            <a:extLst>
              <a:ext uri="{C183D7F6-B498-43B3-948B-1728B52AA6E4}">
                <adec:decorative xmlns:adec="http://schemas.microsoft.com/office/drawing/2017/decorative" val="1"/>
              </a:ext>
            </a:extLst>
          </p:cNvPr>
          <p:cNvSpPr/>
          <p:nvPr/>
        </p:nvSpPr>
        <p:spPr>
          <a:xfrm>
            <a:off x="9620952" y="5999928"/>
            <a:ext cx="240913" cy="240913"/>
          </a:xfrm>
          <a:prstGeom prst="ellipse">
            <a:avLst/>
          </a:prstGeom>
          <a:ln w="15240">
            <a:solidFill>
              <a:srgbClr val="94A3B8"/>
            </a:solidFill>
            <a:prstDash val="solid"/>
          </a:ln>
        </p:spPr>
        <p:txBody>
          <a:bodyPr/>
          <a:lstStyle/>
          <a:p>
            <a:endParaRPr lang="en-US" sz="2400"/>
          </a:p>
        </p:txBody>
      </p:sp>
      <p:sp>
        <p:nvSpPr>
          <p:cNvPr id="27" name="Move logo">
            <a:extLst>
              <a:ext uri="{C183D7F6-B498-43B3-948B-1728B52AA6E4}">
                <adec:decorative xmlns:adec="http://schemas.microsoft.com/office/drawing/2017/decorative" val="1"/>
              </a:ext>
            </a:extLst>
          </p:cNvPr>
          <p:cNvSpPr/>
          <p:nvPr/>
        </p:nvSpPr>
        <p:spPr>
          <a:xfrm>
            <a:off x="9683589" y="6062565"/>
            <a:ext cx="115639" cy="115639"/>
          </a:xfrm>
          <a:prstGeom prst="ellipse">
            <a:avLst/>
          </a:prstGeom>
          <a:ln w="15240">
            <a:solidFill>
              <a:srgbClr val="94A3B8"/>
            </a:solidFill>
            <a:prstDash val="solid"/>
          </a:ln>
        </p:spPr>
        <p:txBody>
          <a:bodyPr/>
          <a:lstStyle/>
          <a:p>
            <a:endParaRPr lang="en-US" sz="2400"/>
          </a:p>
        </p:txBody>
      </p:sp>
      <p:sp>
        <p:nvSpPr>
          <p:cNvPr id="28" name="Move logo">
            <a:extLst>
              <a:ext uri="{C183D7F6-B498-43B3-948B-1728B52AA6E4}">
                <adec:decorative xmlns:adec="http://schemas.microsoft.com/office/drawing/2017/decorative" val="1"/>
              </a:ext>
            </a:extLst>
          </p:cNvPr>
          <p:cNvSpPr/>
          <p:nvPr/>
        </p:nvSpPr>
        <p:spPr>
          <a:xfrm>
            <a:off x="9725749" y="6104725"/>
            <a:ext cx="31319" cy="31319"/>
          </a:xfrm>
          <a:prstGeom prst="ellipse">
            <a:avLst/>
          </a:prstGeom>
          <a:solidFill>
            <a:srgbClr val="94A3B8"/>
          </a:solidFill>
          <a:ln w="15240">
            <a:solidFill>
              <a:srgbClr val="94A3B8"/>
            </a:solidFill>
            <a:prstDash val="solid"/>
          </a:ln>
        </p:spPr>
        <p:txBody>
          <a:bodyPr/>
          <a:lstStyle/>
          <a:p>
            <a:endParaRPr lang="en-US" sz="2400"/>
          </a:p>
        </p:txBody>
      </p:sp>
      <p:sp>
        <p:nvSpPr>
          <p:cNvPr id="29" name="Text 27">
            <a:extLst>
              <a:ext uri="{C183D7F6-B498-43B3-948B-1728B52AA6E4}">
                <adec:decorative xmlns:adec="http://schemas.microsoft.com/office/drawing/2017/decorative" val="0"/>
              </a:ext>
            </a:extLst>
          </p:cNvPr>
          <p:cNvSpPr/>
          <p:nvPr/>
        </p:nvSpPr>
        <p:spPr>
          <a:xfrm>
            <a:off x="1003401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REFLECT</a:t>
            </a:r>
            <a:endParaRPr lang="en-US" sz="1400"/>
          </a:p>
        </p:txBody>
      </p:sp>
      <p:sp>
        <p:nvSpPr>
          <p:cNvPr id="30" name="Connection card">
            <a:extLst>
              <a:ext uri="{C183D7F6-B498-43B3-948B-1728B52AA6E4}">
                <adec:decorative xmlns:adec="http://schemas.microsoft.com/office/drawing/2017/decorative" val="1"/>
              </a:ext>
            </a:extLst>
          </p:cNvPr>
          <p:cNvSpPr/>
          <p:nvPr/>
        </p:nvSpPr>
        <p:spPr>
          <a:xfrm>
            <a:off x="731520" y="4511040"/>
            <a:ext cx="10728960" cy="1097280"/>
          </a:xfrm>
          <a:prstGeom prst="roundRect">
            <a:avLst>
              <a:gd name="adj" fmla="val 14000"/>
            </a:avLst>
          </a:prstGeom>
          <a:solidFill>
            <a:srgbClr val="E6F6F5"/>
          </a:solidFill>
          <a:ln w="12700">
            <a:solidFill>
              <a:srgbClr val="0EA5A4"/>
            </a:solidFill>
            <a:prstDash val="solid"/>
          </a:ln>
        </p:spPr>
        <p:txBody>
          <a:bodyPr/>
          <a:lstStyle/>
          <a:p>
            <a:endParaRPr lang="en-US" sz="2400"/>
          </a:p>
        </p:txBody>
      </p:sp>
      <p:sp>
        <p:nvSpPr>
          <p:cNvPr id="31" name="Connection label"/>
          <p:cNvSpPr/>
          <p:nvPr/>
        </p:nvSpPr>
        <p:spPr>
          <a:xfrm>
            <a:off x="1280160" y="4632960"/>
            <a:ext cx="9814560" cy="213360"/>
          </a:xfrm>
          <a:prstGeom prst="rect">
            <a:avLst/>
          </a:prstGeom>
          <a:noFill/>
          <a:ln/>
        </p:spPr>
        <p:txBody>
          <a:bodyPr wrap="square" lIns="0" tIns="0" rIns="0" bIns="0" rtlCol="0" anchor="ctr"/>
          <a:lstStyle/>
          <a:p>
            <a:r>
              <a:rPr lang="en-US" sz="1067" b="1" spc="107">
                <a:solidFill>
                  <a:srgbClr val="0EA5A4"/>
                </a:solidFill>
                <a:latin typeface="Segoe UI" pitchFamily="34" charset="0"/>
                <a:ea typeface="Segoe UI" pitchFamily="34" charset="-122"/>
                <a:cs typeface="Segoe UI" pitchFamily="34" charset="-120"/>
              </a:rPr>
              <a:t>CHRISTIAN CONNECTION</a:t>
            </a:r>
          </a:p>
        </p:txBody>
      </p:sp>
      <p:sp>
        <p:nvSpPr>
          <p:cNvPr id="32" name="Connection text"/>
          <p:cNvSpPr/>
          <p:nvPr/>
        </p:nvSpPr>
        <p:spPr>
          <a:xfrm>
            <a:off x="1280160" y="4876800"/>
            <a:ext cx="9814560" cy="670560"/>
          </a:xfrm>
          <a:prstGeom prst="rect">
            <a:avLst/>
          </a:prstGeom>
          <a:noFill/>
          <a:ln/>
        </p:spPr>
        <p:txBody>
          <a:bodyPr wrap="square" lIns="0" tIns="0" rIns="0" bIns="0" rtlCol="0" anchor="ctr"/>
          <a:lstStyle/>
          <a:p>
            <a:r>
              <a:rPr lang="en-US" sz="1600">
                <a:solidFill>
                  <a:srgbClr val="0F172A"/>
                </a:solidFill>
                <a:latin typeface="Segoe UI" pitchFamily="34" charset="0"/>
                <a:ea typeface="Segoe UI" pitchFamily="34" charset="-122"/>
                <a:cs typeface="Segoe UI" pitchFamily="34" charset="-120"/>
              </a:rPr>
              <a:t>Scripture puts listening before speaking. Being quick to listen is one real way of loving a friend well.</a:t>
            </a:r>
          </a:p>
        </p:txBody>
      </p:sp>
    </p:spTree>
    <p:extLst>
      <p:ext uri="{BB962C8B-B14F-4D97-AF65-F5344CB8AC3E}">
        <p14:creationId xmlns:p14="http://schemas.microsoft.com/office/powerpoint/2010/main" val="2866215160"/>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ove logo tile">
            <a:extLst>
              <a:ext uri="{C183D7F6-B498-43B3-948B-1728B52AA6E4}">
                <adec:decorative xmlns:adec="http://schemas.microsoft.com/office/drawing/2017/decorative" val="1"/>
              </a:ext>
            </a:extLst>
          </p:cNvPr>
          <p:cNvSpPr/>
          <p:nvPr/>
        </p:nvSpPr>
        <p:spPr>
          <a:xfrm>
            <a:off x="731520" y="487680"/>
            <a:ext cx="609600" cy="609600"/>
          </a:xfrm>
          <a:prstGeom prst="roundRect">
            <a:avLst>
              <a:gd name="adj" fmla="val 28000"/>
            </a:avLst>
          </a:prstGeom>
          <a:solidFill>
            <a:srgbClr val="FFEDEA"/>
          </a:solidFill>
          <a:ln w="12700">
            <a:solidFill>
              <a:srgbClr val="FFEDEA"/>
            </a:solidFill>
            <a:prstDash val="solid"/>
          </a:ln>
        </p:spPr>
        <p:txBody>
          <a:bodyPr/>
          <a:lstStyle/>
          <a:p>
            <a:endParaRPr lang="en-US" sz="2400"/>
          </a:p>
        </p:txBody>
      </p:sp>
      <p:sp>
        <p:nvSpPr>
          <p:cNvPr id="3" name="Move logo">
            <a:extLst>
              <a:ext uri="{C183D7F6-B498-43B3-948B-1728B52AA6E4}">
                <adec:decorative xmlns:adec="http://schemas.microsoft.com/office/drawing/2017/decorative" val="1"/>
              </a:ext>
            </a:extLst>
          </p:cNvPr>
          <p:cNvSpPr/>
          <p:nvPr/>
        </p:nvSpPr>
        <p:spPr>
          <a:xfrm>
            <a:off x="887090" y="643250"/>
            <a:ext cx="298460" cy="298460"/>
          </a:xfrm>
          <a:prstGeom prst="ellipse">
            <a:avLst/>
          </a:prstGeom>
          <a:ln w="15240">
            <a:solidFill>
              <a:srgbClr val="F76C5E"/>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969167" y="795465"/>
            <a:ext cx="62676" cy="67153"/>
          </a:xfrm>
          <a:prstGeom prst="line">
            <a:avLst/>
          </a:prstGeom>
          <a:ln w="15240">
            <a:solidFill>
              <a:srgbClr val="F76C5E"/>
            </a:solidFill>
            <a:prstDash val="solid"/>
          </a:ln>
        </p:spPr>
        <p:txBody>
          <a:bodyPr/>
          <a:lstStyle/>
          <a:p>
            <a:endParaRPr lang="en-US" sz="2400"/>
          </a:p>
        </p:txBody>
      </p:sp>
      <p:sp>
        <p:nvSpPr>
          <p:cNvPr id="5" name="Move logo">
            <a:extLst>
              <a:ext uri="{C183D7F6-B498-43B3-948B-1728B52AA6E4}">
                <adec:decorative xmlns:adec="http://schemas.microsoft.com/office/drawing/2017/decorative" val="1"/>
              </a:ext>
            </a:extLst>
          </p:cNvPr>
          <p:cNvSpPr/>
          <p:nvPr/>
        </p:nvSpPr>
        <p:spPr>
          <a:xfrm flipV="1">
            <a:off x="1031843" y="725327"/>
            <a:ext cx="82076" cy="137292"/>
          </a:xfrm>
          <a:prstGeom prst="line">
            <a:avLst/>
          </a:prstGeom>
          <a:ln w="15240">
            <a:solidFill>
              <a:srgbClr val="F76C5E"/>
            </a:solidFill>
            <a:prstDash val="solid"/>
          </a:ln>
        </p:spPr>
        <p:txBody>
          <a:bodyPr/>
          <a:lstStyle/>
          <a:p>
            <a:endParaRPr lang="en-US" sz="2400"/>
          </a:p>
        </p:txBody>
      </p:sp>
      <p:sp>
        <p:nvSpPr>
          <p:cNvPr id="6" name="Text 4">
            <a:extLst>
              <a:ext uri="{C183D7F6-B498-43B3-948B-1728B52AA6E4}">
                <adec:decorative xmlns:adec="http://schemas.microsoft.com/office/drawing/2017/decorative" val="0"/>
              </a:ext>
            </a:extLst>
          </p:cNvPr>
          <p:cNvSpPr/>
          <p:nvPr/>
        </p:nvSpPr>
        <p:spPr>
          <a:xfrm>
            <a:off x="1487424" y="487680"/>
            <a:ext cx="4998720" cy="609600"/>
          </a:xfrm>
          <a:prstGeom prst="rect">
            <a:avLst/>
          </a:prstGeom>
          <a:noFill/>
          <a:ln/>
        </p:spPr>
        <p:txBody>
          <a:bodyPr wrap="square" lIns="0" tIns="0" rIns="0" bIns="0" rtlCol="0" anchor="ctr"/>
          <a:lstStyle/>
          <a:p>
            <a:r>
              <a:rPr lang="en-US" sz="1667" b="1" kern="0" spc="133">
                <a:solidFill>
                  <a:srgbClr val="F76C5E"/>
                </a:solidFill>
                <a:latin typeface="Segoe UI" pitchFamily="34" charset="0"/>
                <a:ea typeface="Segoe UI" pitchFamily="34" charset="-122"/>
                <a:cs typeface="Segoe UI" pitchFamily="34" charset="-120"/>
              </a:rPr>
              <a:t>PRACTISE</a:t>
            </a:r>
            <a:r>
              <a:rPr lang="en-US" sz="1667" kern="0" spc="133">
                <a:solidFill>
                  <a:srgbClr val="CBD5E1"/>
                </a:solidFill>
                <a:latin typeface="Segoe UI" pitchFamily="34" charset="0"/>
                <a:ea typeface="Segoe UI" pitchFamily="34" charset="-122"/>
                <a:cs typeface="Segoe UI" pitchFamily="34" charset="-120"/>
              </a:rPr>
              <a:t>  ·  </a:t>
            </a:r>
            <a:r>
              <a:rPr lang="en-US" sz="1667" kern="0" spc="133">
                <a:solidFill>
                  <a:srgbClr val="475569"/>
                </a:solidFill>
                <a:latin typeface="Segoe UI" pitchFamily="34" charset="0"/>
                <a:ea typeface="Segoe UI" pitchFamily="34" charset="-122"/>
                <a:cs typeface="Segoe UI" pitchFamily="34" charset="-120"/>
              </a:rPr>
              <a:t>Emotion-word ladder</a:t>
            </a:r>
            <a:endParaRPr lang="en-US" sz="1667"/>
          </a:p>
        </p:txBody>
      </p:sp>
      <p:sp>
        <p:nvSpPr>
          <p:cNvPr id="7" name="Text 5"/>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94A3B8"/>
                </a:solidFill>
                <a:latin typeface="Segoe UI" pitchFamily="34" charset="0"/>
                <a:ea typeface="Segoe UI" pitchFamily="34" charset="-122"/>
                <a:cs typeface="Segoe UI" pitchFamily="34" charset="-120"/>
              </a:rPr>
              <a:t>T3 · LISTENING THAT HELPS · WEEK 3</a:t>
            </a:r>
            <a:endParaRPr lang="en-US" sz="1200"/>
          </a:p>
        </p:txBody>
      </p:sp>
      <p:sp>
        <p:nvSpPr>
          <p:cNvPr id="8" name="Text 0"/>
          <p:cNvSpPr>
            <a:spLocks noGrp="1"/>
          </p:cNvSpPr>
          <p:nvPr>
            <p:ph type="title" idx="100" hasCustomPrompt="1"/>
          </p:nvPr>
        </p:nvSpPr>
        <p:spPr>
          <a:xfrm>
            <a:off x="731520" y="1402080"/>
            <a:ext cx="10728960" cy="731520"/>
          </a:xfrm>
          <a:prstGeom prst="rect">
            <a:avLst/>
          </a:prstGeom>
          <a:noFill/>
          <a:ln/>
        </p:spPr>
        <p:txBody>
          <a:bodyPr vert="horz" wrap="square" lIns="0" tIns="0" rIns="0" bIns="0" rtlCol="0" anchor="ctr">
            <a:normAutofit fontScale="90000"/>
          </a:bodyPr>
          <a:lstStyle/>
          <a:p>
            <a:r>
              <a:rPr lang="en-US" sz="3733" b="1">
                <a:solidFill>
                  <a:srgbClr val="0F172A"/>
                </a:solidFill>
                <a:latin typeface="Segoe UI" pitchFamily="34" charset="0"/>
                <a:ea typeface="Segoe UI" pitchFamily="34" charset="-122"/>
                <a:cs typeface="Segoe UI" pitchFamily="34" charset="-120"/>
              </a:rPr>
              <a:t>Which replies show listening, and which shut the talking down?</a:t>
            </a:r>
            <a:endParaRPr lang="en-US" sz="3733"/>
          </a:p>
        </p:txBody>
      </p:sp>
      <p:sp>
        <p:nvSpPr>
          <p:cNvPr id="9" name="Card">
            <a:extLst>
              <a:ext uri="{C183D7F6-B498-43B3-948B-1728B52AA6E4}">
                <adec:decorative xmlns:adec="http://schemas.microsoft.com/office/drawing/2017/decorative" val="1"/>
              </a:ext>
            </a:extLst>
          </p:cNvPr>
          <p:cNvSpPr/>
          <p:nvPr/>
        </p:nvSpPr>
        <p:spPr>
          <a:xfrm>
            <a:off x="731520" y="2255520"/>
            <a:ext cx="5242560" cy="1036320"/>
          </a:xfrm>
          <a:prstGeom prst="roundRect">
            <a:avLst>
              <a:gd name="adj" fmla="val 14118"/>
            </a:avLst>
          </a:prstGeom>
          <a:solidFill>
            <a:srgbClr val="FFEDEA"/>
          </a:solidFill>
          <a:ln w="12700">
            <a:solidFill>
              <a:srgbClr val="FFEDEA"/>
            </a:solidFill>
            <a:prstDash val="solid"/>
          </a:ln>
        </p:spPr>
        <p:txBody>
          <a:bodyPr/>
          <a:lstStyle/>
          <a:p>
            <a:endParaRPr lang="en-US" sz="2400"/>
          </a:p>
        </p:txBody>
      </p:sp>
      <p:sp>
        <p:nvSpPr>
          <p:cNvPr id="10" name="Text 8">
            <a:extLst>
              <a:ext uri="{C183D7F6-B498-43B3-948B-1728B52AA6E4}">
                <adec:decorative xmlns:adec="http://schemas.microsoft.com/office/drawing/2017/decorative" val="0"/>
              </a:ext>
            </a:extLst>
          </p:cNvPr>
          <p:cNvSpPr/>
          <p:nvPr/>
        </p:nvSpPr>
        <p:spPr>
          <a:xfrm>
            <a:off x="1097280" y="2255520"/>
            <a:ext cx="4511040" cy="1036320"/>
          </a:xfrm>
          <a:prstGeom prst="rect">
            <a:avLst/>
          </a:prstGeom>
          <a:noFill/>
          <a:ln/>
        </p:spPr>
        <p:txBody>
          <a:bodyPr wrap="square" lIns="0" tIns="0" rIns="0" bIns="0" rtlCol="0" anchor="ctr"/>
          <a:lstStyle/>
          <a:p>
            <a:pPr>
              <a:lnSpc>
                <a:spcPts val="2400"/>
              </a:lnSpc>
            </a:pPr>
            <a:r>
              <a:rPr lang="en-US" sz="1667">
                <a:solidFill>
                  <a:srgbClr val="0F172A"/>
                </a:solidFill>
                <a:latin typeface="Segoe UI" pitchFamily="34" charset="0"/>
                <a:ea typeface="Segoe UI" pitchFamily="34" charset="-122"/>
                <a:cs typeface="Segoe UI" pitchFamily="34" charset="-120"/>
              </a:rPr>
              <a:t>In groups, read all six cards and sort them.</a:t>
            </a:r>
            <a:endParaRPr lang="en-US" sz="1667"/>
          </a:p>
        </p:txBody>
      </p:sp>
      <p:sp>
        <p:nvSpPr>
          <p:cNvPr id="11" name="Card">
            <a:extLst>
              <a:ext uri="{C183D7F6-B498-43B3-948B-1728B52AA6E4}">
                <adec:decorative xmlns:adec="http://schemas.microsoft.com/office/drawing/2017/decorative" val="1"/>
              </a:ext>
            </a:extLst>
          </p:cNvPr>
          <p:cNvSpPr/>
          <p:nvPr/>
        </p:nvSpPr>
        <p:spPr>
          <a:xfrm>
            <a:off x="6217920" y="2255520"/>
            <a:ext cx="5242560" cy="1036320"/>
          </a:xfrm>
          <a:prstGeom prst="roundRect">
            <a:avLst>
              <a:gd name="adj" fmla="val 14118"/>
            </a:avLst>
          </a:prstGeom>
          <a:solidFill>
            <a:srgbClr val="EEF0FF"/>
          </a:solidFill>
          <a:ln w="12700">
            <a:solidFill>
              <a:srgbClr val="EEF0FF"/>
            </a:solidFill>
            <a:prstDash val="solid"/>
          </a:ln>
        </p:spPr>
        <p:txBody>
          <a:bodyPr/>
          <a:lstStyle/>
          <a:p>
            <a:endParaRPr lang="en-US" sz="2400"/>
          </a:p>
        </p:txBody>
      </p:sp>
      <p:sp>
        <p:nvSpPr>
          <p:cNvPr id="12" name="Text 10">
            <a:extLst>
              <a:ext uri="{C183D7F6-B498-43B3-948B-1728B52AA6E4}">
                <adec:decorative xmlns:adec="http://schemas.microsoft.com/office/drawing/2017/decorative" val="0"/>
              </a:ext>
            </a:extLst>
          </p:cNvPr>
          <p:cNvSpPr/>
          <p:nvPr/>
        </p:nvSpPr>
        <p:spPr>
          <a:xfrm>
            <a:off x="6583680" y="2255520"/>
            <a:ext cx="4511040" cy="1036320"/>
          </a:xfrm>
          <a:prstGeom prst="rect">
            <a:avLst/>
          </a:prstGeom>
          <a:noFill/>
          <a:ln/>
        </p:spPr>
        <p:txBody>
          <a:bodyPr wrap="square" lIns="0" tIns="0" rIns="0" bIns="0" rtlCol="0" anchor="ctr"/>
          <a:lstStyle/>
          <a:p>
            <a:pPr>
              <a:lnSpc>
                <a:spcPts val="2400"/>
              </a:lnSpc>
            </a:pPr>
            <a:r>
              <a:rPr lang="en-US" sz="1667">
                <a:solidFill>
                  <a:srgbClr val="0F172A"/>
                </a:solidFill>
                <a:latin typeface="Segoe UI" pitchFamily="34" charset="0"/>
                <a:ea typeface="Segoe UI" pitchFamily="34" charset="-122"/>
                <a:cs typeface="Segoe UI" pitchFamily="34" charset="-120"/>
              </a:rPr>
              <a:t>For each card you set aside, write a more helpful reply.</a:t>
            </a:r>
            <a:endParaRPr lang="en-US" sz="1667"/>
          </a:p>
        </p:txBody>
      </p:sp>
      <p:sp>
        <p:nvSpPr>
          <p:cNvPr id="100" name="Card">
            <a:extLst>
              <a:ext uri="{C183D7F6-B498-43B3-948B-1728B52AA6E4}">
                <adec:decorative xmlns:adec="http://schemas.microsoft.com/office/drawing/2017/decorative" val="1"/>
              </a:ext>
            </a:extLst>
          </p:cNvPr>
          <p:cNvSpPr/>
          <p:nvPr/>
        </p:nvSpPr>
        <p:spPr>
          <a:xfrm>
            <a:off x="731520" y="3389376"/>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01" name="Number badge">
            <a:extLst>
              <a:ext uri="{C183D7F6-B498-43B3-948B-1728B52AA6E4}">
                <adec:decorative xmlns:adec="http://schemas.microsoft.com/office/drawing/2017/decorative" val="1"/>
              </a:ext>
            </a:extLst>
          </p:cNvPr>
          <p:cNvSpPr/>
          <p:nvPr/>
        </p:nvSpPr>
        <p:spPr>
          <a:xfrm>
            <a:off x="975360" y="3511296"/>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02" name="Text 102"/>
          <p:cNvSpPr/>
          <p:nvPr/>
        </p:nvSpPr>
        <p:spPr>
          <a:xfrm>
            <a:off x="975360" y="3511296"/>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1</a:t>
            </a:r>
            <a:endParaRPr lang="en-US" sz="1467"/>
          </a:p>
        </p:txBody>
      </p:sp>
      <p:sp>
        <p:nvSpPr>
          <p:cNvPr id="103" name="Text 103"/>
          <p:cNvSpPr/>
          <p:nvPr/>
        </p:nvSpPr>
        <p:spPr>
          <a:xfrm>
            <a:off x="1463040" y="3389376"/>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Just ignore them.</a:t>
            </a:r>
            <a:endParaRPr lang="en-US" sz="1467"/>
          </a:p>
        </p:txBody>
      </p:sp>
      <p:sp>
        <p:nvSpPr>
          <p:cNvPr id="104" name="Card">
            <a:extLst>
              <a:ext uri="{C183D7F6-B498-43B3-948B-1728B52AA6E4}">
                <adec:decorative xmlns:adec="http://schemas.microsoft.com/office/drawing/2017/decorative" val="1"/>
              </a:ext>
            </a:extLst>
          </p:cNvPr>
          <p:cNvSpPr/>
          <p:nvPr/>
        </p:nvSpPr>
        <p:spPr>
          <a:xfrm>
            <a:off x="6217920" y="3389376"/>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05" name="Number badge">
            <a:extLst>
              <a:ext uri="{C183D7F6-B498-43B3-948B-1728B52AA6E4}">
                <adec:decorative xmlns:adec="http://schemas.microsoft.com/office/drawing/2017/decorative" val="1"/>
              </a:ext>
            </a:extLst>
          </p:cNvPr>
          <p:cNvSpPr/>
          <p:nvPr/>
        </p:nvSpPr>
        <p:spPr>
          <a:xfrm>
            <a:off x="6461760" y="3511296"/>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06" name="Text 106"/>
          <p:cNvSpPr/>
          <p:nvPr/>
        </p:nvSpPr>
        <p:spPr>
          <a:xfrm>
            <a:off x="6461760" y="3511296"/>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2</a:t>
            </a:r>
            <a:endParaRPr lang="en-US" sz="1467"/>
          </a:p>
        </p:txBody>
      </p:sp>
      <p:sp>
        <p:nvSpPr>
          <p:cNvPr id="107" name="Text 107"/>
          <p:cNvSpPr/>
          <p:nvPr/>
        </p:nvSpPr>
        <p:spPr>
          <a:xfrm>
            <a:off x="6949440" y="3389376"/>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That sounds hard – do you want to tell me more?</a:t>
            </a:r>
            <a:endParaRPr lang="en-US" sz="1467"/>
          </a:p>
        </p:txBody>
      </p:sp>
      <p:sp>
        <p:nvSpPr>
          <p:cNvPr id="108" name="Card">
            <a:extLst>
              <a:ext uri="{C183D7F6-B498-43B3-948B-1728B52AA6E4}">
                <adec:decorative xmlns:adec="http://schemas.microsoft.com/office/drawing/2017/decorative" val="1"/>
              </a:ext>
            </a:extLst>
          </p:cNvPr>
          <p:cNvSpPr/>
          <p:nvPr/>
        </p:nvSpPr>
        <p:spPr>
          <a:xfrm>
            <a:off x="731520" y="4072128"/>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09" name="Number badge">
            <a:extLst>
              <a:ext uri="{C183D7F6-B498-43B3-948B-1728B52AA6E4}">
                <adec:decorative xmlns:adec="http://schemas.microsoft.com/office/drawing/2017/decorative" val="1"/>
              </a:ext>
            </a:extLst>
          </p:cNvPr>
          <p:cNvSpPr/>
          <p:nvPr/>
        </p:nvSpPr>
        <p:spPr>
          <a:xfrm>
            <a:off x="975360" y="4194048"/>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10" name="Text 110"/>
          <p:cNvSpPr/>
          <p:nvPr/>
        </p:nvSpPr>
        <p:spPr>
          <a:xfrm>
            <a:off x="975360" y="4194048"/>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3</a:t>
            </a:r>
            <a:endParaRPr lang="en-US" sz="1467"/>
          </a:p>
        </p:txBody>
      </p:sp>
      <p:sp>
        <p:nvSpPr>
          <p:cNvPr id="111" name="Text 111"/>
          <p:cNvSpPr/>
          <p:nvPr/>
        </p:nvSpPr>
        <p:spPr>
          <a:xfrm>
            <a:off x="1463040" y="4072128"/>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That is nothing – listen to mine.</a:t>
            </a:r>
            <a:endParaRPr lang="en-US" sz="1467"/>
          </a:p>
        </p:txBody>
      </p:sp>
      <p:sp>
        <p:nvSpPr>
          <p:cNvPr id="112" name="Card">
            <a:extLst>
              <a:ext uri="{C183D7F6-B498-43B3-948B-1728B52AA6E4}">
                <adec:decorative xmlns:adec="http://schemas.microsoft.com/office/drawing/2017/decorative" val="1"/>
              </a:ext>
            </a:extLst>
          </p:cNvPr>
          <p:cNvSpPr/>
          <p:nvPr/>
        </p:nvSpPr>
        <p:spPr>
          <a:xfrm>
            <a:off x="6217920" y="4072128"/>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13" name="Number badge">
            <a:extLst>
              <a:ext uri="{C183D7F6-B498-43B3-948B-1728B52AA6E4}">
                <adec:decorative xmlns:adec="http://schemas.microsoft.com/office/drawing/2017/decorative" val="1"/>
              </a:ext>
            </a:extLst>
          </p:cNvPr>
          <p:cNvSpPr/>
          <p:nvPr/>
        </p:nvSpPr>
        <p:spPr>
          <a:xfrm>
            <a:off x="6461760" y="4194048"/>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14" name="Text 114"/>
          <p:cNvSpPr/>
          <p:nvPr/>
        </p:nvSpPr>
        <p:spPr>
          <a:xfrm>
            <a:off x="6461760" y="4194048"/>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4</a:t>
            </a:r>
            <a:endParaRPr lang="en-US" sz="1467"/>
          </a:p>
        </p:txBody>
      </p:sp>
      <p:sp>
        <p:nvSpPr>
          <p:cNvPr id="115" name="Text 115"/>
          <p:cNvSpPr/>
          <p:nvPr/>
        </p:nvSpPr>
        <p:spPr>
          <a:xfrm>
            <a:off x="6949440" y="4072128"/>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I am putting my phone down. I am listening – take your time.</a:t>
            </a:r>
            <a:endParaRPr lang="en-US" sz="1467"/>
          </a:p>
        </p:txBody>
      </p:sp>
      <p:sp>
        <p:nvSpPr>
          <p:cNvPr id="116" name="Card">
            <a:extLst>
              <a:ext uri="{C183D7F6-B498-43B3-948B-1728B52AA6E4}">
                <adec:decorative xmlns:adec="http://schemas.microsoft.com/office/drawing/2017/decorative" val="1"/>
              </a:ext>
            </a:extLst>
          </p:cNvPr>
          <p:cNvSpPr/>
          <p:nvPr/>
        </p:nvSpPr>
        <p:spPr>
          <a:xfrm>
            <a:off x="731520" y="4754880"/>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17" name="Number badge">
            <a:extLst>
              <a:ext uri="{C183D7F6-B498-43B3-948B-1728B52AA6E4}">
                <adec:decorative xmlns:adec="http://schemas.microsoft.com/office/drawing/2017/decorative" val="1"/>
              </a:ext>
            </a:extLst>
          </p:cNvPr>
          <p:cNvSpPr/>
          <p:nvPr/>
        </p:nvSpPr>
        <p:spPr>
          <a:xfrm>
            <a:off x="975360" y="4876800"/>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18" name="Text 118"/>
          <p:cNvSpPr/>
          <p:nvPr/>
        </p:nvSpPr>
        <p:spPr>
          <a:xfrm>
            <a:off x="975360" y="4876800"/>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5</a:t>
            </a:r>
            <a:endParaRPr lang="en-US" sz="1467"/>
          </a:p>
        </p:txBody>
      </p:sp>
      <p:sp>
        <p:nvSpPr>
          <p:cNvPr id="119" name="Text 119"/>
          <p:cNvSpPr/>
          <p:nvPr/>
        </p:nvSpPr>
        <p:spPr>
          <a:xfrm>
            <a:off x="1463040" y="4754880"/>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So the plan fell through and you heard about it last?</a:t>
            </a:r>
            <a:endParaRPr lang="en-US" sz="1467"/>
          </a:p>
        </p:txBody>
      </p:sp>
      <p:sp>
        <p:nvSpPr>
          <p:cNvPr id="120" name="Card">
            <a:extLst>
              <a:ext uri="{C183D7F6-B498-43B3-948B-1728B52AA6E4}">
                <adec:decorative xmlns:adec="http://schemas.microsoft.com/office/drawing/2017/decorative" val="1"/>
              </a:ext>
            </a:extLst>
          </p:cNvPr>
          <p:cNvSpPr/>
          <p:nvPr/>
        </p:nvSpPr>
        <p:spPr>
          <a:xfrm>
            <a:off x="6217920" y="4754880"/>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21" name="Number badge">
            <a:extLst>
              <a:ext uri="{C183D7F6-B498-43B3-948B-1728B52AA6E4}">
                <adec:decorative xmlns:adec="http://schemas.microsoft.com/office/drawing/2017/decorative" val="1"/>
              </a:ext>
            </a:extLst>
          </p:cNvPr>
          <p:cNvSpPr/>
          <p:nvPr/>
        </p:nvSpPr>
        <p:spPr>
          <a:xfrm>
            <a:off x="6461760" y="4876800"/>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22" name="Text 122"/>
          <p:cNvSpPr/>
          <p:nvPr/>
        </p:nvSpPr>
        <p:spPr>
          <a:xfrm>
            <a:off x="6461760" y="4876800"/>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6</a:t>
            </a:r>
            <a:endParaRPr lang="en-US" sz="1467"/>
          </a:p>
        </p:txBody>
      </p:sp>
      <p:sp>
        <p:nvSpPr>
          <p:cNvPr id="123" name="Text 123"/>
          <p:cNvSpPr/>
          <p:nvPr/>
        </p:nvSpPr>
        <p:spPr>
          <a:xfrm>
            <a:off x="6949440" y="4754880"/>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You sound upset about being left out.</a:t>
            </a:r>
            <a:endParaRPr lang="en-US" sz="1467"/>
          </a:p>
        </p:txBody>
      </p:sp>
      <p:sp>
        <p:nvSpPr>
          <p:cNvPr id="124" name="Text 124"/>
          <p:cNvSpPr/>
          <p:nvPr/>
        </p:nvSpPr>
        <p:spPr>
          <a:xfrm>
            <a:off x="731520" y="5364480"/>
            <a:ext cx="10728960" cy="219456"/>
          </a:xfrm>
          <a:prstGeom prst="rect">
            <a:avLst/>
          </a:prstGeom>
          <a:noFill/>
          <a:ln/>
        </p:spPr>
        <p:txBody>
          <a:bodyPr wrap="square" lIns="0" tIns="0" rIns="0" bIns="0" rtlCol="0" anchor="ctr"/>
          <a:lstStyle/>
          <a:p>
            <a:r>
              <a:rPr lang="en-US" sz="1200">
                <a:solidFill>
                  <a:srgbClr val="475569"/>
                </a:solidFill>
                <a:latin typeface="Segoe UI" pitchFamily="34" charset="0"/>
                <a:ea typeface="Segoe UI" pitchFamily="34" charset="-122"/>
                <a:cs typeface="Segoe UI" pitchFamily="34" charset="-120"/>
              </a:rPr>
              <a:t>Several replies can work – aim for attentive listening, not quick fixing.</a:t>
            </a:r>
            <a:endParaRPr lang="en-US" sz="1467"/>
          </a:p>
        </p:txBody>
      </p:sp>
      <p:sp>
        <p:nvSpPr>
          <p:cNvPr id="29" name="Rhythm chip">
            <a:extLst>
              <a:ext uri="{C183D7F6-B498-43B3-948B-1728B52AA6E4}">
                <adec:decorative xmlns:adec="http://schemas.microsoft.com/office/drawing/2017/decorative" val="1"/>
              </a:ext>
            </a:extLst>
          </p:cNvPr>
          <p:cNvSpPr/>
          <p:nvPr/>
        </p:nvSpPr>
        <p:spPr>
          <a:xfrm>
            <a:off x="73152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30" name="Move logo">
            <a:extLst>
              <a:ext uri="{C183D7F6-B498-43B3-948B-1728B52AA6E4}">
                <adec:decorative xmlns:adec="http://schemas.microsoft.com/office/drawing/2017/decorative" val="1"/>
              </a:ext>
            </a:extLst>
          </p:cNvPr>
          <p:cNvSpPr/>
          <p:nvPr/>
        </p:nvSpPr>
        <p:spPr>
          <a:xfrm>
            <a:off x="978993" y="6012607"/>
            <a:ext cx="215555" cy="215555"/>
          </a:xfrm>
          <a:prstGeom prst="ellipse">
            <a:avLst/>
          </a:prstGeom>
          <a:ln w="15240">
            <a:solidFill>
              <a:srgbClr val="94A3B8"/>
            </a:solidFill>
            <a:prstDash val="solid"/>
          </a:ln>
        </p:spPr>
        <p:txBody>
          <a:bodyPr/>
          <a:lstStyle/>
          <a:p>
            <a:endParaRPr lang="en-US" sz="2400"/>
          </a:p>
        </p:txBody>
      </p:sp>
      <p:sp>
        <p:nvSpPr>
          <p:cNvPr id="31" name="Move logo">
            <a:extLst>
              <a:ext uri="{C183D7F6-B498-43B3-948B-1728B52AA6E4}">
                <adec:decorative xmlns:adec="http://schemas.microsoft.com/office/drawing/2017/decorative" val="1"/>
              </a:ext>
            </a:extLst>
          </p:cNvPr>
          <p:cNvSpPr/>
          <p:nvPr/>
        </p:nvSpPr>
        <p:spPr>
          <a:xfrm>
            <a:off x="1097548" y="6012607"/>
            <a:ext cx="215555" cy="215555"/>
          </a:xfrm>
          <a:prstGeom prst="ellipse">
            <a:avLst/>
          </a:prstGeom>
          <a:ln w="15240">
            <a:solidFill>
              <a:srgbClr val="94A3B8"/>
            </a:solidFill>
            <a:prstDash val="solid"/>
          </a:ln>
        </p:spPr>
        <p:txBody>
          <a:bodyPr/>
          <a:lstStyle/>
          <a:p>
            <a:endParaRPr lang="en-US" sz="2400"/>
          </a:p>
        </p:txBody>
      </p:sp>
      <p:sp>
        <p:nvSpPr>
          <p:cNvPr id="32" name="Text 30"/>
          <p:cNvSpPr/>
          <p:nvPr/>
        </p:nvSpPr>
        <p:spPr>
          <a:xfrm>
            <a:off x="143865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CONNECT</a:t>
            </a:r>
            <a:endParaRPr lang="en-US" sz="1400"/>
          </a:p>
        </p:txBody>
      </p:sp>
      <p:sp>
        <p:nvSpPr>
          <p:cNvPr id="33" name="Rhythm chip">
            <a:extLst>
              <a:ext uri="{C183D7F6-B498-43B3-948B-1728B52AA6E4}">
                <adec:decorative xmlns:adec="http://schemas.microsoft.com/office/drawing/2017/decorative" val="1"/>
              </a:ext>
            </a:extLst>
          </p:cNvPr>
          <p:cNvSpPr/>
          <p:nvPr/>
        </p:nvSpPr>
        <p:spPr>
          <a:xfrm>
            <a:off x="359664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34" name="Move logo">
            <a:extLst>
              <a:ext uri="{C183D7F6-B498-43B3-948B-1728B52AA6E4}">
                <adec:decorative xmlns:adec="http://schemas.microsoft.com/office/drawing/2017/decorative" val="1"/>
              </a:ext>
            </a:extLst>
          </p:cNvPr>
          <p:cNvSpPr/>
          <p:nvPr/>
        </p:nvSpPr>
        <p:spPr>
          <a:xfrm>
            <a:off x="3897051" y="5999927"/>
            <a:ext cx="190195" cy="190195"/>
          </a:xfrm>
          <a:prstGeom prst="ellipse">
            <a:avLst/>
          </a:prstGeom>
          <a:ln w="15240">
            <a:solidFill>
              <a:srgbClr val="94A3B8"/>
            </a:solidFill>
            <a:prstDash val="solid"/>
          </a:ln>
        </p:spPr>
        <p:txBody>
          <a:bodyPr/>
          <a:lstStyle/>
          <a:p>
            <a:endParaRPr lang="en-US" sz="2400"/>
          </a:p>
        </p:txBody>
      </p:sp>
      <p:sp>
        <p:nvSpPr>
          <p:cNvPr id="35" name="Move logo">
            <a:extLst>
              <a:ext uri="{C183D7F6-B498-43B3-948B-1728B52AA6E4}">
                <adec:decorative xmlns:adec="http://schemas.microsoft.com/office/drawing/2017/decorative" val="1"/>
              </a:ext>
            </a:extLst>
          </p:cNvPr>
          <p:cNvSpPr/>
          <p:nvPr/>
        </p:nvSpPr>
        <p:spPr>
          <a:xfrm>
            <a:off x="4044453" y="6147329"/>
            <a:ext cx="95097" cy="95097"/>
          </a:xfrm>
          <a:prstGeom prst="line">
            <a:avLst/>
          </a:prstGeom>
          <a:ln w="15240">
            <a:solidFill>
              <a:srgbClr val="94A3B8"/>
            </a:solidFill>
            <a:prstDash val="solid"/>
          </a:ln>
        </p:spPr>
        <p:txBody>
          <a:bodyPr/>
          <a:lstStyle/>
          <a:p>
            <a:endParaRPr lang="en-US" sz="2400"/>
          </a:p>
        </p:txBody>
      </p:sp>
      <p:sp>
        <p:nvSpPr>
          <p:cNvPr id="36" name="Text 34"/>
          <p:cNvSpPr/>
          <p:nvPr/>
        </p:nvSpPr>
        <p:spPr>
          <a:xfrm>
            <a:off x="430377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EXPLORE</a:t>
            </a:r>
            <a:endParaRPr lang="en-US" sz="1400"/>
          </a:p>
        </p:txBody>
      </p:sp>
      <p:sp>
        <p:nvSpPr>
          <p:cNvPr id="37" name="Rhythm chip">
            <a:extLst>
              <a:ext uri="{C183D7F6-B498-43B3-948B-1728B52AA6E4}">
                <adec:decorative xmlns:adec="http://schemas.microsoft.com/office/drawing/2017/decorative" val="1"/>
              </a:ext>
            </a:extLst>
          </p:cNvPr>
          <p:cNvSpPr/>
          <p:nvPr/>
        </p:nvSpPr>
        <p:spPr>
          <a:xfrm>
            <a:off x="6461760" y="5608320"/>
            <a:ext cx="2682240" cy="999744"/>
          </a:xfrm>
          <a:prstGeom prst="roundRect">
            <a:avLst>
              <a:gd name="adj" fmla="val 17073"/>
            </a:avLst>
          </a:prstGeom>
          <a:solidFill>
            <a:srgbClr val="F76C5E"/>
          </a:solidFill>
          <a:ln w="12700">
            <a:solidFill>
              <a:srgbClr val="F76C5E"/>
            </a:solidFill>
            <a:prstDash val="solid"/>
          </a:ln>
        </p:spPr>
        <p:txBody>
          <a:bodyPr/>
          <a:lstStyle/>
          <a:p>
            <a:endParaRPr lang="en-US" sz="2400"/>
          </a:p>
        </p:txBody>
      </p:sp>
      <p:sp>
        <p:nvSpPr>
          <p:cNvPr id="38" name="Move logo">
            <a:extLst>
              <a:ext uri="{C183D7F6-B498-43B3-948B-1728B52AA6E4}">
                <adec:decorative xmlns:adec="http://schemas.microsoft.com/office/drawing/2017/decorative" val="1"/>
              </a:ext>
            </a:extLst>
          </p:cNvPr>
          <p:cNvSpPr/>
          <p:nvPr/>
        </p:nvSpPr>
        <p:spPr>
          <a:xfrm>
            <a:off x="6727058" y="5958962"/>
            <a:ext cx="298460" cy="298460"/>
          </a:xfrm>
          <a:prstGeom prst="ellipse">
            <a:avLst/>
          </a:prstGeom>
          <a:ln w="15240">
            <a:solidFill>
              <a:srgbClr val="FFFFFF"/>
            </a:solidFill>
            <a:prstDash val="solid"/>
          </a:ln>
        </p:spPr>
        <p:txBody>
          <a:bodyPr/>
          <a:lstStyle/>
          <a:p>
            <a:endParaRPr lang="en-US" sz="2400"/>
          </a:p>
        </p:txBody>
      </p:sp>
      <p:sp>
        <p:nvSpPr>
          <p:cNvPr id="39" name="Move logo">
            <a:extLst>
              <a:ext uri="{C183D7F6-B498-43B3-948B-1728B52AA6E4}">
                <adec:decorative xmlns:adec="http://schemas.microsoft.com/office/drawing/2017/decorative" val="1"/>
              </a:ext>
            </a:extLst>
          </p:cNvPr>
          <p:cNvSpPr/>
          <p:nvPr/>
        </p:nvSpPr>
        <p:spPr>
          <a:xfrm>
            <a:off x="6809135" y="6111177"/>
            <a:ext cx="62676" cy="67153"/>
          </a:xfrm>
          <a:prstGeom prst="line">
            <a:avLst/>
          </a:prstGeom>
          <a:ln w="15240">
            <a:solidFill>
              <a:srgbClr val="FFFFFF"/>
            </a:solidFill>
            <a:prstDash val="solid"/>
          </a:ln>
        </p:spPr>
        <p:txBody>
          <a:bodyPr/>
          <a:lstStyle/>
          <a:p>
            <a:endParaRPr lang="en-US" sz="2400"/>
          </a:p>
        </p:txBody>
      </p:sp>
      <p:sp>
        <p:nvSpPr>
          <p:cNvPr id="40" name="Move logo">
            <a:extLst>
              <a:ext uri="{C183D7F6-B498-43B3-948B-1728B52AA6E4}">
                <adec:decorative xmlns:adec="http://schemas.microsoft.com/office/drawing/2017/decorative" val="1"/>
              </a:ext>
            </a:extLst>
          </p:cNvPr>
          <p:cNvSpPr/>
          <p:nvPr/>
        </p:nvSpPr>
        <p:spPr>
          <a:xfrm flipV="1">
            <a:off x="6871811" y="6041039"/>
            <a:ext cx="82076" cy="137292"/>
          </a:xfrm>
          <a:prstGeom prst="line">
            <a:avLst/>
          </a:prstGeom>
          <a:ln w="15240">
            <a:solidFill>
              <a:srgbClr val="FFFFFF"/>
            </a:solidFill>
            <a:prstDash val="solid"/>
          </a:ln>
        </p:spPr>
        <p:txBody>
          <a:bodyPr/>
          <a:lstStyle/>
          <a:p>
            <a:endParaRPr lang="en-US" sz="2400"/>
          </a:p>
        </p:txBody>
      </p:sp>
      <p:sp>
        <p:nvSpPr>
          <p:cNvPr id="41" name="Text 39"/>
          <p:cNvSpPr/>
          <p:nvPr/>
        </p:nvSpPr>
        <p:spPr>
          <a:xfrm>
            <a:off x="7168896" y="5608320"/>
            <a:ext cx="1828800" cy="999744"/>
          </a:xfrm>
          <a:prstGeom prst="rect">
            <a:avLst/>
          </a:prstGeom>
          <a:noFill/>
          <a:ln/>
        </p:spPr>
        <p:txBody>
          <a:bodyPr wrap="square" lIns="0" tIns="0" rIns="0" bIns="0" rtlCol="0" anchor="ctr"/>
          <a:lstStyle/>
          <a:p>
            <a:r>
              <a:rPr lang="en-US" sz="1733" b="1" kern="0" spc="67">
                <a:solidFill>
                  <a:srgbClr val="FFFFFF"/>
                </a:solidFill>
                <a:latin typeface="Segoe UI" pitchFamily="34" charset="0"/>
                <a:ea typeface="Segoe UI" pitchFamily="34" charset="-122"/>
                <a:cs typeface="Segoe UI" pitchFamily="34" charset="-120"/>
              </a:rPr>
              <a:t>PRACTISE</a:t>
            </a:r>
            <a:endParaRPr lang="en-US" sz="1733"/>
          </a:p>
        </p:txBody>
      </p:sp>
      <p:sp>
        <p:nvSpPr>
          <p:cNvPr id="42" name="Rhythm chip">
            <a:extLst>
              <a:ext uri="{C183D7F6-B498-43B3-948B-1728B52AA6E4}">
                <adec:decorative xmlns:adec="http://schemas.microsoft.com/office/drawing/2017/decorative" val="1"/>
              </a:ext>
            </a:extLst>
          </p:cNvPr>
          <p:cNvSpPr/>
          <p:nvPr/>
        </p:nvSpPr>
        <p:spPr>
          <a:xfrm>
            <a:off x="932688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43" name="Move logo">
            <a:extLst>
              <a:ext uri="{C183D7F6-B498-43B3-948B-1728B52AA6E4}">
                <adec:decorative xmlns:adec="http://schemas.microsoft.com/office/drawing/2017/decorative" val="1"/>
              </a:ext>
            </a:extLst>
          </p:cNvPr>
          <p:cNvSpPr/>
          <p:nvPr/>
        </p:nvSpPr>
        <p:spPr>
          <a:xfrm>
            <a:off x="9620952" y="5999928"/>
            <a:ext cx="240913" cy="240913"/>
          </a:xfrm>
          <a:prstGeom prst="ellipse">
            <a:avLst/>
          </a:prstGeom>
          <a:ln w="15240">
            <a:solidFill>
              <a:srgbClr val="94A3B8"/>
            </a:solidFill>
            <a:prstDash val="solid"/>
          </a:ln>
        </p:spPr>
        <p:txBody>
          <a:bodyPr/>
          <a:lstStyle/>
          <a:p>
            <a:endParaRPr lang="en-US" sz="2400"/>
          </a:p>
        </p:txBody>
      </p:sp>
      <p:sp>
        <p:nvSpPr>
          <p:cNvPr id="44" name="Move logo">
            <a:extLst>
              <a:ext uri="{C183D7F6-B498-43B3-948B-1728B52AA6E4}">
                <adec:decorative xmlns:adec="http://schemas.microsoft.com/office/drawing/2017/decorative" val="1"/>
              </a:ext>
            </a:extLst>
          </p:cNvPr>
          <p:cNvSpPr/>
          <p:nvPr/>
        </p:nvSpPr>
        <p:spPr>
          <a:xfrm>
            <a:off x="9683589" y="6062565"/>
            <a:ext cx="115639" cy="115639"/>
          </a:xfrm>
          <a:prstGeom prst="ellipse">
            <a:avLst/>
          </a:prstGeom>
          <a:ln w="15240">
            <a:solidFill>
              <a:srgbClr val="94A3B8"/>
            </a:solidFill>
            <a:prstDash val="solid"/>
          </a:ln>
        </p:spPr>
        <p:txBody>
          <a:bodyPr/>
          <a:lstStyle/>
          <a:p>
            <a:endParaRPr lang="en-US" sz="2400"/>
          </a:p>
        </p:txBody>
      </p:sp>
      <p:sp>
        <p:nvSpPr>
          <p:cNvPr id="45" name="Move logo">
            <a:extLst>
              <a:ext uri="{C183D7F6-B498-43B3-948B-1728B52AA6E4}">
                <adec:decorative xmlns:adec="http://schemas.microsoft.com/office/drawing/2017/decorative" val="1"/>
              </a:ext>
            </a:extLst>
          </p:cNvPr>
          <p:cNvSpPr/>
          <p:nvPr/>
        </p:nvSpPr>
        <p:spPr>
          <a:xfrm>
            <a:off x="9725749" y="6104725"/>
            <a:ext cx="31319" cy="31319"/>
          </a:xfrm>
          <a:prstGeom prst="ellipse">
            <a:avLst/>
          </a:prstGeom>
          <a:solidFill>
            <a:srgbClr val="94A3B8"/>
          </a:solidFill>
          <a:ln w="15240">
            <a:solidFill>
              <a:srgbClr val="94A3B8"/>
            </a:solidFill>
            <a:prstDash val="solid"/>
          </a:ln>
        </p:spPr>
        <p:txBody>
          <a:bodyPr/>
          <a:lstStyle/>
          <a:p>
            <a:endParaRPr lang="en-US" sz="2400"/>
          </a:p>
        </p:txBody>
      </p:sp>
      <p:sp>
        <p:nvSpPr>
          <p:cNvPr id="46" name="Text 44"/>
          <p:cNvSpPr/>
          <p:nvPr/>
        </p:nvSpPr>
        <p:spPr>
          <a:xfrm>
            <a:off x="1003401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REFLECT</a:t>
            </a:r>
            <a:endParaRPr lang="en-US" sz="1400"/>
          </a:p>
        </p:txBody>
      </p:sp>
    </p:spTree>
    <p:extLst>
      <p:ext uri="{BB962C8B-B14F-4D97-AF65-F5344CB8AC3E}">
        <p14:creationId xmlns:p14="http://schemas.microsoft.com/office/powerpoint/2010/main" val="417587405"/>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op bar">
            <a:extLst>
              <a:ext uri="{C183D7F6-B498-43B3-948B-1728B52AA6E4}">
                <adec:decorative xmlns:adec="http://schemas.microsoft.com/office/drawing/2017/decorative" val="1"/>
              </a:ext>
            </a:extLst>
          </p:cNvPr>
          <p:cNvSpPr/>
          <p:nvPr/>
        </p:nvSpPr>
        <p:spPr>
          <a:xfrm>
            <a:off x="0" y="0"/>
            <a:ext cx="12192000" cy="146304"/>
          </a:xfrm>
          <a:prstGeom prst="rect">
            <a:avLst/>
          </a:prstGeom>
          <a:solidFill>
            <a:srgbClr val="F59E0B"/>
          </a:solidFill>
          <a:ln w="12700">
            <a:solidFill>
              <a:srgbClr val="F59E0B"/>
            </a:solidFill>
            <a:prstDash val="solid"/>
          </a:ln>
        </p:spPr>
        <p:txBody>
          <a:bodyPr/>
          <a:lstStyle/>
          <a:p>
            <a:endParaRPr lang="en-US" sz="2400"/>
          </a:p>
        </p:txBody>
      </p:sp>
      <p:sp>
        <p:nvSpPr>
          <p:cNvPr id="3" name="Move logo tile">
            <a:extLst>
              <a:ext uri="{C183D7F6-B498-43B3-948B-1728B52AA6E4}">
                <adec:decorative xmlns:adec="http://schemas.microsoft.com/office/drawing/2017/decorative" val="1"/>
              </a:ext>
            </a:extLst>
          </p:cNvPr>
          <p:cNvSpPr/>
          <p:nvPr/>
        </p:nvSpPr>
        <p:spPr>
          <a:xfrm>
            <a:off x="731520" y="487680"/>
            <a:ext cx="609600" cy="609600"/>
          </a:xfrm>
          <a:prstGeom prst="roundRect">
            <a:avLst>
              <a:gd name="adj" fmla="val 28000"/>
            </a:avLst>
          </a:prstGeom>
          <a:solidFill>
            <a:srgbClr val="1E293B"/>
          </a:solidFill>
          <a:ln w="12700">
            <a:solidFill>
              <a:srgbClr val="334155"/>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878801" y="634961"/>
            <a:ext cx="315041" cy="315041"/>
          </a:xfrm>
          <a:prstGeom prst="ellipse">
            <a:avLst/>
          </a:prstGeom>
          <a:ln w="15240">
            <a:solidFill>
              <a:srgbClr val="F59E0B"/>
            </a:solidFill>
            <a:prstDash val="solid"/>
          </a:ln>
        </p:spPr>
        <p:txBody>
          <a:bodyPr/>
          <a:lstStyle/>
          <a:p>
            <a:endParaRPr lang="en-US" sz="2400"/>
          </a:p>
        </p:txBody>
      </p:sp>
      <p:sp>
        <p:nvSpPr>
          <p:cNvPr id="5" name="Move logo">
            <a:extLst>
              <a:ext uri="{C183D7F6-B498-43B3-948B-1728B52AA6E4}">
                <adec:decorative xmlns:adec="http://schemas.microsoft.com/office/drawing/2017/decorative" val="1"/>
              </a:ext>
            </a:extLst>
          </p:cNvPr>
          <p:cNvSpPr/>
          <p:nvPr/>
        </p:nvSpPr>
        <p:spPr>
          <a:xfrm>
            <a:off x="960711" y="716871"/>
            <a:ext cx="151220" cy="151220"/>
          </a:xfrm>
          <a:prstGeom prst="ellipse">
            <a:avLst/>
          </a:prstGeom>
          <a:ln w="15240">
            <a:solidFill>
              <a:srgbClr val="F59E0B"/>
            </a:solidFill>
            <a:prstDash val="solid"/>
          </a:ln>
        </p:spPr>
        <p:txBody>
          <a:bodyPr/>
          <a:lstStyle/>
          <a:p>
            <a:endParaRPr lang="en-US" sz="2400"/>
          </a:p>
        </p:txBody>
      </p:sp>
      <p:sp>
        <p:nvSpPr>
          <p:cNvPr id="6" name="Move logo">
            <a:extLst>
              <a:ext uri="{C183D7F6-B498-43B3-948B-1728B52AA6E4}">
                <adec:decorative xmlns:adec="http://schemas.microsoft.com/office/drawing/2017/decorative" val="1"/>
              </a:ext>
            </a:extLst>
          </p:cNvPr>
          <p:cNvSpPr/>
          <p:nvPr/>
        </p:nvSpPr>
        <p:spPr>
          <a:xfrm>
            <a:off x="1015843" y="772003"/>
            <a:ext cx="40956" cy="40956"/>
          </a:xfrm>
          <a:prstGeom prst="ellipse">
            <a:avLst/>
          </a:prstGeom>
          <a:solidFill>
            <a:srgbClr val="F59E0B"/>
          </a:solidFill>
          <a:ln w="15240">
            <a:solidFill>
              <a:srgbClr val="F59E0B"/>
            </a:solidFill>
            <a:prstDash val="solid"/>
          </a:ln>
        </p:spPr>
        <p:txBody>
          <a:bodyPr/>
          <a:lstStyle/>
          <a:p>
            <a:endParaRPr lang="en-US" sz="2400"/>
          </a:p>
        </p:txBody>
      </p:sp>
      <p:sp>
        <p:nvSpPr>
          <p:cNvPr id="7" name="Text 5"/>
          <p:cNvSpPr/>
          <p:nvPr/>
        </p:nvSpPr>
        <p:spPr>
          <a:xfrm>
            <a:off x="1487424" y="487680"/>
            <a:ext cx="4998720" cy="609600"/>
          </a:xfrm>
          <a:prstGeom prst="rect">
            <a:avLst/>
          </a:prstGeom>
          <a:noFill/>
          <a:ln/>
        </p:spPr>
        <p:txBody>
          <a:bodyPr wrap="square" lIns="0" tIns="0" rIns="0" bIns="0" rtlCol="0" anchor="ctr"/>
          <a:lstStyle/>
          <a:p>
            <a:r>
              <a:rPr lang="en-US" sz="1667" b="1" kern="0" spc="133">
                <a:solidFill>
                  <a:srgbClr val="F59E0B"/>
                </a:solidFill>
                <a:latin typeface="Segoe UI" pitchFamily="34" charset="0"/>
                <a:ea typeface="Segoe UI" pitchFamily="34" charset="-122"/>
                <a:cs typeface="Segoe UI" pitchFamily="34" charset="-120"/>
              </a:rPr>
              <a:t>REFLECT</a:t>
            </a:r>
            <a:r>
              <a:rPr lang="en-US" sz="1667" kern="0" spc="133">
                <a:solidFill>
                  <a:srgbClr val="475569"/>
                </a:solidFill>
                <a:latin typeface="Segoe UI" pitchFamily="34" charset="0"/>
                <a:ea typeface="Segoe UI" pitchFamily="34" charset="-122"/>
                <a:cs typeface="Segoe UI" pitchFamily="34" charset="-120"/>
              </a:rPr>
              <a:t>  ·  </a:t>
            </a:r>
            <a:r>
              <a:rPr lang="en-US" sz="1667" kern="0" spc="133">
                <a:solidFill>
                  <a:srgbClr val="94A3B8"/>
                </a:solidFill>
                <a:latin typeface="Segoe UI" pitchFamily="34" charset="0"/>
                <a:ea typeface="Segoe UI" pitchFamily="34" charset="-122"/>
                <a:cs typeface="Segoe UI" pitchFamily="34" charset="-120"/>
              </a:rPr>
              <a:t>Reflection and action</a:t>
            </a:r>
            <a:endParaRPr lang="en-US" sz="1667"/>
          </a:p>
        </p:txBody>
      </p:sp>
      <p:sp>
        <p:nvSpPr>
          <p:cNvPr id="8" name="Text 6"/>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94A3B8"/>
                </a:solidFill>
                <a:latin typeface="Segoe UI" pitchFamily="34" charset="0"/>
                <a:ea typeface="Segoe UI" pitchFamily="34" charset="-122"/>
                <a:cs typeface="Segoe UI" pitchFamily="34" charset="-120"/>
              </a:rPr>
              <a:t>T3 · LISTENING THAT HELPS · WEEK 3</a:t>
            </a:r>
            <a:endParaRPr lang="en-US" sz="1200"/>
          </a:p>
        </p:txBody>
      </p:sp>
      <p:sp>
        <p:nvSpPr>
          <p:cNvPr id="9" name="Text 0"/>
          <p:cNvSpPr>
            <a:spLocks noGrp="1"/>
          </p:cNvSpPr>
          <p:nvPr>
            <p:ph type="title" idx="100" hasCustomPrompt="1"/>
          </p:nvPr>
        </p:nvSpPr>
        <p:spPr>
          <a:xfrm>
            <a:off x="731520" y="1402080"/>
            <a:ext cx="10728960" cy="1828800"/>
          </a:xfrm>
          <a:prstGeom prst="rect">
            <a:avLst/>
          </a:prstGeom>
          <a:noFill/>
          <a:ln/>
        </p:spPr>
        <p:txBody>
          <a:bodyPr vert="horz" wrap="square" lIns="0" tIns="0" rIns="0" bIns="0" rtlCol="0" anchor="ctr">
            <a:normAutofit/>
          </a:bodyPr>
          <a:lstStyle/>
          <a:p>
            <a:r>
              <a:rPr lang="en-US" sz="3600" b="1">
                <a:solidFill>
                  <a:srgbClr val="FFFFFF"/>
                </a:solidFill>
                <a:latin typeface="Segoe UI" pitchFamily="34" charset="0"/>
                <a:ea typeface="Segoe UI" pitchFamily="34" charset="-122"/>
                <a:cs typeface="Segoe UI" pitchFamily="34" charset="-120"/>
              </a:rPr>
              <a:t>“One way I can listen better is … and it would help because …”</a:t>
            </a:r>
            <a:endParaRPr lang="en-US" sz="3600"/>
          </a:p>
        </p:txBody>
      </p:sp>
      <p:sp>
        <p:nvSpPr>
          <p:cNvPr id="10" name="Text 8"/>
          <p:cNvSpPr/>
          <p:nvPr/>
        </p:nvSpPr>
        <p:spPr>
          <a:xfrm>
            <a:off x="731520" y="3352800"/>
            <a:ext cx="10728960" cy="426720"/>
          </a:xfrm>
          <a:prstGeom prst="rect">
            <a:avLst/>
          </a:prstGeom>
          <a:noFill/>
          <a:ln/>
        </p:spPr>
        <p:txBody>
          <a:bodyPr wrap="square" lIns="0" tIns="0" rIns="0" bIns="0" rtlCol="0" anchor="ctr"/>
          <a:lstStyle/>
          <a:p>
            <a:r>
              <a:rPr lang="en-US">
                <a:solidFill>
                  <a:srgbClr val="C7D2E5"/>
                </a:solidFill>
                <a:latin typeface="Segoe UI" pitchFamily="34" charset="0"/>
                <a:ea typeface="Segoe UI" pitchFamily="34" charset="-122"/>
                <a:cs typeface="Segoe UI" pitchFamily="34" charset="-120"/>
              </a:rPr>
              <a:t>Write this one privately — you don't have to share it.</a:t>
            </a:r>
            <a:endParaRPr lang="en-US"/>
          </a:p>
        </p:txBody>
      </p:sp>
      <p:sp>
        <p:nvSpPr>
          <p:cNvPr id="11" name="Takeaway panel">
            <a:extLst>
              <a:ext uri="{C183D7F6-B498-43B3-948B-1728B52AA6E4}">
                <adec:decorative xmlns:adec="http://schemas.microsoft.com/office/drawing/2017/decorative" val="1"/>
              </a:ext>
            </a:extLst>
          </p:cNvPr>
          <p:cNvSpPr/>
          <p:nvPr/>
        </p:nvSpPr>
        <p:spPr>
          <a:xfrm>
            <a:off x="731520" y="4084320"/>
            <a:ext cx="10728960" cy="1280160"/>
          </a:xfrm>
          <a:prstGeom prst="roundRect">
            <a:avLst>
              <a:gd name="adj" fmla="val 13333"/>
            </a:avLst>
          </a:prstGeom>
          <a:solidFill>
            <a:srgbClr val="1E293B"/>
          </a:solidFill>
          <a:ln w="12700">
            <a:solidFill>
              <a:srgbClr val="334155"/>
            </a:solidFill>
            <a:prstDash val="solid"/>
          </a:ln>
        </p:spPr>
        <p:txBody>
          <a:bodyPr/>
          <a:lstStyle/>
          <a:p>
            <a:endParaRPr lang="en-US" sz="2400"/>
          </a:p>
        </p:txBody>
      </p:sp>
      <p:sp>
        <p:nvSpPr>
          <p:cNvPr id="12" name="Text 10"/>
          <p:cNvSpPr/>
          <p:nvPr/>
        </p:nvSpPr>
        <p:spPr>
          <a:xfrm>
            <a:off x="1158240" y="4328160"/>
            <a:ext cx="9875520" cy="316992"/>
          </a:xfrm>
          <a:prstGeom prst="rect">
            <a:avLst/>
          </a:prstGeom>
          <a:noFill/>
          <a:ln/>
        </p:spPr>
        <p:txBody>
          <a:bodyPr wrap="square" lIns="0" tIns="0" rIns="0" bIns="0" rtlCol="0" anchor="ctr"/>
          <a:lstStyle/>
          <a:p>
            <a:r>
              <a:rPr lang="en-US" sz="1333" b="1" kern="0" spc="267">
                <a:solidFill>
                  <a:srgbClr val="F59E0B"/>
                </a:solidFill>
                <a:latin typeface="Segoe UI" pitchFamily="34" charset="0"/>
                <a:ea typeface="Segoe UI" pitchFamily="34" charset="-122"/>
                <a:cs typeface="Segoe UI" pitchFamily="34" charset="-120"/>
              </a:rPr>
              <a:t>TAKEAWAY</a:t>
            </a:r>
            <a:endParaRPr lang="en-US" sz="1333"/>
          </a:p>
        </p:txBody>
      </p:sp>
      <p:sp>
        <p:nvSpPr>
          <p:cNvPr id="13" name="Text 11">
            <a:extLst>
              <a:ext uri="{C183D7F6-B498-43B3-948B-1728B52AA6E4}">
                <adec:decorative xmlns:adec="http://schemas.microsoft.com/office/drawing/2017/decorative" val="0"/>
              </a:ext>
            </a:extLst>
          </p:cNvPr>
          <p:cNvSpPr/>
          <p:nvPr/>
        </p:nvSpPr>
        <p:spPr>
          <a:xfrm>
            <a:off x="1158240" y="4693920"/>
            <a:ext cx="9875520" cy="548640"/>
          </a:xfrm>
          <a:prstGeom prst="rect">
            <a:avLst/>
          </a:prstGeom>
          <a:noFill/>
          <a:ln/>
        </p:spPr>
        <p:txBody>
          <a:bodyPr wrap="square" lIns="0" tIns="0" rIns="0" bIns="0" rtlCol="0" anchor="ctr"/>
          <a:lstStyle/>
          <a:p>
            <a:r>
              <a:rPr lang="en-US" sz="2000" b="1">
                <a:solidFill>
                  <a:srgbClr val="FFFFFF"/>
                </a:solidFill>
                <a:latin typeface="Segoe UI" pitchFamily="34" charset="0"/>
                <a:ea typeface="Segoe UI" pitchFamily="34" charset="-122"/>
                <a:cs typeface="Segoe UI" pitchFamily="34" charset="-120"/>
              </a:rPr>
              <a:t>Listening is not fixing. Attend, reflect back, and ask one honest question.</a:t>
            </a:r>
            <a:endParaRPr lang="en-US" sz="2000"/>
          </a:p>
        </p:txBody>
      </p:sp>
      <p:sp>
        <p:nvSpPr>
          <p:cNvPr id="14" name="Rhythm chip">
            <a:extLst>
              <a:ext uri="{C183D7F6-B498-43B3-948B-1728B52AA6E4}">
                <adec:decorative xmlns:adec="http://schemas.microsoft.com/office/drawing/2017/decorative" val="1"/>
              </a:ext>
            </a:extLst>
          </p:cNvPr>
          <p:cNvSpPr/>
          <p:nvPr/>
        </p:nvSpPr>
        <p:spPr>
          <a:xfrm>
            <a:off x="731520" y="5754624"/>
            <a:ext cx="2682240" cy="731520"/>
          </a:xfrm>
          <a:prstGeom prst="roundRect">
            <a:avLst>
              <a:gd name="adj" fmla="val 23333"/>
            </a:avLst>
          </a:prstGeom>
          <a:solidFill>
            <a:srgbClr val="1E293B"/>
          </a:solidFill>
          <a:ln w="12700">
            <a:solidFill>
              <a:srgbClr val="334155"/>
            </a:solidFill>
            <a:prstDash val="solid"/>
          </a:ln>
        </p:spPr>
        <p:txBody>
          <a:bodyPr/>
          <a:lstStyle/>
          <a:p>
            <a:endParaRPr lang="en-US" sz="2400"/>
          </a:p>
        </p:txBody>
      </p:sp>
      <p:sp>
        <p:nvSpPr>
          <p:cNvPr id="15" name="Move logo">
            <a:extLst>
              <a:ext uri="{C183D7F6-B498-43B3-948B-1728B52AA6E4}">
                <adec:decorative xmlns:adec="http://schemas.microsoft.com/office/drawing/2017/decorative" val="1"/>
              </a:ext>
            </a:extLst>
          </p:cNvPr>
          <p:cNvSpPr/>
          <p:nvPr/>
        </p:nvSpPr>
        <p:spPr>
          <a:xfrm>
            <a:off x="978993" y="6012607"/>
            <a:ext cx="215555" cy="215555"/>
          </a:xfrm>
          <a:prstGeom prst="ellipse">
            <a:avLst/>
          </a:prstGeom>
          <a:ln w="15240">
            <a:solidFill>
              <a:srgbClr val="64748B"/>
            </a:solidFill>
            <a:prstDash val="solid"/>
          </a:ln>
        </p:spPr>
        <p:txBody>
          <a:bodyPr/>
          <a:lstStyle/>
          <a:p>
            <a:endParaRPr lang="en-US" sz="2400"/>
          </a:p>
        </p:txBody>
      </p:sp>
      <p:sp>
        <p:nvSpPr>
          <p:cNvPr id="16" name="Move logo">
            <a:extLst>
              <a:ext uri="{C183D7F6-B498-43B3-948B-1728B52AA6E4}">
                <adec:decorative xmlns:adec="http://schemas.microsoft.com/office/drawing/2017/decorative" val="1"/>
              </a:ext>
            </a:extLst>
          </p:cNvPr>
          <p:cNvSpPr/>
          <p:nvPr/>
        </p:nvSpPr>
        <p:spPr>
          <a:xfrm>
            <a:off x="1097548" y="6012607"/>
            <a:ext cx="215555" cy="215555"/>
          </a:xfrm>
          <a:prstGeom prst="ellipse">
            <a:avLst/>
          </a:prstGeom>
          <a:ln w="15240">
            <a:solidFill>
              <a:srgbClr val="64748B"/>
            </a:solidFill>
            <a:prstDash val="solid"/>
          </a:ln>
        </p:spPr>
        <p:txBody>
          <a:bodyPr/>
          <a:lstStyle/>
          <a:p>
            <a:endParaRPr lang="en-US" sz="2400"/>
          </a:p>
        </p:txBody>
      </p:sp>
      <p:sp>
        <p:nvSpPr>
          <p:cNvPr id="17" name="Text 15">
            <a:extLst>
              <a:ext uri="{C183D7F6-B498-43B3-948B-1728B52AA6E4}">
                <adec:decorative xmlns:adec="http://schemas.microsoft.com/office/drawing/2017/decorative" val="0"/>
              </a:ext>
            </a:extLst>
          </p:cNvPr>
          <p:cNvSpPr/>
          <p:nvPr/>
        </p:nvSpPr>
        <p:spPr>
          <a:xfrm>
            <a:off x="1438656" y="5754624"/>
            <a:ext cx="1828800" cy="731520"/>
          </a:xfrm>
          <a:prstGeom prst="rect">
            <a:avLst/>
          </a:prstGeom>
          <a:noFill/>
          <a:ln/>
        </p:spPr>
        <p:txBody>
          <a:bodyPr wrap="square" lIns="0" tIns="0" rIns="0" bIns="0" rtlCol="0" anchor="ctr"/>
          <a:lstStyle/>
          <a:p>
            <a:r>
              <a:rPr lang="en-US" sz="1400" b="1" kern="0" spc="107">
                <a:solidFill>
                  <a:srgbClr val="64748B"/>
                </a:solidFill>
                <a:latin typeface="Segoe UI" pitchFamily="34" charset="0"/>
                <a:ea typeface="Segoe UI" pitchFamily="34" charset="-122"/>
                <a:cs typeface="Segoe UI" pitchFamily="34" charset="-120"/>
              </a:rPr>
              <a:t>CONNECT</a:t>
            </a:r>
            <a:endParaRPr lang="en-US" sz="1400"/>
          </a:p>
        </p:txBody>
      </p:sp>
      <p:sp>
        <p:nvSpPr>
          <p:cNvPr id="18" name="Rhythm chip">
            <a:extLst>
              <a:ext uri="{C183D7F6-B498-43B3-948B-1728B52AA6E4}">
                <adec:decorative xmlns:adec="http://schemas.microsoft.com/office/drawing/2017/decorative" val="1"/>
              </a:ext>
            </a:extLst>
          </p:cNvPr>
          <p:cNvSpPr/>
          <p:nvPr/>
        </p:nvSpPr>
        <p:spPr>
          <a:xfrm>
            <a:off x="3596640" y="5754624"/>
            <a:ext cx="2682240" cy="731520"/>
          </a:xfrm>
          <a:prstGeom prst="roundRect">
            <a:avLst>
              <a:gd name="adj" fmla="val 23333"/>
            </a:avLst>
          </a:prstGeom>
          <a:solidFill>
            <a:srgbClr val="1E293B"/>
          </a:solidFill>
          <a:ln w="12700">
            <a:solidFill>
              <a:srgbClr val="334155"/>
            </a:solidFill>
            <a:prstDash val="solid"/>
          </a:ln>
        </p:spPr>
        <p:txBody>
          <a:bodyPr/>
          <a:lstStyle/>
          <a:p>
            <a:endParaRPr lang="en-US" sz="2400"/>
          </a:p>
        </p:txBody>
      </p:sp>
      <p:sp>
        <p:nvSpPr>
          <p:cNvPr id="19" name="Move logo">
            <a:extLst>
              <a:ext uri="{C183D7F6-B498-43B3-948B-1728B52AA6E4}">
                <adec:decorative xmlns:adec="http://schemas.microsoft.com/office/drawing/2017/decorative" val="1"/>
              </a:ext>
            </a:extLst>
          </p:cNvPr>
          <p:cNvSpPr/>
          <p:nvPr/>
        </p:nvSpPr>
        <p:spPr>
          <a:xfrm>
            <a:off x="3897051" y="5999927"/>
            <a:ext cx="190195" cy="190195"/>
          </a:xfrm>
          <a:prstGeom prst="ellipse">
            <a:avLst/>
          </a:prstGeom>
          <a:ln w="15240">
            <a:solidFill>
              <a:srgbClr val="64748B"/>
            </a:solidFill>
            <a:prstDash val="solid"/>
          </a:ln>
        </p:spPr>
        <p:txBody>
          <a:bodyPr/>
          <a:lstStyle/>
          <a:p>
            <a:endParaRPr lang="en-US" sz="2400"/>
          </a:p>
        </p:txBody>
      </p:sp>
      <p:sp>
        <p:nvSpPr>
          <p:cNvPr id="20" name="Move logo">
            <a:extLst>
              <a:ext uri="{C183D7F6-B498-43B3-948B-1728B52AA6E4}">
                <adec:decorative xmlns:adec="http://schemas.microsoft.com/office/drawing/2017/decorative" val="1"/>
              </a:ext>
            </a:extLst>
          </p:cNvPr>
          <p:cNvSpPr/>
          <p:nvPr/>
        </p:nvSpPr>
        <p:spPr>
          <a:xfrm>
            <a:off x="4044453" y="6147329"/>
            <a:ext cx="95097" cy="95097"/>
          </a:xfrm>
          <a:prstGeom prst="line">
            <a:avLst/>
          </a:prstGeom>
          <a:ln w="15240">
            <a:solidFill>
              <a:srgbClr val="64748B"/>
            </a:solidFill>
            <a:prstDash val="solid"/>
          </a:ln>
        </p:spPr>
        <p:txBody>
          <a:bodyPr/>
          <a:lstStyle/>
          <a:p>
            <a:endParaRPr lang="en-US" sz="2400"/>
          </a:p>
        </p:txBody>
      </p:sp>
      <p:sp>
        <p:nvSpPr>
          <p:cNvPr id="21" name="Text 19"/>
          <p:cNvSpPr/>
          <p:nvPr/>
        </p:nvSpPr>
        <p:spPr>
          <a:xfrm>
            <a:off x="4303776" y="5754624"/>
            <a:ext cx="1828800" cy="731520"/>
          </a:xfrm>
          <a:prstGeom prst="rect">
            <a:avLst/>
          </a:prstGeom>
          <a:noFill/>
          <a:ln/>
        </p:spPr>
        <p:txBody>
          <a:bodyPr wrap="square" lIns="0" tIns="0" rIns="0" bIns="0" rtlCol="0" anchor="ctr"/>
          <a:lstStyle/>
          <a:p>
            <a:r>
              <a:rPr lang="en-US" sz="1400" b="1" kern="0" spc="107">
                <a:solidFill>
                  <a:srgbClr val="64748B"/>
                </a:solidFill>
                <a:latin typeface="Segoe UI" pitchFamily="34" charset="0"/>
                <a:ea typeface="Segoe UI" pitchFamily="34" charset="-122"/>
                <a:cs typeface="Segoe UI" pitchFamily="34" charset="-120"/>
              </a:rPr>
              <a:t>EXPLORE</a:t>
            </a:r>
            <a:endParaRPr lang="en-US" sz="1400"/>
          </a:p>
        </p:txBody>
      </p:sp>
      <p:sp>
        <p:nvSpPr>
          <p:cNvPr id="22" name="Rhythm chip">
            <a:extLst>
              <a:ext uri="{C183D7F6-B498-43B3-948B-1728B52AA6E4}">
                <adec:decorative xmlns:adec="http://schemas.microsoft.com/office/drawing/2017/decorative" val="1"/>
              </a:ext>
            </a:extLst>
          </p:cNvPr>
          <p:cNvSpPr/>
          <p:nvPr/>
        </p:nvSpPr>
        <p:spPr>
          <a:xfrm>
            <a:off x="6461760" y="5754624"/>
            <a:ext cx="2682240" cy="731520"/>
          </a:xfrm>
          <a:prstGeom prst="roundRect">
            <a:avLst>
              <a:gd name="adj" fmla="val 23333"/>
            </a:avLst>
          </a:prstGeom>
          <a:solidFill>
            <a:srgbClr val="1E293B"/>
          </a:solidFill>
          <a:ln w="12700">
            <a:solidFill>
              <a:srgbClr val="334155"/>
            </a:solidFill>
            <a:prstDash val="solid"/>
          </a:ln>
        </p:spPr>
        <p:txBody>
          <a:bodyPr/>
          <a:lstStyle/>
          <a:p>
            <a:endParaRPr lang="en-US" sz="2400"/>
          </a:p>
        </p:txBody>
      </p:sp>
      <p:sp>
        <p:nvSpPr>
          <p:cNvPr id="23" name="Move logo">
            <a:extLst>
              <a:ext uri="{C183D7F6-B498-43B3-948B-1728B52AA6E4}">
                <adec:decorative xmlns:adec="http://schemas.microsoft.com/office/drawing/2017/decorative" val="1"/>
              </a:ext>
            </a:extLst>
          </p:cNvPr>
          <p:cNvSpPr/>
          <p:nvPr/>
        </p:nvSpPr>
        <p:spPr>
          <a:xfrm>
            <a:off x="6762171" y="6006267"/>
            <a:ext cx="228235" cy="228235"/>
          </a:xfrm>
          <a:prstGeom prst="ellipse">
            <a:avLst/>
          </a:prstGeom>
          <a:ln w="15240">
            <a:solidFill>
              <a:srgbClr val="64748B"/>
            </a:solidFill>
            <a:prstDash val="solid"/>
          </a:ln>
        </p:spPr>
        <p:txBody>
          <a:bodyPr/>
          <a:lstStyle/>
          <a:p>
            <a:endParaRPr lang="en-US" sz="2400"/>
          </a:p>
        </p:txBody>
      </p:sp>
      <p:sp>
        <p:nvSpPr>
          <p:cNvPr id="24" name="Move logo">
            <a:extLst>
              <a:ext uri="{C183D7F6-B498-43B3-948B-1728B52AA6E4}">
                <adec:decorative xmlns:adec="http://schemas.microsoft.com/office/drawing/2017/decorative" val="1"/>
              </a:ext>
            </a:extLst>
          </p:cNvPr>
          <p:cNvSpPr/>
          <p:nvPr/>
        </p:nvSpPr>
        <p:spPr>
          <a:xfrm>
            <a:off x="6824936" y="6122668"/>
            <a:ext cx="47929" cy="51353"/>
          </a:xfrm>
          <a:prstGeom prst="line">
            <a:avLst/>
          </a:prstGeom>
          <a:ln w="15240">
            <a:solidFill>
              <a:srgbClr val="64748B"/>
            </a:solidFill>
            <a:prstDash val="solid"/>
          </a:ln>
        </p:spPr>
        <p:txBody>
          <a:bodyPr/>
          <a:lstStyle/>
          <a:p>
            <a:endParaRPr lang="en-US" sz="2400"/>
          </a:p>
        </p:txBody>
      </p:sp>
      <p:sp>
        <p:nvSpPr>
          <p:cNvPr id="25" name="Move logo">
            <a:extLst>
              <a:ext uri="{C183D7F6-B498-43B3-948B-1728B52AA6E4}">
                <adec:decorative xmlns:adec="http://schemas.microsoft.com/office/drawing/2017/decorative" val="1"/>
              </a:ext>
            </a:extLst>
          </p:cNvPr>
          <p:cNvSpPr/>
          <p:nvPr/>
        </p:nvSpPr>
        <p:spPr>
          <a:xfrm flipV="1">
            <a:off x="6872865" y="6069031"/>
            <a:ext cx="62764" cy="104988"/>
          </a:xfrm>
          <a:prstGeom prst="line">
            <a:avLst/>
          </a:prstGeom>
          <a:ln w="15240">
            <a:solidFill>
              <a:srgbClr val="64748B"/>
            </a:solidFill>
            <a:prstDash val="solid"/>
          </a:ln>
        </p:spPr>
        <p:txBody>
          <a:bodyPr/>
          <a:lstStyle/>
          <a:p>
            <a:endParaRPr lang="en-US" sz="2400"/>
          </a:p>
        </p:txBody>
      </p:sp>
      <p:sp>
        <p:nvSpPr>
          <p:cNvPr id="26" name="Text 24">
            <a:extLst>
              <a:ext uri="{C183D7F6-B498-43B3-948B-1728B52AA6E4}">
                <adec:decorative xmlns:adec="http://schemas.microsoft.com/office/drawing/2017/decorative" val="0"/>
              </a:ext>
            </a:extLst>
          </p:cNvPr>
          <p:cNvSpPr/>
          <p:nvPr/>
        </p:nvSpPr>
        <p:spPr>
          <a:xfrm>
            <a:off x="7168896" y="5754624"/>
            <a:ext cx="1828800" cy="731520"/>
          </a:xfrm>
          <a:prstGeom prst="rect">
            <a:avLst/>
          </a:prstGeom>
          <a:noFill/>
          <a:ln/>
        </p:spPr>
        <p:txBody>
          <a:bodyPr wrap="square" lIns="0" tIns="0" rIns="0" bIns="0" rtlCol="0" anchor="ctr"/>
          <a:lstStyle/>
          <a:p>
            <a:r>
              <a:rPr lang="en-US" sz="1400" b="1" kern="0" spc="107">
                <a:solidFill>
                  <a:srgbClr val="64748B"/>
                </a:solidFill>
                <a:latin typeface="Segoe UI" pitchFamily="34" charset="0"/>
                <a:ea typeface="Segoe UI" pitchFamily="34" charset="-122"/>
                <a:cs typeface="Segoe UI" pitchFamily="34" charset="-120"/>
              </a:rPr>
              <a:t>PRACTISE</a:t>
            </a:r>
            <a:endParaRPr lang="en-US" sz="1400"/>
          </a:p>
        </p:txBody>
      </p:sp>
      <p:sp>
        <p:nvSpPr>
          <p:cNvPr id="27" name="Rhythm chip">
            <a:extLst>
              <a:ext uri="{C183D7F6-B498-43B3-948B-1728B52AA6E4}">
                <adec:decorative xmlns:adec="http://schemas.microsoft.com/office/drawing/2017/decorative" val="1"/>
              </a:ext>
            </a:extLst>
          </p:cNvPr>
          <p:cNvSpPr/>
          <p:nvPr/>
        </p:nvSpPr>
        <p:spPr>
          <a:xfrm>
            <a:off x="9326880" y="5608320"/>
            <a:ext cx="2682240" cy="999744"/>
          </a:xfrm>
          <a:prstGeom prst="roundRect">
            <a:avLst>
              <a:gd name="adj" fmla="val 17073"/>
            </a:avLst>
          </a:prstGeom>
          <a:solidFill>
            <a:srgbClr val="F59E0B"/>
          </a:solidFill>
          <a:ln w="12700">
            <a:solidFill>
              <a:srgbClr val="F59E0B"/>
            </a:solidFill>
            <a:prstDash val="solid"/>
          </a:ln>
        </p:spPr>
        <p:txBody>
          <a:bodyPr/>
          <a:lstStyle/>
          <a:p>
            <a:endParaRPr lang="en-US" sz="2400"/>
          </a:p>
        </p:txBody>
      </p:sp>
      <p:sp>
        <p:nvSpPr>
          <p:cNvPr id="28" name="Move logo">
            <a:extLst>
              <a:ext uri="{C183D7F6-B498-43B3-948B-1728B52AA6E4}">
                <adec:decorative xmlns:adec="http://schemas.microsoft.com/office/drawing/2017/decorative" val="1"/>
              </a:ext>
            </a:extLst>
          </p:cNvPr>
          <p:cNvSpPr/>
          <p:nvPr/>
        </p:nvSpPr>
        <p:spPr>
          <a:xfrm>
            <a:off x="9583889" y="5950673"/>
            <a:ext cx="315041" cy="315041"/>
          </a:xfrm>
          <a:prstGeom prst="ellipse">
            <a:avLst/>
          </a:prstGeom>
          <a:ln w="15240">
            <a:solidFill>
              <a:srgbClr val="FFFFFF"/>
            </a:solidFill>
            <a:prstDash val="solid"/>
          </a:ln>
        </p:spPr>
        <p:txBody>
          <a:bodyPr/>
          <a:lstStyle/>
          <a:p>
            <a:endParaRPr lang="en-US" sz="2400"/>
          </a:p>
        </p:txBody>
      </p:sp>
      <p:sp>
        <p:nvSpPr>
          <p:cNvPr id="29" name="Move logo">
            <a:extLst>
              <a:ext uri="{C183D7F6-B498-43B3-948B-1728B52AA6E4}">
                <adec:decorative xmlns:adec="http://schemas.microsoft.com/office/drawing/2017/decorative" val="1"/>
              </a:ext>
            </a:extLst>
          </p:cNvPr>
          <p:cNvSpPr/>
          <p:nvPr/>
        </p:nvSpPr>
        <p:spPr>
          <a:xfrm>
            <a:off x="9665799" y="6032583"/>
            <a:ext cx="151220" cy="151220"/>
          </a:xfrm>
          <a:prstGeom prst="ellipse">
            <a:avLst/>
          </a:prstGeom>
          <a:ln w="15240">
            <a:solidFill>
              <a:srgbClr val="FFFFFF"/>
            </a:solidFill>
            <a:prstDash val="solid"/>
          </a:ln>
        </p:spPr>
        <p:txBody>
          <a:bodyPr/>
          <a:lstStyle/>
          <a:p>
            <a:endParaRPr lang="en-US" sz="2400"/>
          </a:p>
        </p:txBody>
      </p:sp>
      <p:sp>
        <p:nvSpPr>
          <p:cNvPr id="30" name="Move logo">
            <a:extLst>
              <a:ext uri="{C183D7F6-B498-43B3-948B-1728B52AA6E4}">
                <adec:decorative xmlns:adec="http://schemas.microsoft.com/office/drawing/2017/decorative" val="1"/>
              </a:ext>
            </a:extLst>
          </p:cNvPr>
          <p:cNvSpPr/>
          <p:nvPr/>
        </p:nvSpPr>
        <p:spPr>
          <a:xfrm>
            <a:off x="9720931" y="6087715"/>
            <a:ext cx="40956" cy="40956"/>
          </a:xfrm>
          <a:prstGeom prst="ellipse">
            <a:avLst/>
          </a:prstGeom>
          <a:solidFill>
            <a:srgbClr val="FFFFFF"/>
          </a:solidFill>
          <a:ln w="15240">
            <a:solidFill>
              <a:srgbClr val="FFFFFF"/>
            </a:solidFill>
            <a:prstDash val="solid"/>
          </a:ln>
        </p:spPr>
        <p:txBody>
          <a:bodyPr/>
          <a:lstStyle/>
          <a:p>
            <a:endParaRPr lang="en-US" sz="2400"/>
          </a:p>
        </p:txBody>
      </p:sp>
      <p:sp>
        <p:nvSpPr>
          <p:cNvPr id="31" name="Text 29">
            <a:extLst>
              <a:ext uri="{C183D7F6-B498-43B3-948B-1728B52AA6E4}">
                <adec:decorative xmlns:adec="http://schemas.microsoft.com/office/drawing/2017/decorative" val="0"/>
              </a:ext>
            </a:extLst>
          </p:cNvPr>
          <p:cNvSpPr/>
          <p:nvPr/>
        </p:nvSpPr>
        <p:spPr>
          <a:xfrm>
            <a:off x="10034016" y="5608320"/>
            <a:ext cx="1828800" cy="999744"/>
          </a:xfrm>
          <a:prstGeom prst="rect">
            <a:avLst/>
          </a:prstGeom>
          <a:noFill/>
          <a:ln/>
        </p:spPr>
        <p:txBody>
          <a:bodyPr wrap="square" lIns="0" tIns="0" rIns="0" bIns="0" rtlCol="0" anchor="ctr"/>
          <a:lstStyle/>
          <a:p>
            <a:r>
              <a:rPr lang="en-US" sz="1733" b="1" kern="0" spc="67">
                <a:solidFill>
                  <a:srgbClr val="FFFFFF"/>
                </a:solidFill>
                <a:latin typeface="Segoe UI" pitchFamily="34" charset="0"/>
                <a:ea typeface="Segoe UI" pitchFamily="34" charset="-122"/>
                <a:cs typeface="Segoe UI" pitchFamily="34" charset="-120"/>
              </a:rPr>
              <a:t>REFLECT</a:t>
            </a:r>
            <a:endParaRPr lang="en-US" sz="1733"/>
          </a:p>
        </p:txBody>
      </p:sp>
    </p:spTree>
    <p:extLst>
      <p:ext uri="{BB962C8B-B14F-4D97-AF65-F5344CB8AC3E}">
        <p14:creationId xmlns:p14="http://schemas.microsoft.com/office/powerpoint/2010/main" val="204916864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684D170B-EDE2-DD46-87C9-6306CA7C69ED}" vid="{C78AA4A2-DEBB-534F-A1C1-635B8E56AF0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2720</TotalTime>
  <Words>91547</Words>
  <Application>Microsoft Macintosh PowerPoint</Application>
  <PresentationFormat>Widescreen</PresentationFormat>
  <Paragraphs>8528</Paragraphs>
  <Slides>214</Slides>
  <Notes>206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214</vt:i4>
      </vt:variant>
    </vt:vector>
  </HeadingPairs>
  <TitlesOfParts>
    <vt:vector size="220" baseType="lpstr">
      <vt:lpstr>Aptos</vt:lpstr>
      <vt:lpstr>Aptos Display</vt:lpstr>
      <vt:lpstr>Arial</vt:lpstr>
      <vt:lpstr>Segoe UI</vt:lpstr>
      <vt:lpstr>Segoe UI Semibold</vt:lpstr>
      <vt:lpstr>Office Theme</vt:lpstr>
      <vt:lpstr>Year 6 - Term 1 at a glance</vt:lpstr>
      <vt:lpstr>Year 6 · Term 2 at a glance</vt:lpstr>
      <vt:lpstr>Year 6 · Term 3 at a glance</vt:lpstr>
      <vt:lpstr>Year 6 · Term 4 at a glance</vt:lpstr>
      <vt:lpstr>The four-move rhythm</vt:lpstr>
      <vt:lpstr>The Flourish framework</vt:lpstr>
      <vt:lpstr>Term 1 · The ten lessons</vt:lpstr>
      <vt:lpstr>Flourish begins</vt:lpstr>
      <vt:lpstr>What helps a group become safe enough for people to learn, practise and grow?</vt:lpstr>
      <vt:lpstr>Psalm 139:13–14</vt:lpstr>
      <vt:lpstr>Image of God</vt:lpstr>
      <vt:lpstr>Which norms help us flourish?</vt:lpstr>
      <vt:lpstr>“One action I can take to make this group safer for learning is …”</vt:lpstr>
      <vt:lpstr>Strengths are gifts</vt:lpstr>
      <vt:lpstr>What counts as a strength if nobody gives out an award for it?</vt:lpstr>
      <vt:lpstr>Romans 12:4–8</vt:lpstr>
      <vt:lpstr>What can we actually see Morgan do?</vt:lpstr>
      <vt:lpstr>“This week this strength could serve …”</vt:lpstr>
      <vt:lpstr>Name the feeling</vt:lpstr>
      <vt:lpstr>Which version gives the best clue about what might help?</vt:lpstr>
      <vt:lpstr>Psalm 42:5</vt:lpstr>
      <vt:lpstr>Which sentences give a useful clue about what would help?</vt:lpstr>
      <vt:lpstr>“A more precise word than fine is … and that word gives the clue …”</vt:lpstr>
      <vt:lpstr>Body clues</vt:lpstr>
      <vt:lpstr>Which hand gives an earlier warning that stress may be rising?</vt:lpstr>
      <vt:lpstr>1 Kings 19:5–6</vt:lpstr>
      <vt:lpstr>Where does each body clue belong: early, building or strong?</vt:lpstr>
      <vt:lpstr>“One body clue I could notice earlier is …”</vt:lpstr>
      <vt:lpstr>The Shalom compass</vt:lpstr>
      <vt:lpstr>A group leaves one member out and wastes the materials. Which relationships does that damage?</vt:lpstr>
      <vt:lpstr>Mark 12:30–31</vt:lpstr>
      <vt:lpstr>Which actions would truly restore shalom in this group?</vt:lpstr>
      <vt:lpstr>“Shalom is strengthened when … because it repairs the relationship with …”</vt:lpstr>
      <vt:lpstr>The power of ‘not yet’</vt:lpstr>
      <vt:lpstr>“I can’t do fractions.” Now add: yet. What has changed — and what has not?</vt:lpstr>
      <vt:lpstr>Philippians 1:6</vt:lpstr>
      <vt:lpstr>Which of these sentences would actually help someone improve?</vt:lpstr>
      <vt:lpstr>“I am not yet … and my next step is …”</vt:lpstr>
      <vt:lpstr>Belonging, not fitting in</vt:lpstr>
      <vt:lpstr>One door says “You can enter and grow.” The other says “Change who you are so we approve.” Which is belonging?</vt:lpstr>
      <vt:lpstr>Romans 12:5</vt:lpstr>
      <vt:lpstr>Belonging or fitting in?</vt:lpstr>
      <vt:lpstr>“Belonging lets a person … fitting in pressures a person to …”</vt:lpstr>
      <vt:lpstr>Notice the overlooked</vt:lpstr>
      <vt:lpstr>What makes a space technically open but socially hard to enter?</vt:lpstr>
      <vt:lpstr>Luke 19:5</vt:lpstr>
      <vt:lpstr>Which of these actually open a way in?</vt:lpstr>
      <vt:lpstr>“One inclusion move I will make at school this week is …”</vt:lpstr>
      <vt:lpstr>Created to contribute</vt:lpstr>
      <vt:lpstr>What important class work is easy to notice only when nobody does it?</vt:lpstr>
      <vt:lpstr>Ephesians 2:10</vt:lpstr>
      <vt:lpstr>Which of these class jobs are ready to use?</vt:lpstr>
      <vt:lpstr>“When … I will … so that …”</vt:lpstr>
      <vt:lpstr>My support team</vt:lpstr>
      <vt:lpstr>Who would you go to first – and who is your back-up?</vt:lpstr>
      <vt:lpstr>Ecclesiastes 4:9–10</vt:lpstr>
      <vt:lpstr>What should Pat say, and who should they go to?</vt:lpstr>
      <vt:lpstr>“If my first person is unavailable, I can …”</vt:lpstr>
      <vt:lpstr>Term 2 · The ten lessons</vt:lpstr>
      <vt:lpstr>The brain alarm</vt:lpstr>
      <vt:lpstr>Why does your body sometimes react before your thinking has caught up?</vt:lpstr>
      <vt:lpstr>Psalm 56:3–4</vt:lpstr>
      <vt:lpstr>The brain alarm</vt:lpstr>
      <vt:lpstr>Which norms help us flourish?</vt:lpstr>
      <vt:lpstr>“One action I can take to make this group safer for learning is …”</vt:lpstr>
      <vt:lpstr>Pause, breathe, choose</vt:lpstr>
      <vt:lpstr>What happens in the gap between feeling it and doing something?</vt:lpstr>
      <vt:lpstr>James 1:19–20</vt:lpstr>
      <vt:lpstr>What can we actually see Rowan do?</vt:lpstr>
      <vt:lpstr>“Next time I feel that heat, I will …”</vt:lpstr>
      <vt:lpstr>What can I control?</vt:lpstr>
      <vt:lpstr>Which worries are yours to carry, and which are not?</vt:lpstr>
      <vt:lpstr>Philippians 4:6</vt:lpstr>
      <vt:lpstr>Which of these can you control, influence, or let go?</vt:lpstr>
      <vt:lpstr>“One thing I can control this week is … and one thing I will let go is …”</vt:lpstr>
      <vt:lpstr>Helpful self-talk</vt:lpstr>
      <vt:lpstr>Which sentence is truthful and still useful after a mistake?</vt:lpstr>
      <vt:lpstr>Philippians 4:8</vt:lpstr>
      <vt:lpstr>Where does each body clue belong: early, building or strong?</vt:lpstr>
      <vt:lpstr>“One body clue I could notice earlier is …”</vt:lpstr>
      <vt:lpstr>Rest is a gift</vt:lpstr>
      <vt:lpstr>Someone says yes to everything and runs out of energy. What is that costing them?</vt:lpstr>
      <vt:lpstr>Mark 6:31</vt:lpstr>
      <vt:lpstr>Which choices would truly help Priya rest and recover?</vt:lpstr>
      <vt:lpstr>“I rest well when … because it protects my energy for …”</vt:lpstr>
      <vt:lpstr>Mistakes and repair</vt:lpstr>
      <vt:lpstr>“It was an accident.” True — and it is still broken. So what has to happen next?</vt:lpstr>
      <vt:lpstr>Philippians 1:6</vt:lpstr>
      <vt:lpstr>Which of these sentences would actually help someone improve?</vt:lpstr>
      <vt:lpstr>“I am not yet … and my next step is …”</vt:lpstr>
      <vt:lpstr>One more step</vt:lpstr>
      <vt:lpstr>A task feels far too big to start. What is the smallest useful thing you could do about it in the next five minutes?</vt:lpstr>
      <vt:lpstr>Romans 12:5</vt:lpstr>
      <vt:lpstr>Belonging or fitting in?</vt:lpstr>
      <vt:lpstr>“Belonging lets a person … fitting in pressures a person to …”</vt:lpstr>
      <vt:lpstr>My coping toolbox</vt:lpstr>
      <vt:lpstr>What does worry do to your body before it reaches your thoughts?</vt:lpstr>
      <vt:lpstr>Psalm 94:19</vt:lpstr>
      <vt:lpstr>Which of these actually open a way in?</vt:lpstr>
      <vt:lpstr>“One inclusion move I will make at school this week is …”</vt:lpstr>
      <vt:lpstr>When tools aren’t enough</vt:lpstr>
      <vt:lpstr>When a calming tool stops working, what might that be telling you?</vt:lpstr>
      <vt:lpstr>Psalm 34:18</vt:lpstr>
      <vt:lpstr>Which of these needs a trusted adult?</vt:lpstr>
      <vt:lpstr>“If … keeps going, I will tell …”</vt:lpstr>
      <vt:lpstr>My support team</vt:lpstr>
      <vt:lpstr>Who would you go to first – and who is your back-up?</vt:lpstr>
      <vt:lpstr>Ecclesiastes 4:9–10</vt:lpstr>
      <vt:lpstr>What should Pat say, and who should they go to?</vt:lpstr>
      <vt:lpstr>“If my first person is unavailable, I can …”</vt:lpstr>
      <vt:lpstr>Term 3 · The ten lessons</vt:lpstr>
      <vt:lpstr>A trustworthy friend</vt:lpstr>
      <vt:lpstr>What does someone do, again and again, that makes them a trustworthy friend?</vt:lpstr>
      <vt:lpstr>Colossians 3:12–13</vt:lpstr>
      <vt:lpstr>Image of God</vt:lpstr>
      <vt:lpstr>Which actions build trust?</vt:lpstr>
      <vt:lpstr>“One action I can take this week to be a more trustworthy friend is …”</vt:lpstr>
      <vt:lpstr>Walk in their shoes</vt:lpstr>
      <vt:lpstr>How can one short message mean two completely different things?</vt:lpstr>
      <vt:lpstr>Philippians 2:3–4</vt:lpstr>
      <vt:lpstr>What can we actually see in the chat?</vt:lpstr>
      <vt:lpstr>“Before I decide what they meant, I will …”</vt:lpstr>
      <vt:lpstr>Listening that helps</vt:lpstr>
      <vt:lpstr>Which reply shows the friend was really listening?</vt:lpstr>
      <vt:lpstr>James 1:19</vt:lpstr>
      <vt:lpstr>Which replies show listening, and which shut the talking down?</vt:lpstr>
      <vt:lpstr>“One way I can listen better is … and it would help because …”</vt:lpstr>
      <vt:lpstr>Speak clearly and kindly</vt:lpstr>
      <vt:lpstr>Which message is easier to hear without wanting to argue back?</vt:lpstr>
      <vt:lpstr>Ephesians 4:29</vt:lpstr>
      <vt:lpstr>Where does each line belong: the fact, the feeling or the ask?</vt:lpstr>
      <vt:lpstr>“One thing I could say without blame is …”</vt:lpstr>
      <vt:lpstr>Fair is not always equal</vt:lpstr>
      <vt:lpstr>Everyone in a group chat gets exactly the same message, but one person cannot use it. Is that fair?</vt:lpstr>
      <vt:lpstr>1 Corinthians 12:22–25</vt:lpstr>
      <vt:lpstr>Which changes would truly protect dignity in this group?</vt:lpstr>
      <vt:lpstr>“Fair is not always equal when … because dignity means …”</vt:lpstr>
      <vt:lpstr>Repair a disagreement</vt:lpstr>
      <vt:lpstr>“It was only a joke.” Now pause. What did the other person actually feel?</vt:lpstr>
      <vt:lpstr>Matthew 5:23–24</vt:lpstr>
      <vt:lpstr>Which of these sentences would actually help repair things?</vt:lpstr>
      <vt:lpstr>“I will own … and my next move is …”</vt:lpstr>
      <vt:lpstr>Bystander to upstander</vt:lpstr>
      <vt:lpstr>A group chat turns cruel about a classmate. Direct, distract, delegate or delay – which move helps and keeps you safe?</vt:lpstr>
      <vt:lpstr>Proverbs 31:8</vt:lpstr>
      <vt:lpstr>Which upstander move?</vt:lpstr>
      <vt:lpstr>“A bystander stays silent … an upstander chooses to …”</vt:lpstr>
      <vt:lpstr>Kind and safe online</vt:lpstr>
      <vt:lpstr>What makes a message feel harmless to send but hard to take back?</vt:lpstr>
      <vt:lpstr>Ephesians 4:29</vt:lpstr>
      <vt:lpstr>Which of these actually keep people safe?</vt:lpstr>
      <vt:lpstr>“One kind and safe online move I will make this week is …”</vt:lpstr>
      <vt:lpstr>Welcome across difference</vt:lpstr>
      <vt:lpstr>What can make someone feel like a guest in a room they belong in?</vt:lpstr>
      <vt:lpstr>Leviticus 19:34</vt:lpstr>
      <vt:lpstr>Which of these welcome moves are ready to use?</vt:lpstr>
      <vt:lpstr>“When … I will … so that …”</vt:lpstr>
      <vt:lpstr>Boundaries and permission</vt:lpstr>
      <vt:lpstr>What does it sound like when someone really asks first?</vt:lpstr>
      <vt:lpstr>Philippians 2:3–4</vt:lpstr>
      <vt:lpstr>What should Ali say, and what should Ali do next?</vt:lpstr>
      <vt:lpstr>“If someone changes their mind, I will …”</vt:lpstr>
      <vt:lpstr>Term 4 · The ten lessons</vt:lpstr>
      <vt:lpstr>Build a workable routine</vt:lpstr>
      <vt:lpstr>What makes a routine one you actually keep, and not just one that looks good on paper?</vt:lpstr>
      <vt:lpstr>Proverbs 21:5</vt:lpstr>
      <vt:lpstr>Get ready on purpose</vt:lpstr>
      <vt:lpstr>Which routine steps actually work?</vt:lpstr>
      <vt:lpstr>“One step I can take this week to make my school mornings work is …”</vt:lpstr>
      <vt:lpstr>Ready the night before</vt:lpstr>
      <vt:lpstr>What makes a morning feel calm before it has even started?</vt:lpstr>
      <vt:lpstr>Proverbs 21:5</vt:lpstr>
      <vt:lpstr>What can we actually do the night before?</vt:lpstr>
      <vt:lpstr>“Tonight my two minutes will be …”</vt:lpstr>
      <vt:lpstr>Sleep, move, fuel</vt:lpstr>
      <vt:lpstr>Sleep, movement, food: which one changes your school day the most?</vt:lpstr>
      <vt:lpstr>1 Corinthians 6:19–20</vt:lpstr>
      <vt:lpstr>Which sentences give a useful clue about what would actually help?</vt:lpstr>
      <vt:lpstr>“One small habit I will keep this week is … and I will know it helped when …”</vt:lpstr>
      <vt:lpstr>Needs, wants and choices</vt:lpstr>
      <vt:lpstr>Nia has £10 saved. What should she pay for first, and why?</vt:lpstr>
      <vt:lpstr>1 Timothy 6:6–8</vt:lpstr>
      <vt:lpstr>Where does each item belong: need, want or in between?</vt:lpstr>
      <vt:lpstr>“One thing I will check before I spend is …”</vt:lpstr>
      <vt:lpstr>Care for shared places</vt:lpstr>
      <vt:lpstr>A shared place is left messy for whoever comes next. What does that cost them?</vt:lpstr>
      <vt:lpstr>Genesis 2:15</vt:lpstr>
      <vt:lpstr>Which actions would really care for this shared place?</vt:lpstr>
      <vt:lpstr>“My one stewardship action is … and it will still help the next class because …”</vt:lpstr>
      <vt:lpstr>Emergency: get help</vt:lpstr>
      <vt:lpstr>Someone is hurt and no adult is nearby. How do you know it is a 000 emergency — and what do you say first?</vt:lpstr>
      <vt:lpstr>Psalm 46:1</vt:lpstr>
      <vt:lpstr>Which of these needs a 000 call right now?</vt:lpstr>
      <vt:lpstr>“If I saw an emergency, my first three steps would be …”</vt:lpstr>
      <vt:lpstr>Stop, think, try, review</vt:lpstr>
      <vt:lpstr>Something goes wrong and no adult is standing next to you. What is your very first move – and what does it cost you to skip it?</vt:lpstr>
      <vt:lpstr>James 1:5</vt:lpstr>
      <vt:lpstr>Which step is this?</vt:lpstr>
      <vt:lpstr>“The step I skip most is … so next time I will …”</vt:lpstr>
      <vt:lpstr>Courage for transition</vt:lpstr>
      <vt:lpstr>What makes a new place feel harder than it actually is?</vt:lpstr>
      <vt:lpstr>Joshua 1:9</vt:lpstr>
      <vt:lpstr>Which of these are real first steps?</vt:lpstr>
      <vt:lpstr>“One support I will use and one first step I will take is …”</vt:lpstr>
      <vt:lpstr>Home responsibilities</vt:lpstr>
      <vt:lpstr>Which jobs at home only happen when somebody remembers to remind you?</vt:lpstr>
      <vt:lpstr>Colossians 3:23</vt:lpstr>
      <vt:lpstr>Which of these home jobs are ready to use?</vt:lpstr>
      <vt:lpstr>“When … I will … so that …”</vt:lpstr>
      <vt:lpstr>Remember and give thanks</vt:lpstr>
      <vt:lpstr>What can you do now that you could not do at the start of this year?</vt:lpstr>
      <vt:lpstr>1 Thessalonians 5:16–18</vt:lpstr>
      <vt:lpstr>What could Ari say, and who has earned it?</vt:lpstr>
      <vt:lpstr>“I’m thankful for … and next year I hope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Josh Dinale</dc:creator>
  <cp:lastModifiedBy>Josh Dinale</cp:lastModifiedBy>
  <cp:revision>2</cp:revision>
  <dcterms:created xsi:type="dcterms:W3CDTF">2026-09-05T08:55:02Z</dcterms:created>
  <dcterms:modified xsi:type="dcterms:W3CDTF">2026-09-29T00:45:57Z</dcterms:modified>
</cp:coreProperties>
</file>