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6"/>
  </p:notesMasterIdLst>
  <p:sldIdLst>
    <p:sldId id="256" r:id="rId149"/>
    <p:sldId id="257" r:id="rId150"/>
    <p:sldId id="258" r:id="rId151"/>
    <p:sldId id="259" r:id="rId152"/>
    <p:sldId id="260" r:id="rId1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03"/>
    <p:restoredTop sz="69966"/>
  </p:normalViewPr>
  <p:slideViewPr>
    <p:cSldViewPr snapToGrid="0">
      <p:cViewPr varScale="1">
        <p:scale>
          <a:sx n="69" d="100"/>
          <a:sy n="69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49" Type="http://schemas.openxmlformats.org/officeDocument/2006/relationships/slide" Target="slides/slide148.xml"/><Relationship Id="rId216" Type="http://schemas.openxmlformats.org/officeDocument/2006/relationships/notesMaster" Target="notesMasters/notesMaster1.xml"/><Relationship Id="rId150" Type="http://schemas.openxmlformats.org/officeDocument/2006/relationships/slide" Target="slides/slide149.xml"/><Relationship Id="rId217" Type="http://schemas.openxmlformats.org/officeDocument/2006/relationships/presProps" Target="presProps.xml"/><Relationship Id="rId151" Type="http://schemas.openxmlformats.org/officeDocument/2006/relationships/slide" Target="slides/slide150.xml"/><Relationship Id="rId218" Type="http://schemas.openxmlformats.org/officeDocument/2006/relationships/viewProps" Target="viewProps.xml"/><Relationship Id="rId152" Type="http://schemas.openxmlformats.org/officeDocument/2006/relationships/slide" Target="slides/slide151.xml"/><Relationship Id="rId219" Type="http://schemas.openxmlformats.org/officeDocument/2006/relationships/theme" Target="theme/theme1.xml"/><Relationship Id="rId153" Type="http://schemas.openxmlformats.org/officeDocument/2006/relationships/slide" Target="slides/slide152.xml"/><Relationship Id="rId22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7F1BE-E41F-624C-9676-FADCFDCD037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4FC1B-F8F7-EF4C-9E3D-0B325D4B7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8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LEARNING INTENTION</a:t>
            </a:r>
          </a:p>
          <a:p>
            <a:r>
              <a:rPr lang="en-AU"/>
              <a:t>•  We are learning to practise one concrete act of online care.</a:t>
            </a:r>
          </a:p>
          <a:p>
            <a:endParaRPr lang="en-AU"/>
          </a:p>
          <a:p>
            <a:r>
              <a:rPr lang="en-AU" b="1"/>
              <a:t>SUCCESS CHECK</a:t>
            </a:r>
          </a:p>
          <a:p>
            <a:r>
              <a:rPr lang="en-AU"/>
              <a:t>•  I can practise one concrete act of online care in the fictional case and explain the choice.</a:t>
            </a:r>
          </a:p>
          <a:p>
            <a:endParaRPr lang="en-AU"/>
          </a:p>
          <a:p>
            <a:r>
              <a:rPr lang="en-AU" b="1"/>
              <a:t>KEY QUESTION</a:t>
            </a:r>
          </a:p>
          <a:p>
            <a:r>
              <a:rPr lang="en-AU"/>
              <a:t>•  What makes a message feel harmless to send but hard to take back?</a:t>
            </a:r>
          </a:p>
          <a:p>
            <a:endParaRPr lang="en-AU"/>
          </a:p>
          <a:p>
            <a:r>
              <a:rPr lang="en-AU" b="1"/>
              <a:t>PREPARE IN UNDER 5 MINUTES</a:t>
            </a:r>
          </a:p>
          <a:p>
            <a:r>
              <a:rPr lang="en-AU"/>
              <a:t>•  Write four verbs vertically on the board: PAUSE • KIND • PRIVATE • TELL. Leave space for one example beside each.</a:t>
            </a:r>
          </a:p>
          <a:p>
            <a:endParaRPr lang="en-AU"/>
          </a:p>
          <a:p>
            <a:r>
              <a:rPr lang="en-AU" b="1"/>
              <a:t>RETRIEVAL BRIDGE</a:t>
            </a:r>
          </a:p>
          <a:p>
            <a:r>
              <a:rPr lang="en-AU"/>
              <a:t>•  Retrieve the difference between a joke and a put-down. Ask: which one is still funny to the person it is about?</a:t>
            </a:r>
          </a:p>
          <a:p>
            <a:endParaRPr lang="en-AU"/>
          </a:p>
          <a:p>
            <a:r>
              <a:rPr lang="en-AU" b="1"/>
              <a:t>CHRISTIAN FORMATION</a:t>
            </a:r>
          </a:p>
          <a:p>
            <a:r>
              <a:rPr lang="en-AU" b="1"/>
              <a:t>•  Ephesians 4:29–32 – say only what builds others up. </a:t>
            </a:r>
            <a:r>
              <a:rPr lang="en-AU"/>
              <a:t>Words typed in a moment can outlast the moment, so Christian care online is more than a kind intention: it builds people up, guards what is private, and speaks up when harm spreads. Kindness online still tells the truth.</a:t>
            </a:r>
          </a:p>
          <a:p>
            <a:endParaRPr lang="en-AU"/>
          </a:p>
          <a:p>
            <a:r>
              <a:rPr lang="en-AU" b="1"/>
              <a:t>CSA ALIGNMENT</a:t>
            </a:r>
          </a:p>
          <a:p>
            <a:r>
              <a:rPr lang="en-AU"/>
              <a:t>•  Relationships / Belonging; Spirituality / Expressing. Year 6 · Term 3 · #friendship · Character: wisdom / self-control.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</a:t>
            </a:r>
            <a:r>
              <a:rPr lang="en-AU" b="1"/>
              <a:t>No forced disclosure. </a:t>
            </a:r>
            <a:r>
              <a:rPr lang="en-AU"/>
              <a:t>Students may pass, write privately or use a fictional example. Keep every example inside the fictional case – never ask a student to name a real chat, post or classmate. Follow up any concerns privately using the school support pathway.</a:t>
            </a:r>
          </a:p>
          <a:p>
            <a:endParaRPr lang="en-AU"/>
          </a:p>
          <a:p>
            <a:r>
              <a:rPr lang="en-AU" b="1"/>
              <a:t>ACCESS / LOW-DISCLOSURE</a:t>
            </a:r>
          </a:p>
          <a:p>
            <a:r>
              <a:rPr lang="en-AU"/>
              <a:t>•  </a:t>
            </a:r>
            <a:r>
              <a:rPr lang="en-AU" b="1"/>
              <a:t>Read instructions aloud and display them. </a:t>
            </a:r>
            <a:r>
              <a:rPr lang="en-AU"/>
              <a:t>Allow silent pointing, writing or partner response. Students may write their 20-second reply instead of speaking it. Provide extra processing time. Never require eye contact, public role-play, prayer aloud or disclosure of personal distress.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Four verbs on the board plus the six printed reply cards, one set per group.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FICTIONAL SCENARIO · THE GROUP CHAT PHOTO</a:t>
            </a:r>
          </a:p>
          <a:p>
            <a:r>
              <a:rPr lang="en-AU"/>
              <a:t>Read this aloud so students respond to the person in the story, not to their own lives. Nobody needs to share anything personal.</a:t>
            </a:r>
          </a:p>
          <a:p>
            <a:r>
              <a:rPr lang="en-AU"/>
              <a:t>During camp week, Jonah is added to a Year 6 group chat. Someone posts a photo of a classmate pulling a strange face, captioned ‘look at this,’ and others pile in with laughing emojis. A later message asks everyone to send their home address so parcels can be swapped. Jonah holds his phone and is not sure what to type.</a:t>
            </a:r>
          </a:p>
          <a:p>
            <a:r>
              <a:rPr lang="en-AU" b="1"/>
              <a:t>Questions for reflection</a:t>
            </a:r>
          </a:p>
          <a:p>
            <a:r>
              <a:rPr lang="en-AU"/>
              <a:t>•  What is the harm here – what makes a message feel harmless to send but hard to take back?</a:t>
            </a:r>
          </a:p>
          <a:p>
            <a:r>
              <a:rPr lang="en-AU"/>
              <a:t>•  Which online verb – Pause, Kind, Private or Tell – would change the most for Jonah?</a:t>
            </a:r>
          </a:p>
          <a:p>
            <a:r>
              <a:rPr lang="en-AU"/>
              <a:t>•  What could Jonah do two minutes later to check that the harm has actually stopped?</a:t>
            </a:r>
          </a:p>
          <a:p>
            <a:r>
              <a:rPr lang="en-AU" b="1"/>
              <a:t>CONNECT</a:t>
            </a:r>
          </a:p>
          <a:p>
            <a:r>
              <a:rPr lang="en-AU"/>
              <a:t>•  </a:t>
            </a:r>
            <a:r>
              <a:rPr lang="en-AU" b="1"/>
              <a:t>Read it aloud: </a:t>
            </a:r>
            <a:r>
              <a:rPr lang="en-AU"/>
              <a:t>“What makes a message feel harmless to send but hard to take back?”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Set it up first: </a:t>
            </a:r>
            <a:r>
              <a:rPr lang="en-AU"/>
              <a:t>write one short message on the board as if it were a chat bubble. Let the class look at it for a moment before you ask the question.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Restate the participation options aloud: </a:t>
            </a:r>
            <a:r>
              <a:rPr lang="en-AU"/>
              <a:t>pass, write privately, or use a fictional example.</a:t>
            </a:r>
          </a:p>
          <a:p>
            <a:endParaRPr lang="en-AU"/>
          </a:p>
          <a:p>
            <a:r>
              <a:rPr lang="en-AU" b="1"/>
              <a:t>CONNECT · TEACHING SCRIPT</a:t>
            </a:r>
          </a:p>
          <a:p>
            <a:endParaRPr lang="en-AU"/>
          </a:p>
          <a:p>
            <a:r>
              <a:rPr lang="en-AU"/>
              <a:t>•  Say: ‘Today we are learning to practise one concrete act of online care – not a nice intention, an actual move you could make in twenty seconds.’</a:t>
            </a:r>
          </a:p>
          <a:p>
            <a:r>
              <a:rPr lang="en-AU"/>
              <a:t>• take three rapid responses only. Answers to fish for: screenshots, messages forwarded fast, jokes about someone who is not there, private details shared, nothing is ever really deleted.</a:t>
            </a:r>
          </a:p>
          <a:p>
            <a:r>
              <a:rPr lang="en-AU"/>
              <a:t>•  </a:t>
            </a:r>
            <a:r>
              <a:rPr lang="en-AU" b="1"/>
              <a:t>Connect each response to a verb on the board: </a:t>
            </a:r>
            <a:r>
              <a:rPr lang="en-AU"/>
              <a:t>sending before thinking → PAUSE; words that sting → KIND; photos and home details → PRIVATE; harm that keeps going → TELL.</a:t>
            </a:r>
          </a:p>
          <a:p>
            <a:r>
              <a:rPr lang="en-AU"/>
              <a:t>•  </a:t>
            </a:r>
            <a:r>
              <a:rPr lang="en-AU" b="1"/>
              <a:t>Retrieval bridge: </a:t>
            </a:r>
            <a:r>
              <a:rPr lang="en-AU"/>
              <a:t>‘A joke or a put-down – which one is still funny to the person it is about?’ Looking for: a joke, because a put-down needs someone to be the target.</a:t>
            </a:r>
          </a:p>
          <a:p>
            <a:r>
              <a:rPr lang="en-AU"/>
              <a:t>•  </a:t>
            </a:r>
            <a:r>
              <a:rPr lang="en-AU" b="1"/>
              <a:t>Keep it general. </a:t>
            </a:r>
            <a:r>
              <a:rPr lang="en-AU"/>
              <a:t>If a student starts describing a real chat or classmate, redirect to the story: ‘Let’s keep names out of it – describe what the message does, not who sent it.’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EXPLORE</a:t>
            </a:r>
          </a:p>
          <a:p>
            <a:r>
              <a:rPr lang="en-AU"/>
              <a:t>•  Read Ephesians 4:29–32 aloud from the NIV, in context.</a:t>
            </a:r>
          </a:p>
          <a:p>
            <a:r>
              <a:rPr lang="en-AU"/>
              <a:t>•  </a:t>
            </a:r>
            <a:r>
              <a:rPr lang="en-AU" b="1"/>
              <a:t>Notice the sequence in the passage: </a:t>
            </a:r>
            <a:r>
              <a:rPr lang="en-AU"/>
              <a:t>Paul names talk that tears people down, replaces it with words that build up, then links it to kindness and forgiveness.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teach the online care sequence: pause before sending, choose words that build the person up, protect private information, then tell a trusted adult if the harm keeps going.</a:t>
            </a:r>
          </a:p>
          <a:p>
            <a:r>
              <a:rPr lang="en-AU"/>
              <a:t>• contrast vague kindness with an observable move. ‘Be nice online’ cannot be seen or checked. ‘Ask before posting, delete the comment, tell an adult’ can.</a:t>
            </a:r>
          </a:p>
          <a:p>
            <a:r>
              <a:rPr lang="en-AU"/>
              <a:t>•  </a:t>
            </a:r>
            <a:r>
              <a:rPr lang="en-AU" b="1"/>
              <a:t>Ask: </a:t>
            </a:r>
            <a:r>
              <a:rPr lang="en-AU"/>
              <a:t>‘What is the difference between feeling sorry for someone online and doing something that actually helps them?’ Looking for: the second one changes what happens next – a photo removed, a comment stopped, an adult told.</a:t>
            </a:r>
          </a:p>
          <a:p>
            <a:r>
              <a:rPr lang="en-AU"/>
              <a:t>• read Ephesians 4:29–32. Paul is writing to a community learning to live together. Unwholesome talk is not only rude words; it is anything that tears a person down. He does not tell them to stay silent – he tells them to speak what builds others up, and to be kind, compassionate and forgiving.</a:t>
            </a:r>
          </a:p>
          <a:p>
            <a:r>
              <a:rPr lang="en-AU"/>
              <a:t>•  </a:t>
            </a:r>
            <a:r>
              <a:rPr lang="en-AU" b="1"/>
              <a:t>Land the connection on the slide: </a:t>
            </a:r>
            <a:r>
              <a:rPr lang="en-AU"/>
              <a:t>words typed in a moment can last far longer than the moment, and care online is more than a kind intention – it builds people up, guards what is private and speaks when harm spreads.</a:t>
            </a:r>
          </a:p>
          <a:p>
            <a:r>
              <a:rPr lang="en-AU"/>
              <a:t>•  </a:t>
            </a:r>
            <a:r>
              <a:rPr lang="en-AU" b="1"/>
              <a:t>Check understanding: </a:t>
            </a:r>
            <a:r>
              <a:rPr lang="en-AU"/>
              <a:t>‘Deleting an unkind comment is a good start, but why is it often not enough on its own?’</a:t>
            </a:r>
          </a:p>
          <a:p>
            <a:r>
              <a:rPr lang="en-AU"/>
              <a:t>•  </a:t>
            </a:r>
            <a:r>
              <a:rPr lang="en-AU" b="1"/>
              <a:t>Looking for: </a:t>
            </a:r>
            <a:r>
              <a:rPr lang="en-AU"/>
              <a:t>a screenshot may already exist, and the person still needs kindness and an adult who knows. Keep answers general – no personal examples needed.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 dirty="0"/>
              <a:t>FORMATIVE LOOK-FOR</a:t>
            </a:r>
          </a:p>
          <a:p>
            <a:r>
              <a:rPr lang="en-AU" dirty="0"/>
              <a:t>•  Students name a specific action and include telling a trusted adult, not only a vague promise to be kind.</a:t>
            </a:r>
          </a:p>
          <a:p>
            <a:endParaRPr lang="en-AU" dirty="0"/>
          </a:p>
          <a:p>
            <a:r>
              <a:rPr lang="en-AU" b="1" dirty="0"/>
              <a:t>ACCESS</a:t>
            </a:r>
          </a:p>
          <a:p>
            <a:r>
              <a:rPr lang="en-AU" dirty="0"/>
              <a:t>•  </a:t>
            </a:r>
            <a:r>
              <a:rPr lang="en-AU" b="1" dirty="0"/>
              <a:t>Read the scenario and cards aloud as well as displaying them. </a:t>
            </a:r>
            <a:r>
              <a:rPr lang="en-AU" dirty="0"/>
              <a:t>Allow silent pointing, writing instead of speaking, or a partner reading a student’s draft aloud. Give extra processing time. No public role-play, no forced disclosure.</a:t>
            </a:r>
          </a:p>
          <a:p>
            <a:endParaRPr lang="en-AU" dirty="0"/>
          </a:p>
          <a:p>
            <a:r>
              <a:rPr lang="en-AU" b="1" dirty="0"/>
              <a:t>OFFLINE FALLBACK</a:t>
            </a:r>
          </a:p>
          <a:p>
            <a:r>
              <a:rPr lang="en-AU" dirty="0"/>
              <a:t>•  Six printed reply cards (wording above), one set per group, plus the four verbs on the board.</a:t>
            </a:r>
          </a:p>
          <a:p>
            <a:endParaRPr lang="en-AU" dirty="0"/>
          </a:p>
          <a:p>
            <a:r>
              <a:rPr lang="en-AU" b="1" dirty="0"/>
              <a:t>PARTICIPATION</a:t>
            </a:r>
          </a:p>
          <a:p>
            <a:r>
              <a:rPr lang="en-AU" dirty="0"/>
              <a:t>•  </a:t>
            </a:r>
            <a:r>
              <a:rPr lang="en-AU" b="1" dirty="0"/>
              <a:t>Students may pass, write privately or use a fictional example. </a:t>
            </a:r>
            <a:r>
              <a:rPr lang="en-AU" dirty="0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REFLECT</a:t>
            </a:r>
          </a:p>
          <a:p>
            <a:r>
              <a:rPr lang="en-AU"/>
              <a:t>•  </a:t>
            </a:r>
            <a:r>
              <a:rPr lang="en-AU" b="1"/>
              <a:t>Give students the private stem: </a:t>
            </a:r>
            <a:r>
              <a:rPr lang="en-AU"/>
              <a:t>“One kind and safe online move I will make this week is …” Keep it silent and private – no sharing required.</a:t>
            </a:r>
          </a:p>
          <a:p>
            <a:endParaRPr lang="en-AU"/>
          </a:p>
          <a:p>
            <a:r>
              <a:rPr lang="en-AU"/>
              <a:t>•  Close with a short prayer, blessing or silent reflection appropriate to the class. Never require prayer aloud.</a:t>
            </a:r>
          </a:p>
          <a:p>
            <a:endParaRPr lang="en-AU"/>
          </a:p>
          <a:p>
            <a:r>
              <a:rPr lang="en-AU"/>
              <a:t>•  Follow up any concerns privately using the school support pathway.</a:t>
            </a:r>
          </a:p>
          <a:p>
            <a:endParaRPr lang="en-AU"/>
          </a:p>
          <a:p>
            <a:r>
              <a:rPr lang="en-AU" b="1"/>
              <a:t>REFLECT · TEACHING SCRIPT</a:t>
            </a:r>
          </a:p>
          <a:p>
            <a:r>
              <a:rPr lang="en-AU"/>
              <a:t>• choose a verb. Students choose one online verb – Pause, Kind, Private or Tell – and write an action small enough to finish this week.</a:t>
            </a:r>
          </a:p>
          <a:p>
            <a:r>
              <a:rPr lang="en-AU"/>
              <a:t>•  </a:t>
            </a:r>
            <a:r>
              <a:rPr lang="en-AU" b="1"/>
              <a:t>Model the size of answer you want: </a:t>
            </a:r>
            <a:r>
              <a:rPr lang="en-AU"/>
              <a:t>‘I could ask before posting a photo of someone’, or ‘I could tell an adult instead of forwarding it on’. Small and doable beats impressive.</a:t>
            </a:r>
          </a:p>
          <a:p>
            <a:r>
              <a:rPr lang="en-AU"/>
              <a:t>• check the action. Ask them to test it privately: does it protect the other person, or only stop them feeling awkward? Looking for: an action that changes what happens next, not a private good intention.</a:t>
            </a:r>
          </a:p>
          <a:p>
            <a:r>
              <a:rPr lang="en-AU"/>
              <a:t>• silent commitment. Students place one finger on their chosen verb and rehearse the first sentence internally. Nothing is said aloud.</a:t>
            </a:r>
          </a:p>
          <a:p>
            <a:r>
              <a:rPr lang="en-AU"/>
              <a:t>•  </a:t>
            </a:r>
            <a:r>
              <a:rPr lang="en-AU" b="1"/>
              <a:t>Close with the takeaway on the slide: </a:t>
            </a:r>
            <a:r>
              <a:rPr lang="en-AU"/>
              <a:t>‘Words typed in a moment can last far longer than the moment – kindness online is a choice you make before you hit send.’ Offer a brief prayer, blessing or quiet pause according to school practice.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name a specific action and include telling a trusted adult, not only a vague promise to be kind.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E652-B31A-E4B1-BD17-B73F8EB629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2CB29-C8F0-40E0-2E3F-368619E2B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FBEE8-B986-D92A-3922-D7A36153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CBF57-283F-AF21-3AAF-A4757EF22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925A6-CCB0-CF73-D113-0CC9E4102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0326-1125-B04C-58A6-80163190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67701-1CE6-49E1-9BF6-E39F0D06E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909AC-E48B-BD43-C098-F670A12C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D1E9-1915-E2BF-C0CA-C5EA8408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8852C-B51A-BFC4-6BFD-8D1084E5F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2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69523-DF80-6FC9-6C70-D4A895AF5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A888F-552C-A7EB-1CAA-B44C2288E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3520A-D9C7-424B-F283-53AC913D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E6443-2941-73B9-0108-8F1CD535A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0E721-D6ED-CAC7-5A4D-74B296A0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65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F6049-D472-4EA9-352B-67108B1C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2EE15-7917-CE5E-7F6D-19E2357EAB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9805B1-12DC-FD9D-4C5A-E945CF3E7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88B49-855A-F87F-CE73-D2B8074BA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D4E05-8CA9-FDBC-D1AC-FA1BD428A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416B8-4985-DB2A-EB72-4305321A1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2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2590-5187-E8B4-A7BB-93B248A1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387B7-04D0-678C-7D35-C69D0CCB0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0CBC6-FE46-68BF-8D4F-AB1210CE4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F2D73-11A0-05DA-1A1E-F6C08BBBD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AB698D-500C-8826-0904-9E21B24B1B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26A522-D041-9881-1399-A2F6F1222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3264D9-7C3A-19FF-BFEE-0C09ADD02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4ABF6E-AB81-5754-C2F5-D1858D329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8B6C-A2A2-2403-2DB3-B3C01F285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24A9B-7100-7324-3B1B-A2B0B84F8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E6D15-73FA-7384-D8C5-729D8FF40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45922-96C5-A9DA-5843-2D57B5E4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5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5E35C-8153-CE82-A1FB-317EDF12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DCA80-1EBE-C57D-7B1A-36E5CC3E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789DE-FDD9-A9F5-CC70-F5B781236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7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7E377-B400-A401-B31F-96CB5021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1EC76-AA6A-23FF-F64C-E0D1CC0E6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84215-28E6-0818-2FA2-41D0472DD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43D78-B82B-7836-1629-1698FA6E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D4395-BCF9-0548-098E-611EDFCB3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0A143-E660-C7CC-6C1D-769FF84F0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1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05D0-D2F9-DBF9-57E4-4F0FC572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2D314C-5B4D-62C6-7708-92606D7EA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503BA-EFB5-5D83-AAD1-8A154FABA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478C9-F55E-6077-D1DA-8FAB693E9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AA50E-8168-E6FE-A3C0-FCB88645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BB3B3-D0CC-04AD-B0BD-3DCDA1C0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5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FD3DC-E719-023A-AA0B-A96875A7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1B90-87A6-CAC6-8FED-5AF9B74A5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078D0-CB61-51C8-6847-521FEEA3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6E6A9-BB43-1263-CA7C-64027AFC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DEDC9-C5D5-5D7F-D956-4BC15956F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2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385449-EE22-DCED-D271-EA0BF6197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EDFA2-D0BC-735B-F8D9-575E803BF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3F792-06A9-66A2-8B31-1A157AB78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C89A8-23F6-E6F2-EFED-5A8267FD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63BF3-1A62-94B6-806C-D537BAC83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40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01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9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EATURE">
    <p:bg>
      <p:bgPr>
        <a:solidFill>
          <a:srgbClr val="4F4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5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_TOP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7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1ABA3-FD3E-AD0F-179E-2A28494C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6850A-5043-457C-25EE-99A84CC2F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02CCA-B9AB-33BF-9E4D-83E472A70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7BB65-5F20-7858-E514-214740561E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DA8C8-4A1E-1A79-4B8B-351230D61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8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4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5.xml"/></Relationships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lat illustration: a circle of chairs with one chair turned outward to open a gap"/>
          <p:cNvPicPr>
            <a:picLocks noChangeAspect="1"/>
          </p:cNvPicPr>
          <p:nvPr/>
        </p:nvPicPr>
        <p:blipFill>
          <a:blip r:embed="rId3"/>
          <a:srcRect t="1702" b="1702"/>
          <a:stretch/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3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0400" y="0"/>
            <a:ext cx="73152" cy="685800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oundRect">
            <a:avLst>
              <a:gd name="adj" fmla="val 47619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YEAR 6</a:t>
            </a:r>
            <a:endParaRPr lang="en-US" sz="1467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 fontScale="90000"/>
          </a:bodyPr>
          <a:lstStyle/>
          <a:p>
            <a:r>
              <a:rPr lang="en-US" sz="58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Kind and safe online</a:t>
            </a:r>
            <a:endParaRPr lang="en-US" sz="5867"/>
          </a:p>
        </p:txBody>
      </p:sp>
      <p:sp>
        <p:nvSpPr>
          <p:cNvPr id="7" name="Text 4"/>
          <p:cNvSpPr/>
          <p:nvPr/>
        </p:nvSpPr>
        <p:spPr>
          <a:xfrm>
            <a:off x="731520" y="3840480"/>
            <a:ext cx="597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933"/>
              </a:lnSpc>
            </a:pPr>
            <a:r>
              <a:rPr lang="en-US" sz="2000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 one concrete act of online care, not just a kind intention.</a:t>
            </a:r>
            <a:endParaRPr lang="en-US" sz="2000"/>
          </a:p>
        </p:txBody>
      </p:sp>
      <p:sp>
        <p:nvSpPr>
          <p:cNvPr id="8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#friendship</a:t>
            </a:r>
            <a:endParaRPr lang="en-US" sz="1467"/>
          </a:p>
        </p:txBody>
      </p:sp>
      <p:sp>
        <p:nvSpPr>
          <p:cNvPr id="10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#safety</a:t>
            </a:r>
            <a:endParaRPr lang="en-US" sz="1467"/>
          </a:p>
        </p:txBody>
      </p:sp>
      <p:sp>
        <p:nvSpPr>
          <p:cNvPr id="12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#wisdom</a:t>
            </a:r>
            <a:endParaRPr lang="en-US" sz="1467"/>
          </a:p>
        </p:txBody>
      </p:sp>
      <p:sp>
        <p:nvSpPr>
          <p:cNvPr id="14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#selfcontrol</a:t>
            </a:r>
            <a:endParaRPr lang="en-US" sz="1467"/>
          </a:p>
        </p:txBody>
      </p:sp>
      <p:sp>
        <p:nvSpPr>
          <p:cNvPr id="900" name="Flourish move mar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48640"/>
            <a:ext cx="326571" cy="457200"/>
          </a:xfrm>
          <a:custGeom>
            <a:avLst/>
            <a:gdLst/>
            <a:ahLst/>
            <a:cxnLst/>
            <a:rect l="0" t="0" r="r" b="b"/>
            <a:pathLst>
              <a:path w="1000" h="1400">
                <a:moveTo>
                  <a:pt x="360" y="0"/>
                </a:moveTo>
                <a:lnTo>
                  <a:pt x="640" y="0"/>
                </a:lnTo>
                <a:lnTo>
                  <a:pt x="640" y="390"/>
                </a:lnTo>
                <a:lnTo>
                  <a:pt x="960" y="390"/>
                </a:lnTo>
                <a:lnTo>
                  <a:pt x="960" y="670"/>
                </a:lnTo>
                <a:lnTo>
                  <a:pt x="640" y="670"/>
                </a:lnTo>
                <a:lnTo>
                  <a:pt x="640" y="1400"/>
                </a:lnTo>
                <a:lnTo>
                  <a:pt x="360" y="1400"/>
                </a:lnTo>
                <a:lnTo>
                  <a:pt x="360" y="670"/>
                </a:lnTo>
                <a:lnTo>
                  <a:pt x="40" y="670"/>
                </a:lnTo>
                <a:lnTo>
                  <a:pt x="40" y="390"/>
                </a:lnTo>
                <a:lnTo>
                  <a:pt x="360" y="390"/>
                </a:lnTo>
                <a:close/>
              </a:path>
            </a:pathLst>
          </a:custGeom>
          <a:ln w="22400">
            <a:solidFill>
              <a:srgbClr val="D65BE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901" name="Flourish move label"/>
          <p:cNvSpPr txBox="1"/>
          <p:nvPr/>
        </p:nvSpPr>
        <p:spPr>
          <a:xfrm>
            <a:off x="1195251" y="61722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n-US" sz="1000" b="1" spc="300">
                <a:solidFill>
                  <a:srgbClr val="D65BE0"/>
                </a:solidFill>
              </a:rPr>
              <a:t>FLOURISH · REDEMPTION</a:t>
            </a:r>
          </a:p>
        </p:txBody>
      </p:sp>
    </p:spTree>
    <p:extLst>
      <p:ext uri="{BB962C8B-B14F-4D97-AF65-F5344CB8AC3E}">
        <p14:creationId xmlns:p14="http://schemas.microsoft.com/office/powerpoint/2010/main" val="419799436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6366F1"/>
          </a:solidFill>
          <a:ln w="12700">
            <a:solidFill>
              <a:srgbClr val="818CF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1705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6738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731264" y="487680"/>
            <a:ext cx="4754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r>
              <a:rPr lang="en-US" sz="1667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The group chat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T3 · KIND AND SAFE ONLINE · WEEK 8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42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makes a message feel harmless to send but hard to take back?</a:t>
            </a:r>
            <a:endParaRPr lang="en-US" sz="4267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572000"/>
            <a:ext cx="10241280" cy="914400"/>
          </a:xfrm>
          <a:prstGeom prst="roundRect">
            <a:avLst>
              <a:gd name="adj" fmla="val 18667"/>
            </a:avLst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341120" y="4572000"/>
            <a:ext cx="9509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can always pass, write your answer privately, or use a made-up example.</a:t>
            </a:r>
            <a:endParaRPr lang="en-US" sz="1867"/>
          </a:p>
        </p:txBody>
      </p:sp>
      <p:sp>
        <p:nvSpPr>
          <p:cNvPr id="1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7593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2626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4F46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733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Text 2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A5B4FC"/>
          </a:solidFill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3781117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E3F8F6"/>
          </a:solidFill>
          <a:ln w="12700">
            <a:solidFill>
              <a:srgbClr val="E3F8F6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34960"/>
            <a:ext cx="248717" cy="248717"/>
          </a:xfrm>
          <a:prstGeom prst="ellips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9846" y="827715"/>
            <a:ext cx="124359" cy="124359"/>
          </a:xfrm>
          <a:prstGeom prst="lin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T3 · KIND AND SAFE ONLINE · WEEK 8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Ephesians 4:29</a:t>
            </a:r>
            <a:endParaRPr lang="en-US" sz="3733"/>
          </a:p>
        </p:txBody>
      </p:sp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728960" cy="219456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9728" cy="219456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1280160" y="2499360"/>
            <a:ext cx="981456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467"/>
              </a:lnSpc>
            </a:pPr>
            <a:r>
              <a:rPr lang="en-US" sz="2267">
                <a:solidFill>
                  <a:srgbClr val="0F172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“Do not let any unwholesome talk come out of your mouths, but only what is helpful for building others up according to their needs.”</a:t>
            </a:r>
            <a:endParaRPr lang="en-US" sz="2267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80160" y="4145280"/>
            <a:ext cx="981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Ephesians 4:29, New International Version (NIV)</a:t>
            </a:r>
            <a:endParaRPr lang="en-US" sz="1400"/>
          </a:p>
        </p:txBody>
      </p:sp>
      <p:sp>
        <p:nvSpPr>
          <p:cNvPr id="1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6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61938" y="5950672"/>
            <a:ext cx="248717" cy="248717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54694" y="6143427"/>
            <a:ext cx="124359" cy="124359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733"/>
          </a:p>
        </p:txBody>
      </p:sp>
      <p:sp>
        <p:nvSpPr>
          <p:cNvPr id="2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Text 2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5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Text 2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  <p:sp>
        <p:nvSpPr>
          <p:cNvPr id="30" name="Conn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511040"/>
            <a:ext cx="10728960" cy="1097280"/>
          </a:xfrm>
          <a:prstGeom prst="roundRect">
            <a:avLst>
              <a:gd name="adj" fmla="val 14000"/>
            </a:avLst>
          </a:prstGeom>
          <a:solidFill>
            <a:srgbClr val="E6F6F5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Connection label"/>
          <p:cNvSpPr/>
          <p:nvPr/>
        </p:nvSpPr>
        <p:spPr>
          <a:xfrm>
            <a:off x="1280160" y="4632960"/>
            <a:ext cx="9814560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67" b="1" spc="107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</a:p>
        </p:txBody>
      </p:sp>
      <p:sp>
        <p:nvSpPr>
          <p:cNvPr id="32" name="Connection text"/>
          <p:cNvSpPr/>
          <p:nvPr/>
        </p:nvSpPr>
        <p:spPr>
          <a:xfrm>
            <a:off x="1280160" y="4876800"/>
            <a:ext cx="981456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Words typed in a moment can last far longer than the moment. Care online is more than a kind intention — it builds people up, guards what is private and speaks when harm spreads.</a:t>
            </a:r>
          </a:p>
        </p:txBody>
      </p:sp>
    </p:spTree>
    <p:extLst>
      <p:ext uri="{BB962C8B-B14F-4D97-AF65-F5344CB8AC3E}">
        <p14:creationId xmlns:p14="http://schemas.microsoft.com/office/powerpoint/2010/main" val="396242934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43250"/>
            <a:ext cx="298460" cy="298460"/>
          </a:xfrm>
          <a:prstGeom prst="ellips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167" y="795465"/>
            <a:ext cx="62676" cy="67153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031843" y="725327"/>
            <a:ext cx="82076" cy="137292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76C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Twenty-second online reply</a:t>
            </a:r>
            <a:endParaRPr lang="en-US" sz="1667"/>
          </a:p>
        </p:txBody>
      </p:sp>
      <p:sp>
        <p:nvSpPr>
          <p:cNvPr id="7" name="Text 5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T3 · KIND AND SAFE ONLINE · WEEK 8</a:t>
            </a:r>
            <a:endParaRPr lang="en-US" sz="1200"/>
          </a:p>
        </p:txBody>
      </p:sp>
      <p:sp>
        <p:nvSpPr>
          <p:cNvPr id="8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Which of these actually keep people safe?</a:t>
            </a:r>
            <a:endParaRPr lang="en-US" sz="3733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972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 groups, read all six responses to the scenario.</a:t>
            </a:r>
            <a:endParaRPr lang="en-US" sz="1667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5836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Sort them, then rewrite the weak ones using Pause, Kind, Private, Follow up.</a:t>
            </a:r>
            <a:endParaRPr lang="en-US" sz="1667"/>
          </a:p>
        </p:txBody>
      </p:sp>
      <p:sp>
        <p:nvSpPr>
          <p:cNvPr id="10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2" name="Text 102"/>
          <p:cNvSpPr/>
          <p:nvPr/>
        </p:nvSpPr>
        <p:spPr>
          <a:xfrm>
            <a:off x="9753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467"/>
          </a:p>
        </p:txBody>
      </p:sp>
      <p:sp>
        <p:nvSpPr>
          <p:cNvPr id="103" name="Text 103"/>
          <p:cNvSpPr/>
          <p:nvPr/>
        </p:nvSpPr>
        <p:spPr>
          <a:xfrm>
            <a:off x="14630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 won’t laugh, but I’m not saying anything.”</a:t>
            </a:r>
            <a:endParaRPr lang="en-US" sz="1467"/>
          </a:p>
        </p:txBody>
      </p:sp>
      <p:sp>
        <p:nvSpPr>
          <p:cNvPr id="10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5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6" name="Text 106"/>
          <p:cNvSpPr/>
          <p:nvPr/>
        </p:nvSpPr>
        <p:spPr>
          <a:xfrm>
            <a:off x="64617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467"/>
          </a:p>
        </p:txBody>
      </p:sp>
      <p:sp>
        <p:nvSpPr>
          <p:cNvPr id="107" name="Text 107"/>
          <p:cNvSpPr/>
          <p:nvPr/>
        </p:nvSpPr>
        <p:spPr>
          <a:xfrm>
            <a:off x="69494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“Be kind online, everyone.”</a:t>
            </a:r>
            <a:endParaRPr lang="en-US" sz="1467"/>
          </a:p>
        </p:txBody>
      </p:sp>
      <p:sp>
        <p:nvSpPr>
          <p:cNvPr id="10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9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0" name="Text 110"/>
          <p:cNvSpPr/>
          <p:nvPr/>
        </p:nvSpPr>
        <p:spPr>
          <a:xfrm>
            <a:off x="9753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467"/>
          </a:p>
        </p:txBody>
      </p:sp>
      <p:sp>
        <p:nvSpPr>
          <p:cNvPr id="111" name="Text 111"/>
          <p:cNvSpPr/>
          <p:nvPr/>
        </p:nvSpPr>
        <p:spPr>
          <a:xfrm>
            <a:off x="14630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“It’s only a joke, everyone chill.”</a:t>
            </a:r>
            <a:endParaRPr lang="en-US" sz="1467"/>
          </a:p>
        </p:txBody>
      </p:sp>
      <p:sp>
        <p:nvSpPr>
          <p:cNvPr id="1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3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4" name="Text 114"/>
          <p:cNvSpPr/>
          <p:nvPr/>
        </p:nvSpPr>
        <p:spPr>
          <a:xfrm>
            <a:off x="64617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467"/>
          </a:p>
        </p:txBody>
      </p:sp>
      <p:sp>
        <p:nvSpPr>
          <p:cNvPr id="115" name="Text 115"/>
          <p:cNvSpPr/>
          <p:nvPr/>
        </p:nvSpPr>
        <p:spPr>
          <a:xfrm>
            <a:off x="69494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“I’ve screenshotted it and I’m telling Mr Blake at lunch.”</a:t>
            </a:r>
            <a:endParaRPr lang="en-US" sz="1467"/>
          </a:p>
        </p:txBody>
      </p:sp>
      <p:sp>
        <p:nvSpPr>
          <p:cNvPr id="1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7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8" name="Text 118"/>
          <p:cNvSpPr/>
          <p:nvPr/>
        </p:nvSpPr>
        <p:spPr>
          <a:xfrm>
            <a:off x="9753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467"/>
          </a:p>
        </p:txBody>
      </p:sp>
      <p:sp>
        <p:nvSpPr>
          <p:cNvPr id="119" name="Text 119"/>
          <p:cNvSpPr/>
          <p:nvPr/>
        </p:nvSpPr>
        <p:spPr>
          <a:xfrm>
            <a:off x="14630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“Please take that photo down — she didn’t say it was okay to post it.”</a:t>
            </a:r>
            <a:endParaRPr lang="en-US" sz="1467"/>
          </a:p>
        </p:txBody>
      </p:sp>
      <p:sp>
        <p:nvSpPr>
          <p:cNvPr id="1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2" name="Text 122"/>
          <p:cNvSpPr/>
          <p:nvPr/>
        </p:nvSpPr>
        <p:spPr>
          <a:xfrm>
            <a:off x="64617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1467"/>
          </a:p>
        </p:txBody>
      </p:sp>
      <p:sp>
        <p:nvSpPr>
          <p:cNvPr id="123" name="Text 123"/>
          <p:cNvSpPr/>
          <p:nvPr/>
        </p:nvSpPr>
        <p:spPr>
          <a:xfrm>
            <a:off x="69494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“I’m not sending my address — let’s keep home details out of the chat.”</a:t>
            </a:r>
            <a:endParaRPr lang="en-US" sz="1467"/>
          </a:p>
        </p:txBody>
      </p:sp>
      <p:sp>
        <p:nvSpPr>
          <p:cNvPr id="124" name="Text 124"/>
          <p:cNvSpPr/>
          <p:nvPr/>
        </p:nvSpPr>
        <p:spPr>
          <a:xfrm>
            <a:off x="731520" y="5364480"/>
            <a:ext cx="1072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Test each one: would this actually stop the harm, or only make the sender feel better?</a:t>
            </a:r>
            <a:endParaRPr lang="en-US" sz="1467"/>
          </a:p>
        </p:txBody>
      </p:sp>
      <p:sp>
        <p:nvSpPr>
          <p:cNvPr id="29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Text 30"/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3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Text 34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3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7058" y="5958962"/>
            <a:ext cx="298460" cy="29846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09135" y="6111177"/>
            <a:ext cx="62676" cy="67153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1811" y="6041039"/>
            <a:ext cx="82076" cy="137292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1" name="Text 39"/>
          <p:cNvSpPr/>
          <p:nvPr/>
        </p:nvSpPr>
        <p:spPr>
          <a:xfrm>
            <a:off x="716889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733"/>
          </a:p>
        </p:txBody>
      </p:sp>
      <p:sp>
        <p:nvSpPr>
          <p:cNvPr id="4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6" name="Text 44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53237424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8801" y="634961"/>
            <a:ext cx="315041" cy="315041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711" y="716871"/>
            <a:ext cx="151220" cy="151220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5843" y="772003"/>
            <a:ext cx="40956" cy="40956"/>
          </a:xfrm>
          <a:prstGeom prst="ellipse">
            <a:avLst/>
          </a:prstGeom>
          <a:solidFill>
            <a:srgbClr val="F59E0B"/>
          </a:solidFill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Reflection and action</a:t>
            </a:r>
            <a:endParaRPr lang="en-US" sz="1667"/>
          </a:p>
        </p:txBody>
      </p:sp>
      <p:sp>
        <p:nvSpPr>
          <p:cNvPr id="8" name="Text 6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T3 · KIND AND SAFE ONLINE · WEEK 8</a:t>
            </a:r>
            <a:endParaRPr lang="en-US" sz="120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“One kind and safe online move I will make this week is …”</a:t>
            </a:r>
            <a:endParaRPr lang="en-US" sz="3600"/>
          </a:p>
        </p:txBody>
      </p:sp>
      <p:sp>
        <p:nvSpPr>
          <p:cNvPr id="10" name="Text 8"/>
          <p:cNvSpPr/>
          <p:nvPr/>
        </p:nvSpPr>
        <p:spPr>
          <a:xfrm>
            <a:off x="731520" y="3352800"/>
            <a:ext cx="10728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Write this one privately — you don't have to share it.</a:t>
            </a:r>
            <a:endParaRPr lang="en-US"/>
          </a:p>
        </p:txBody>
      </p:sp>
      <p:sp>
        <p:nvSpPr>
          <p:cNvPr id="11" name="Takeaway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84320"/>
            <a:ext cx="10728960" cy="128016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1158240" y="4328160"/>
            <a:ext cx="98755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67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TAKEAWAY</a:t>
            </a:r>
            <a:endParaRPr lang="en-US" sz="1333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58240" y="46939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Kindness online is a choice you make before you hit send.</a:t>
            </a:r>
            <a:endParaRPr lang="en-US" sz="2000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Text 19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2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Text 2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83889" y="5950673"/>
            <a:ext cx="315041" cy="315041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65799" y="6032583"/>
            <a:ext cx="151220" cy="15122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0931" y="6087715"/>
            <a:ext cx="40956" cy="4095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Text 2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733"/>
          </a:p>
        </p:txBody>
      </p:sp>
    </p:spTree>
    <p:extLst>
      <p:ext uri="{BB962C8B-B14F-4D97-AF65-F5344CB8AC3E}">
        <p14:creationId xmlns:p14="http://schemas.microsoft.com/office/powerpoint/2010/main" val="3567969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84D170B-EDE2-DD46-87C9-6306CA7C69ED}" vid="{C78AA4A2-DEBB-534F-A1C1-635B8E56AF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2720</TotalTime>
  <Words>91547</Words>
  <Application>Microsoft Macintosh PowerPoint</Application>
  <PresentationFormat>Widescreen</PresentationFormat>
  <Paragraphs>8528</Paragraphs>
  <Slides>214</Slides>
  <Notes>206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214</vt:i4>
      </vt:variant>
    </vt:vector>
  </HeadingPairs>
  <TitlesOfParts>
    <vt:vector size="220" baseType="lpstr">
      <vt:lpstr>Aptos</vt:lpstr>
      <vt:lpstr>Aptos Display</vt:lpstr>
      <vt:lpstr>Arial</vt:lpstr>
      <vt:lpstr>Segoe UI</vt:lpstr>
      <vt:lpstr>Segoe UI Semibold</vt:lpstr>
      <vt:lpstr>Office Theme</vt:lpstr>
      <vt:lpstr>Year 6 - Term 1 at a glance</vt:lpstr>
      <vt:lpstr>Year 6 · Term 2 at a glance</vt:lpstr>
      <vt:lpstr>Year 6 · Term 3 at a glance</vt:lpstr>
      <vt:lpstr>Year 6 · Term 4 at a glance</vt:lpstr>
      <vt:lpstr>The four-move rhythm</vt:lpstr>
      <vt:lpstr>The Flourish framework</vt:lpstr>
      <vt:lpstr>Term 1 · The ten lessons</vt:lpstr>
      <vt:lpstr>Flourish begins</vt:lpstr>
      <vt:lpstr>What helps a group become safe enough for people to learn, practise and grow?</vt:lpstr>
      <vt:lpstr>Psalm 139:13–14</vt:lpstr>
      <vt:lpstr>Image of God</vt:lpstr>
      <vt:lpstr>Which norms help us flourish?</vt:lpstr>
      <vt:lpstr>“One action I can take to make this group safer for learning is …”</vt:lpstr>
      <vt:lpstr>Strengths are gifts</vt:lpstr>
      <vt:lpstr>What counts as a strength if nobody gives out an award for it?</vt:lpstr>
      <vt:lpstr>Romans 12:4–8</vt:lpstr>
      <vt:lpstr>What can we actually see Morgan do?</vt:lpstr>
      <vt:lpstr>“This week this strength could serve …”</vt:lpstr>
      <vt:lpstr>Name the feeling</vt:lpstr>
      <vt:lpstr>Which version gives the best clue about what might help?</vt:lpstr>
      <vt:lpstr>Psalm 42:5</vt:lpstr>
      <vt:lpstr>Which sentences give a useful clue about what would help?</vt:lpstr>
      <vt:lpstr>“A more precise word than fine is … and that word gives the clue …”</vt:lpstr>
      <vt:lpstr>Body clues</vt:lpstr>
      <vt:lpstr>Which hand gives an earlier warning that stress may be rising?</vt:lpstr>
      <vt:lpstr>1 Kings 19:5–6</vt:lpstr>
      <vt:lpstr>Where does each body clue belong: early, building or strong?</vt:lpstr>
      <vt:lpstr>“One body clue I could notice earlier is …”</vt:lpstr>
      <vt:lpstr>The Shalom compass</vt:lpstr>
      <vt:lpstr>A group leaves one member out and wastes the materials. Which relationships does that damage?</vt:lpstr>
      <vt:lpstr>Mark 12:30–31</vt:lpstr>
      <vt:lpstr>Which actions would truly restore shalom in this group?</vt:lpstr>
      <vt:lpstr>“Shalom is strengthened when … because it repairs the relationship with …”</vt:lpstr>
      <vt:lpstr>The power of ‘not yet’</vt:lpstr>
      <vt:lpstr>“I can’t do fractions.” Now add: yet. What has changed — and what has not?</vt:lpstr>
      <vt:lpstr>Philippians 1:6</vt:lpstr>
      <vt:lpstr>Which of these sentences would actually help someone improve?</vt:lpstr>
      <vt:lpstr>“I am not yet … and my next step is …”</vt:lpstr>
      <vt:lpstr>Belonging, not fitting in</vt:lpstr>
      <vt:lpstr>One door says “You can enter and grow.” The other says “Change who you are so we approve.” Which is belonging?</vt:lpstr>
      <vt:lpstr>Romans 12:5</vt:lpstr>
      <vt:lpstr>Belonging or fitting in?</vt:lpstr>
      <vt:lpstr>“Belonging lets a person … fitting in pressures a person to …”</vt:lpstr>
      <vt:lpstr>Notice the overlooked</vt:lpstr>
      <vt:lpstr>What makes a space technically open but socially hard to enter?</vt:lpstr>
      <vt:lpstr>Luke 19:5</vt:lpstr>
      <vt:lpstr>Which of these actually open a way in?</vt:lpstr>
      <vt:lpstr>“One inclusion move I will make at school this week is …”</vt:lpstr>
      <vt:lpstr>Created to contribute</vt:lpstr>
      <vt:lpstr>What important class work is easy to notice only when nobody does it?</vt:lpstr>
      <vt:lpstr>Ephesians 2:10</vt:lpstr>
      <vt:lpstr>Which of these class jobs are ready to use?</vt:lpstr>
      <vt:lpstr>“When … I will … so that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2 · The ten lessons</vt:lpstr>
      <vt:lpstr>The brain alarm</vt:lpstr>
      <vt:lpstr>Why does your body sometimes react before your thinking has caught up?</vt:lpstr>
      <vt:lpstr>Psalm 56:3–4</vt:lpstr>
      <vt:lpstr>The brain alarm</vt:lpstr>
      <vt:lpstr>Which norms help us flourish?</vt:lpstr>
      <vt:lpstr>“One action I can take to make this group safer for learning is …”</vt:lpstr>
      <vt:lpstr>Pause, breathe, choose</vt:lpstr>
      <vt:lpstr>What happens in the gap between feeling it and doing something?</vt:lpstr>
      <vt:lpstr>James 1:19–20</vt:lpstr>
      <vt:lpstr>What can we actually see Rowan do?</vt:lpstr>
      <vt:lpstr>“Next time I feel that heat, I will …”</vt:lpstr>
      <vt:lpstr>What can I control?</vt:lpstr>
      <vt:lpstr>Which worries are yours to carry, and which are not?</vt:lpstr>
      <vt:lpstr>Philippians 4:6</vt:lpstr>
      <vt:lpstr>Which of these can you control, influence, or let go?</vt:lpstr>
      <vt:lpstr>“One thing I can control this week is … and one thing I will let go is …”</vt:lpstr>
      <vt:lpstr>Helpful self-talk</vt:lpstr>
      <vt:lpstr>Which sentence is truthful and still useful after a mistake?</vt:lpstr>
      <vt:lpstr>Philippians 4:8</vt:lpstr>
      <vt:lpstr>Where does each body clue belong: early, building or strong?</vt:lpstr>
      <vt:lpstr>“One body clue I could notice earlier is …”</vt:lpstr>
      <vt:lpstr>Rest is a gift</vt:lpstr>
      <vt:lpstr>Someone says yes to everything and runs out of energy. What is that costing them?</vt:lpstr>
      <vt:lpstr>Mark 6:31</vt:lpstr>
      <vt:lpstr>Which choices would truly help Priya rest and recover?</vt:lpstr>
      <vt:lpstr>“I rest well when … because it protects my energy for …”</vt:lpstr>
      <vt:lpstr>Mistakes and repair</vt:lpstr>
      <vt:lpstr>“It was an accident.” True — and it is still broken. So what has to happen next?</vt:lpstr>
      <vt:lpstr>Philippians 1:6</vt:lpstr>
      <vt:lpstr>Which of these sentences would actually help someone improve?</vt:lpstr>
      <vt:lpstr>“I am not yet … and my next step is …”</vt:lpstr>
      <vt:lpstr>One more step</vt:lpstr>
      <vt:lpstr>A task feels far too big to start. What is the smallest useful thing you could do about it in the next five minutes?</vt:lpstr>
      <vt:lpstr>Romans 12:5</vt:lpstr>
      <vt:lpstr>Belonging or fitting in?</vt:lpstr>
      <vt:lpstr>“Belonging lets a person … fitting in pressures a person to …”</vt:lpstr>
      <vt:lpstr>My coping toolbox</vt:lpstr>
      <vt:lpstr>What does worry do to your body before it reaches your thoughts?</vt:lpstr>
      <vt:lpstr>Psalm 94:19</vt:lpstr>
      <vt:lpstr>Which of these actually open a way in?</vt:lpstr>
      <vt:lpstr>“One inclusion move I will make at school this week is …”</vt:lpstr>
      <vt:lpstr>When tools aren’t enough</vt:lpstr>
      <vt:lpstr>When a calming tool stops working, what might that be telling you?</vt:lpstr>
      <vt:lpstr>Psalm 34:18</vt:lpstr>
      <vt:lpstr>Which of these needs a trusted adult?</vt:lpstr>
      <vt:lpstr>“If … keeps going, I will tell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3 · The ten lessons</vt:lpstr>
      <vt:lpstr>A trustworthy friend</vt:lpstr>
      <vt:lpstr>What does someone do, again and again, that makes them a trustworthy friend?</vt:lpstr>
      <vt:lpstr>Colossians 3:12–13</vt:lpstr>
      <vt:lpstr>Image of God</vt:lpstr>
      <vt:lpstr>Which actions build trust?</vt:lpstr>
      <vt:lpstr>“One action I can take this week to be a more trustworthy friend is …”</vt:lpstr>
      <vt:lpstr>Walk in their shoes</vt:lpstr>
      <vt:lpstr>How can one short message mean two completely different things?</vt:lpstr>
      <vt:lpstr>Philippians 2:3–4</vt:lpstr>
      <vt:lpstr>What can we actually see in the chat?</vt:lpstr>
      <vt:lpstr>“Before I decide what they meant, I will …”</vt:lpstr>
      <vt:lpstr>Listening that helps</vt:lpstr>
      <vt:lpstr>Which reply shows the friend was really listening?</vt:lpstr>
      <vt:lpstr>James 1:19</vt:lpstr>
      <vt:lpstr>Which replies show listening, and which shut the talking down?</vt:lpstr>
      <vt:lpstr>“One way I can listen better is … and it would help because …”</vt:lpstr>
      <vt:lpstr>Speak clearly and kindly</vt:lpstr>
      <vt:lpstr>Which message is easier to hear without wanting to argue back?</vt:lpstr>
      <vt:lpstr>Ephesians 4:29</vt:lpstr>
      <vt:lpstr>Where does each line belong: the fact, the feeling or the ask?</vt:lpstr>
      <vt:lpstr>“One thing I could say without blame is …”</vt:lpstr>
      <vt:lpstr>Fair is not always equal</vt:lpstr>
      <vt:lpstr>Everyone in a group chat gets exactly the same message, but one person cannot use it. Is that fair?</vt:lpstr>
      <vt:lpstr>1 Corinthians 12:22–25</vt:lpstr>
      <vt:lpstr>Which changes would truly protect dignity in this group?</vt:lpstr>
      <vt:lpstr>“Fair is not always equal when … because dignity means …”</vt:lpstr>
      <vt:lpstr>Repair a disagreement</vt:lpstr>
      <vt:lpstr>“It was only a joke.” Now pause. What did the other person actually feel?</vt:lpstr>
      <vt:lpstr>Matthew 5:23–24</vt:lpstr>
      <vt:lpstr>Which of these sentences would actually help repair things?</vt:lpstr>
      <vt:lpstr>“I will own … and my next move is …”</vt:lpstr>
      <vt:lpstr>Bystander to upstander</vt:lpstr>
      <vt:lpstr>A group chat turns cruel about a classmate. Direct, distract, delegate or delay – which move helps and keeps you safe?</vt:lpstr>
      <vt:lpstr>Proverbs 31:8</vt:lpstr>
      <vt:lpstr>Which upstander move?</vt:lpstr>
      <vt:lpstr>“A bystander stays silent … an upstander chooses to …”</vt:lpstr>
      <vt:lpstr>Kind and safe online</vt:lpstr>
      <vt:lpstr>What makes a message feel harmless to send but hard to take back?</vt:lpstr>
      <vt:lpstr>Ephesians 4:29</vt:lpstr>
      <vt:lpstr>Which of these actually keep people safe?</vt:lpstr>
      <vt:lpstr>“One kind and safe online move I will make this week is …”</vt:lpstr>
      <vt:lpstr>Welcome across difference</vt:lpstr>
      <vt:lpstr>What can make someone feel like a guest in a room they belong in?</vt:lpstr>
      <vt:lpstr>Leviticus 19:34</vt:lpstr>
      <vt:lpstr>Which of these welcome moves are ready to use?</vt:lpstr>
      <vt:lpstr>“When … I will … so that …”</vt:lpstr>
      <vt:lpstr>Boundaries and permission</vt:lpstr>
      <vt:lpstr>What does it sound like when someone really asks first?</vt:lpstr>
      <vt:lpstr>Philippians 2:3–4</vt:lpstr>
      <vt:lpstr>What should Ali say, and what should Ali do next?</vt:lpstr>
      <vt:lpstr>“If someone changes their mind, I will …”</vt:lpstr>
      <vt:lpstr>Term 4 · The ten lessons</vt:lpstr>
      <vt:lpstr>Build a workable routine</vt:lpstr>
      <vt:lpstr>What makes a routine one you actually keep, and not just one that looks good on paper?</vt:lpstr>
      <vt:lpstr>Proverbs 21:5</vt:lpstr>
      <vt:lpstr>Get ready on purpose</vt:lpstr>
      <vt:lpstr>Which routine steps actually work?</vt:lpstr>
      <vt:lpstr>“One step I can take this week to make my school mornings work is …”</vt:lpstr>
      <vt:lpstr>Ready the night before</vt:lpstr>
      <vt:lpstr>What makes a morning feel calm before it has even started?</vt:lpstr>
      <vt:lpstr>Proverbs 21:5</vt:lpstr>
      <vt:lpstr>What can we actually do the night before?</vt:lpstr>
      <vt:lpstr>“Tonight my two minutes will be …”</vt:lpstr>
      <vt:lpstr>Sleep, move, fuel</vt:lpstr>
      <vt:lpstr>Sleep, movement, food: which one changes your school day the most?</vt:lpstr>
      <vt:lpstr>1 Corinthians 6:19–20</vt:lpstr>
      <vt:lpstr>Which sentences give a useful clue about what would actually help?</vt:lpstr>
      <vt:lpstr>“One small habit I will keep this week is … and I will know it helped when …”</vt:lpstr>
      <vt:lpstr>Needs, wants and choices</vt:lpstr>
      <vt:lpstr>Nia has £10 saved. What should she pay for first, and why?</vt:lpstr>
      <vt:lpstr>1 Timothy 6:6–8</vt:lpstr>
      <vt:lpstr>Where does each item belong: need, want or in between?</vt:lpstr>
      <vt:lpstr>“One thing I will check before I spend is …”</vt:lpstr>
      <vt:lpstr>Care for shared places</vt:lpstr>
      <vt:lpstr>A shared place is left messy for whoever comes next. What does that cost them?</vt:lpstr>
      <vt:lpstr>Genesis 2:15</vt:lpstr>
      <vt:lpstr>Which actions would really care for this shared place?</vt:lpstr>
      <vt:lpstr>“My one stewardship action is … and it will still help the next class because …”</vt:lpstr>
      <vt:lpstr>Emergency: get help</vt:lpstr>
      <vt:lpstr>Someone is hurt and no adult is nearby. How do you know it is a 000 emergency — and what do you say first?</vt:lpstr>
      <vt:lpstr>Psalm 46:1</vt:lpstr>
      <vt:lpstr>Which of these needs a 000 call right now?</vt:lpstr>
      <vt:lpstr>“If I saw an emergency, my first three steps would be …”</vt:lpstr>
      <vt:lpstr>Stop, think, try, review</vt:lpstr>
      <vt:lpstr>Something goes wrong and no adult is standing next to you. What is your very first move – and what does it cost you to skip it?</vt:lpstr>
      <vt:lpstr>James 1:5</vt:lpstr>
      <vt:lpstr>Which step is this?</vt:lpstr>
      <vt:lpstr>“The step I skip most is … so next time I will …”</vt:lpstr>
      <vt:lpstr>Courage for transition</vt:lpstr>
      <vt:lpstr>What makes a new place feel harder than it actually is?</vt:lpstr>
      <vt:lpstr>Joshua 1:9</vt:lpstr>
      <vt:lpstr>Which of these are real first steps?</vt:lpstr>
      <vt:lpstr>“One support I will use and one first step I will take is …”</vt:lpstr>
      <vt:lpstr>Home responsibilities</vt:lpstr>
      <vt:lpstr>Which jobs at home only happen when somebody remembers to remind you?</vt:lpstr>
      <vt:lpstr>Colossians 3:23</vt:lpstr>
      <vt:lpstr>Which of these home jobs are ready to use?</vt:lpstr>
      <vt:lpstr>“When … I will … so that …”</vt:lpstr>
      <vt:lpstr>Remember and give thanks</vt:lpstr>
      <vt:lpstr>What can you do now that you could not do at the start of this year?</vt:lpstr>
      <vt:lpstr>1 Thessalonians 5:16–18</vt:lpstr>
      <vt:lpstr>What could Ari say, and who has earned it?</vt:lpstr>
      <vt:lpstr>“I’m thankful for … and next year I hope …”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 Dinale</dc:creator>
  <cp:lastModifiedBy>Josh Dinale</cp:lastModifiedBy>
  <cp:revision>2</cp:revision>
  <dcterms:created xsi:type="dcterms:W3CDTF">2026-09-05T08:55:02Z</dcterms:created>
  <dcterms:modified xsi:type="dcterms:W3CDTF">2026-09-29T00:45:57Z</dcterms:modified>
</cp:coreProperties>
</file>