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206"/>
    <p:sldId id="257" r:id="rId207"/>
    <p:sldId id="258" r:id="rId208"/>
    <p:sldId id="259" r:id="rId209"/>
    <p:sldId id="260" r:id="rId2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16" Type="http://schemas.openxmlformats.org/officeDocument/2006/relationships/notesMaster" Target="notesMasters/notesMaster1.xml"/><Relationship Id="rId206" Type="http://schemas.openxmlformats.org/officeDocument/2006/relationships/slide" Target="slides/slide205.xml"/><Relationship Id="rId217" Type="http://schemas.openxmlformats.org/officeDocument/2006/relationships/presProps" Target="presProps.xml"/><Relationship Id="rId207" Type="http://schemas.openxmlformats.org/officeDocument/2006/relationships/slide" Target="slides/slide206.xml"/><Relationship Id="rId218" Type="http://schemas.openxmlformats.org/officeDocument/2006/relationships/viewProps" Target="viewProps.xml"/><Relationship Id="rId208" Type="http://schemas.openxmlformats.org/officeDocument/2006/relationships/slide" Target="slides/slide207.xml"/><Relationship Id="rId219" Type="http://schemas.openxmlformats.org/officeDocument/2006/relationships/theme" Target="theme/theme1.xml"/><Relationship Id="rId209" Type="http://schemas.openxmlformats.org/officeDocument/2006/relationships/slide" Target="slides/slide208.xml"/><Relationship Id="rId220" Type="http://schemas.openxmlformats.org/officeDocument/2006/relationships/tableStyles" Target="tableStyles.xml"/><Relationship Id="rId210" Type="http://schemas.openxmlformats.org/officeDocument/2006/relationships/slide" Target="slides/slide209.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97.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LEARNING INTENTION</a:t>
            </a:r>
          </a:p>
          <a:p>
            <a:r>
              <a:rPr lang="en-AU"/>
              <a:t>•  We are learning to set up one home responsibility using a cue, a clear action and a check.</a:t>
            </a:r>
          </a:p>
          <a:p>
            <a:endParaRPr lang="en-AU"/>
          </a:p>
          <a:p>
            <a:r>
              <a:rPr lang="en-AU" b="1"/>
              <a:t>SUCCESS CHECK</a:t>
            </a:r>
          </a:p>
          <a:p>
            <a:r>
              <a:rPr lang="en-AU"/>
              <a:t>•  I can write one home job for the fictional case that names a cue, a bounded action and a check, and explain why it is workable.</a:t>
            </a:r>
          </a:p>
          <a:p>
            <a:endParaRPr lang="en-AU"/>
          </a:p>
          <a:p>
            <a:r>
              <a:rPr lang="en-AU" b="1"/>
              <a:t>KEY QUESTION</a:t>
            </a:r>
          </a:p>
          <a:p>
            <a:r>
              <a:rPr lang="en-AU"/>
              <a:t>•  Which jobs at home only happen when somebody remembers to remind you?</a:t>
            </a:r>
          </a:p>
          <a:p>
            <a:endParaRPr lang="en-AU"/>
          </a:p>
          <a:p>
            <a:r>
              <a:rPr lang="en-AU" b="1"/>
              <a:t>NIV CONNECTION</a:t>
            </a:r>
          </a:p>
          <a:p>
            <a:r>
              <a:rPr lang="en-AU"/>
              <a:t>•  Colossians 3:23 – “Whatever you do, work at it with all your heart, as working for the Lord, not for human masters.” Ordinary, unseen work is worth doing well.</a:t>
            </a:r>
          </a:p>
          <a:p>
            <a:endParaRPr lang="en-AU"/>
          </a:p>
          <a:p>
            <a:r>
              <a:rPr lang="en-AU" b="1"/>
              <a:t>CHRISTIAN FORMATION</a:t>
            </a:r>
          </a:p>
          <a:p>
            <a:r>
              <a:rPr lang="en-AU"/>
              <a:t>•  Growing independence is part of growing up well. Working wholeheartedly means being trustworthy in small, repeated things, not being praised for them. Guard against a misreading: doing more jobs does not make anyone more loved.</a:t>
            </a:r>
          </a:p>
          <a:p>
            <a:r>
              <a:rPr lang="en-AU"/>
              <a:t>•  CSA alignment: Formation / Becoming; Serving / Embodying; Spirituality / Expressing.</a:t>
            </a:r>
          </a:p>
          <a:p>
            <a:endParaRPr lang="en-AU"/>
          </a:p>
          <a:p>
            <a:r>
              <a:rPr lang="en-AU" b="1"/>
              <a:t>RETRIEVAL BRIDGE</a:t>
            </a:r>
          </a:p>
          <a:p>
            <a:r>
              <a:rPr lang="en-AU"/>
              <a:t>•  Retrieve Week 7: a routine needs a trigger, not willpower. Retrieve Week 8: high school brings jobs nobody reminds you about.</a:t>
            </a:r>
          </a:p>
          <a:p>
            <a:endParaRPr lang="en-AU"/>
          </a:p>
          <a:p>
            <a:r>
              <a:rPr lang="en-AU" b="1"/>
              <a:t>PREPARE IN UNDER 5 MINUTES</a:t>
            </a:r>
          </a:p>
          <a:p>
            <a:r>
              <a:rPr lang="en-AU"/>
              <a:t>•  Write three headings: HOME NEED | CUE | CHECK. List no jobs yet; students will generate them.</a:t>
            </a:r>
          </a:p>
          <a:p>
            <a:endParaRPr lang="en-AU"/>
          </a:p>
          <a:p>
            <a:r>
              <a:rPr lang="en-AU" b="1"/>
              <a:t>SAFEGUARDING</a:t>
            </a:r>
          </a:p>
          <a:p>
            <a:r>
              <a:rPr lang="en-AU"/>
              <a:t>•  </a:t>
            </a:r>
            <a:r>
              <a:rPr lang="en-AU" b="1"/>
              <a:t>No forced disclosure. </a:t>
            </a:r>
            <a:r>
              <a:rPr lang="en-AU"/>
              <a:t>Students may pass, write privately or use a made-up example. Home life varies enormously and some students carry heavy caring duties – never ask who does what at home, and never compare families. Follow up any concerns privately using the school support pathway.</a:t>
            </a:r>
          </a:p>
          <a:p>
            <a:endParaRPr lang="en-AU"/>
          </a:p>
          <a:p>
            <a:r>
              <a:rPr lang="en-AU" b="1"/>
              <a:t>ACCESS / LOW-DISCLOSURE</a:t>
            </a:r>
          </a:p>
          <a:p>
            <a:r>
              <a:rPr lang="en-AU"/>
              <a:t>•  </a:t>
            </a:r>
            <a:r>
              <a:rPr lang="en-AU" b="1"/>
              <a:t>Read instructions aloud and display them. </a:t>
            </a:r>
            <a:r>
              <a:rPr lang="en-AU"/>
              <a:t>Allow silent pointing, writing or partner response. Provide extra processing time. Never require public role-play, prayer aloud or disclosure of personal distress.</a:t>
            </a:r>
          </a:p>
          <a:p>
            <a:endParaRPr lang="en-AU"/>
          </a:p>
          <a:p>
            <a:r>
              <a:rPr lang="en-AU" b="1"/>
              <a:t>OFFLINE FALLBACK</a:t>
            </a:r>
          </a:p>
          <a:p>
            <a:r>
              <a:rPr lang="en-AU"/>
              <a:t>•  Three column headings on the board plus six printed home-job cards.</a:t>
            </a:r>
          </a:p>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205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THE MONDAY BIN</a:t>
            </a:r>
          </a:p>
          <a:p>
            <a:r>
              <a:rPr lang="en-AU"/>
              <a:t>Read this aloud so students respond to the person in the story, not to their own lives. Nobody needs to share anything personal.</a:t>
            </a:r>
          </a:p>
          <a:p>
            <a:r>
              <a:rPr lang="en-AU"/>
              <a:t>Nadia is in Year 6 and starts high school next year. At home the bin has to go out on Monday night, and at the moment it only happens when an adult reminds her. Nadia remembers a job easily once it is attached to something she already does, but she forgets any job that has no clear starting point.</a:t>
            </a:r>
          </a:p>
          <a:p>
            <a:r>
              <a:rPr lang="en-AU" b="1"/>
              <a:t>Questions for reflection</a:t>
            </a:r>
          </a:p>
          <a:p>
            <a:r>
              <a:rPr lang="en-AU"/>
              <a:t>•  What is the home need here, written as an outcome rather than as a person’s name?</a:t>
            </a:r>
          </a:p>
          <a:p>
            <a:r>
              <a:rPr lang="en-AU"/>
              <a:t>•  Which everyday moment could work as Nadia’s cue, so the job starts without a reminder?</a:t>
            </a:r>
          </a:p>
          <a:p>
            <a:r>
              <a:rPr lang="en-AU"/>
              <a:t>•  What check would tell Nadia the job is actually finished, and where does the job stop?</a:t>
            </a:r>
          </a:p>
          <a:p>
            <a:r>
              <a:rPr lang="en-AU" b="1"/>
              <a:t>CONNECT</a:t>
            </a:r>
          </a:p>
          <a:p>
            <a:r>
              <a:rPr lang="en-AU"/>
              <a:t>•  </a:t>
            </a:r>
            <a:r>
              <a:rPr lang="en-AU" b="1"/>
              <a:t>Read it aloud: </a:t>
            </a:r>
            <a:r>
              <a:rPr lang="en-AU"/>
              <a:t>“Which jobs at home only happen when somebody remembers to remind you?”</a:t>
            </a:r>
          </a:p>
          <a:p>
            <a:endParaRPr lang="en-AU"/>
          </a:p>
          <a:p>
            <a:r>
              <a:rPr lang="en-AU" b="1"/>
              <a:t>TEACHING SCRIPT</a:t>
            </a:r>
          </a:p>
          <a:p>
            <a:r>
              <a:rPr lang="en-AU"/>
              <a:t>•  Say: ‘Next year most of you will have jobs nobody reminds you about. Today we are setting up one home job with a cue, a clear action and a check, so it happens without a reminder.’</a:t>
            </a:r>
          </a:p>
          <a:p>
            <a:r>
              <a:rPr lang="en-AU"/>
              <a:t>•  Ask the opening question and give ten seconds of thinking time before any answers.</a:t>
            </a:r>
          </a:p>
          <a:p>
            <a:endParaRPr lang="en-AU"/>
          </a:p>
          <a:p>
            <a:r>
              <a:rPr lang="en-AU" b="1"/>
              <a:t>TEACHING SCRIPT</a:t>
            </a:r>
          </a:p>
          <a:p>
            <a:r>
              <a:rPr lang="en-AU"/>
              <a:t>•  </a:t>
            </a:r>
            <a:r>
              <a:rPr lang="en-AU" b="1"/>
              <a:t>Collect four needs and write them under HOME NEED. </a:t>
            </a:r>
            <a:r>
              <a:rPr lang="en-AU"/>
              <a:t>Examples to fish for: bins going out; lunchboxes emptied; washing moved to the line; bags packed for the next day; pets fed; dishes stacked after dinner.</a:t>
            </a:r>
          </a:p>
          <a:p>
            <a:r>
              <a:rPr lang="en-AU"/>
              <a:t>•  </a:t>
            </a:r>
            <a:r>
              <a:rPr lang="en-AU" b="1"/>
              <a:t>Keep families out of the list. </a:t>
            </a:r>
            <a:r>
              <a:rPr lang="en-AU"/>
              <a:t>Needs are named as general household jobs, never as who does or does not help at a student’s house.</a:t>
            </a:r>
          </a:p>
          <a:p>
            <a:endParaRPr lang="en-AU"/>
          </a:p>
          <a:p>
            <a:r>
              <a:rPr lang="en-AU" b="1"/>
              <a:t>RETRIEVAL BRIDGE</a:t>
            </a:r>
          </a:p>
          <a:p>
            <a:r>
              <a:rPr lang="en-AU"/>
              <a:t>•  Week 7: a routine needs a trigger, not willpower. Week 8: high school brings jobs nobody reminds you about.</a:t>
            </a:r>
          </a:p>
          <a:p>
            <a:endParaRPr lang="en-AU"/>
          </a:p>
          <a:p>
            <a:r>
              <a:rPr lang="en-AU" b="1"/>
              <a:t>FORMATIVE LOOK-FOR</a:t>
            </a:r>
          </a:p>
          <a:p>
            <a:r>
              <a:rPr lang="en-AU"/>
              <a:t>•  Needs are named as ordinary household jobs, not as complaints about family members.</a:t>
            </a:r>
          </a:p>
          <a:p>
            <a:endParaRPr lang="en-AU"/>
          </a:p>
          <a:p>
            <a:r>
              <a:rPr lang="en-AU" b="1"/>
              <a:t>PARTICIPATION</a:t>
            </a:r>
          </a:p>
          <a:p>
            <a:r>
              <a:rPr lang="en-AU"/>
              <a:t>•  </a:t>
            </a:r>
            <a:r>
              <a:rPr lang="en-AU" b="1"/>
              <a:t>Students may pass, write privately or use a made-up example. </a:t>
            </a:r>
            <a:r>
              <a:rPr lang="en-AU"/>
              <a:t>Do not ask for personal disclosure; keep the work on the fictional case.</a:t>
            </a:r>
          </a:p>
        </p:txBody>
      </p:sp>
      <p:sp>
        <p:nvSpPr>
          <p:cNvPr id="4" name="Slide Number Placeholder 3"/>
          <p:cNvSpPr>
            <a:spLocks noGrp="1"/>
          </p:cNvSpPr>
          <p:nvPr>
            <p:ph type="sldNum" sz="quarter" idx="10"/>
          </p:nvPr>
        </p:nvSpPr>
        <p:spPr/>
        <p:txBody>
          <a:bodyPr/>
          <a:lstStyle/>
          <a:p>
            <a:fld id="{F7021451-1387-4CA6-816F-3879F97B5CBC}" type="slidenum">
              <a:rPr lang="en-US"/>
              <a:t>206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Colossians 3:23 aloud from the NIV, in context with verses 22–24.</a:t>
            </a:r>
          </a:p>
          <a:p>
            <a:endParaRPr lang="en-AU"/>
          </a:p>
          <a:p>
            <a:r>
              <a:rPr lang="en-AU" b="1"/>
              <a:t>TEACHING SCRIPT</a:t>
            </a:r>
          </a:p>
          <a:p>
            <a:r>
              <a:rPr lang="en-AU"/>
              <a:t>•  </a:t>
            </a:r>
            <a:r>
              <a:rPr lang="en-AU" b="1"/>
              <a:t>Teach the difference between a one-off favour and a responsibility. </a:t>
            </a:r>
            <a:r>
              <a:rPr lang="en-AU"/>
              <a:t>A favour happens once when someone asks. A responsibility has a clear cue, a clear action and a check: when does it start, what exactly do I do, how do I know it is done?</a:t>
            </a:r>
          </a:p>
          <a:p>
            <a:endParaRPr lang="en-AU"/>
          </a:p>
          <a:p>
            <a:r>
              <a:rPr lang="en-AU" b="1"/>
              <a:t>TEACHING SCRIPT</a:t>
            </a:r>
          </a:p>
          <a:p>
            <a:r>
              <a:rPr lang="en-AU"/>
              <a:t>•  </a:t>
            </a:r>
            <a:r>
              <a:rPr lang="en-AU" b="1"/>
              <a:t>Explain the check: </a:t>
            </a:r>
            <a:r>
              <a:rPr lang="en-AU"/>
              <a:t>a check is the quick way you know the job is genuinely finished – lid closed, bag packed, rack empty. Without a check, a job is only half-remembered and someone else ends up finishing it.</a:t>
            </a:r>
          </a:p>
          <a:p>
            <a:endParaRPr lang="en-AU"/>
          </a:p>
          <a:p>
            <a:r>
              <a:rPr lang="en-AU" b="1"/>
              <a:t>TEACHING SCRIPT</a:t>
            </a:r>
          </a:p>
          <a:p>
            <a:r>
              <a:rPr lang="en-AU"/>
              <a:t>•  </a:t>
            </a:r>
            <a:r>
              <a:rPr lang="en-AU" b="1"/>
              <a:t>Read Colossians 3:23–24. </a:t>
            </a:r>
            <a:r>
              <a:rPr lang="en-AU"/>
              <a:t>Paul is writing to people doing ordinary, unglamorous daily work. Working ‘with all your heart, as working for the Lord’ means the value of a job does not depend on who notices it.</a:t>
            </a:r>
          </a:p>
          <a:p>
            <a:r>
              <a:rPr lang="en-AU"/>
              <a:t>•  </a:t>
            </a:r>
            <a:r>
              <a:rPr lang="en-AU" b="1"/>
              <a:t>Land the connection on the slide: </a:t>
            </a:r>
            <a:r>
              <a:rPr lang="en-AU"/>
              <a:t>ordinary home jobs are worth doing well even when nobody is watching; wholehearted work is about being trustworthy in small, repeated things.</a:t>
            </a:r>
          </a:p>
          <a:p>
            <a:r>
              <a:rPr lang="en-AU"/>
              <a:t>•  </a:t>
            </a:r>
            <a:r>
              <a:rPr lang="en-AU" b="1"/>
              <a:t>Guard against a misreading: </a:t>
            </a:r>
            <a:r>
              <a:rPr lang="en-AU"/>
              <a:t>doing more jobs does not make anyone more loved, and this verse is never a reason to accept unfair or unsafe amounts of work at home.</a:t>
            </a:r>
          </a:p>
          <a:p>
            <a:endParaRPr lang="en-AU"/>
          </a:p>
          <a:p>
            <a:r>
              <a:rPr lang="en-AU" b="1"/>
              <a:t>CHECK UNDERSTANDING</a:t>
            </a:r>
          </a:p>
          <a:p>
            <a:r>
              <a:rPr lang="en-AU"/>
              <a:t>•  Ask: ‘What makes a job a responsibility rather than a favour?’</a:t>
            </a:r>
          </a:p>
          <a:p>
            <a:r>
              <a:rPr lang="en-AU"/>
              <a:t>•  </a:t>
            </a:r>
            <a:r>
              <a:rPr lang="en-AU" b="1"/>
              <a:t>Looking for: </a:t>
            </a:r>
            <a:r>
              <a:rPr lang="en-AU"/>
              <a:t>it repeats, it has a cue that starts it without a reminder, and there is a way to check it is done. Keep answers general – no personal examples needed.</a:t>
            </a:r>
          </a:p>
          <a:p>
            <a:endParaRPr lang="en-AU"/>
          </a:p>
          <a:p>
            <a:r>
              <a:rPr lang="en-AU" b="1"/>
              <a:t>PARTICIPATION</a:t>
            </a:r>
          </a:p>
          <a:p>
            <a:r>
              <a:rPr lang="en-AU"/>
              <a:t>•  </a:t>
            </a:r>
            <a:r>
              <a:rPr lang="en-AU" b="1"/>
              <a:t>Students may pass, write privately or use a made-up example. </a:t>
            </a:r>
            <a:r>
              <a:rPr lang="en-AU"/>
              <a:t>Do not ask for personal disclosure; keep the work on the fictional case.</a:t>
            </a:r>
          </a:p>
        </p:txBody>
      </p:sp>
      <p:sp>
        <p:nvSpPr>
          <p:cNvPr id="4" name="Slide Number Placeholder 3"/>
          <p:cNvSpPr>
            <a:spLocks noGrp="1"/>
          </p:cNvSpPr>
          <p:nvPr>
            <p:ph type="sldNum" sz="quarter" idx="10"/>
          </p:nvPr>
        </p:nvSpPr>
        <p:spPr/>
        <p:txBody>
          <a:bodyPr/>
          <a:lstStyle/>
          <a:p>
            <a:fld id="{F7021451-1387-4CA6-816F-3879F97B5CBC}" type="slidenum">
              <a:rPr lang="en-US"/>
              <a:t>207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RUN SHEET</a:t>
            </a:r>
          </a:p>
          <a:p>
            <a:r>
              <a:rPr lang="en-AU"/>
              <a:t>•  Activity: sort and rewrite home-job cards using cue, do and check, working from the fictional case only.</a:t>
            </a:r>
          </a:p>
          <a:p>
            <a:endParaRPr lang="en-AU"/>
          </a:p>
          <a:p>
            <a:r>
              <a:rPr lang="en-AU" b="1"/>
              <a:t>SET UP (30 SEC)</a:t>
            </a:r>
          </a:p>
          <a:p>
            <a:r>
              <a:rPr lang="en-AU"/>
              <a:t>•  Groups of 3–4. Each group gets the six cards, printed or read from the screen. Say: “Four of these are ready to use. Two of them have a problem. Your job is to work out which two.”</a:t>
            </a:r>
          </a:p>
          <a:p>
            <a:endParaRPr lang="en-AU"/>
          </a:p>
          <a:p>
            <a:r>
              <a:rPr lang="en-AU" b="1"/>
              <a:t>SORT (2 MIN)</a:t>
            </a:r>
          </a:p>
          <a:p>
            <a:r>
              <a:rPr lang="en-AU"/>
              <a:t>•  </a:t>
            </a:r>
            <a:r>
              <a:rPr lang="en-AU" b="1"/>
              <a:t>Groups sort all six into READY TO USE / NEEDS EDITING. </a:t>
            </a:r>
            <a:r>
              <a:rPr lang="en-AU"/>
              <a:t>Circulate and listen; do not correct yet.</a:t>
            </a:r>
          </a:p>
          <a:p>
            <a:endParaRPr lang="en-AU"/>
          </a:p>
          <a:p>
            <a:r>
              <a:rPr lang="en-AU" b="1"/>
              <a:t>THE FOUR THAT WORK</a:t>
            </a:r>
          </a:p>
          <a:p>
            <a:r>
              <a:rPr lang="en-AU"/>
              <a:t>•  </a:t>
            </a:r>
            <a:r>
              <a:rPr lang="en-AU" b="1"/>
              <a:t>1. “Before bed on Thursday, put the washing basket by the machine and tell an adult it is full.” </a:t>
            </a:r>
            <a:r>
              <a:rPr lang="en-AU"/>
              <a:t>Small, repeatable, and it hands the job on rather than taking over.</a:t>
            </a:r>
          </a:p>
          <a:p>
            <a:r>
              <a:rPr lang="en-AU"/>
              <a:t>•  </a:t>
            </a:r>
            <a:r>
              <a:rPr lang="en-AU" b="1"/>
              <a:t>2. “When homework is finished, pack tomorrow’s bag and check it against the timetable.” </a:t>
            </a:r>
            <a:r>
              <a:rPr lang="en-AU"/>
              <a:t>The timetable is the check, so nothing depends on memory alone.</a:t>
            </a:r>
          </a:p>
          <a:p>
            <a:r>
              <a:rPr lang="en-AU"/>
              <a:t>•  </a:t>
            </a:r>
            <a:r>
              <a:rPr lang="en-AU" b="1"/>
              <a:t>3. “After dinner on Monday, wheel the bin to the kerb and check the lid is closed.” </a:t>
            </a:r>
            <a:r>
              <a:rPr lang="en-AU"/>
              <a:t>Cue is a fixed weekly moment; the closed lid is the check.</a:t>
            </a:r>
          </a:p>
          <a:p>
            <a:r>
              <a:rPr lang="en-AU"/>
              <a:t>•  </a:t>
            </a:r>
            <a:r>
              <a:rPr lang="en-AU" b="1"/>
              <a:t>5. “When I put my bag down after school, rinse my lunchbox and stand it on the rack.” </a:t>
            </a:r>
            <a:r>
              <a:rPr lang="en-AU"/>
              <a:t>Cue: bag down. Action: rinse. Check: it is standing on the rack.</a:t>
            </a:r>
          </a:p>
          <a:p>
            <a:endParaRPr lang="en-AU"/>
          </a:p>
          <a:p>
            <a:r>
              <a:rPr lang="en-AU" b="1"/>
              <a:t>THE TWO THAT NEED EDITING – </a:t>
            </a:r>
            <a:r>
              <a:rPr lang="en-AU"/>
              <a:t>and why</a:t>
            </a:r>
          </a:p>
          <a:p>
            <a:r>
              <a:rPr lang="en-AU"/>
              <a:t>•  </a:t>
            </a:r>
            <a:r>
              <a:rPr lang="en-AU" b="1"/>
              <a:t>4. “Make sure nobody in the family ever runs out of clean uniform again.” Problem: </a:t>
            </a:r>
            <a:r>
              <a:rPr lang="en-AU"/>
              <a:t>it makes one person responsible for other people’s choices, and it cannot be checked or completed. Class rewrite might be: “On Friday after school, put my own uniform in the wash basket and tell an adult.”</a:t>
            </a:r>
          </a:p>
          <a:p>
            <a:r>
              <a:rPr lang="en-AU"/>
              <a:t>•  </a:t>
            </a:r>
            <a:r>
              <a:rPr lang="en-AU" b="1"/>
              <a:t>6. “Nadia keeps the whole house tidy every single day.” Problem: </a:t>
            </a:r>
            <a:r>
              <a:rPr lang="en-AU"/>
              <a:t>there is no cue, no limit and no check – it never starts and never finishes, and it takes work that belongs to the whole household. Class rewrite might be: “After dinner, Nadia clears her own plate and wipes the table.”</a:t>
            </a:r>
          </a:p>
          <a:p>
            <a:endParaRPr lang="en-AU"/>
          </a:p>
          <a:p>
            <a:r>
              <a:rPr lang="en-AU"/>
              <a:t>•  </a:t>
            </a:r>
            <a:r>
              <a:rPr lang="en-AU" b="1"/>
              <a:t>If a group defends card 4 or 6, ask: </a:t>
            </a:r>
            <a:r>
              <a:rPr lang="en-AU"/>
              <a:t>“What starts it?”, “Where does this job stop?” and “Is this person now being held responsible for someone else’s decision?”</a:t>
            </a:r>
          </a:p>
          <a:p>
            <a:endParaRPr lang="en-AU"/>
          </a:p>
          <a:p>
            <a:r>
              <a:rPr lang="en-AU" b="1"/>
              <a:t>NAME THE NEED</a:t>
            </a:r>
          </a:p>
          <a:p>
            <a:r>
              <a:rPr lang="en-AU"/>
              <a:t>•  Students name the home need as an outcome: ‘The bin is at the kerb before Tuesday morning,’ not ‘Nadia does more around the house.’</a:t>
            </a:r>
          </a:p>
          <a:p>
            <a:endParaRPr lang="en-AU"/>
          </a:p>
          <a:p>
            <a:r>
              <a:rPr lang="en-AU" b="1"/>
              <a:t>CHOOSE THE CUE</a:t>
            </a:r>
          </a:p>
          <a:p>
            <a:r>
              <a:rPr lang="en-AU"/>
              <a:t>•  Attach the job to something that already happens: after dinner on Monday. A time of day is weaker than an event that reliably occurs.</a:t>
            </a:r>
          </a:p>
          <a:p>
            <a:endParaRPr lang="en-AU"/>
          </a:p>
          <a:p>
            <a:r>
              <a:rPr lang="en-AU" b="1"/>
              <a:t>CUE–DO–CHECK</a:t>
            </a:r>
          </a:p>
          <a:p>
            <a:r>
              <a:rPr lang="en-AU"/>
              <a:t>•  Write it out: after dinner on Monday; wheel the bin to the kerb; check the lid is closed.</a:t>
            </a:r>
          </a:p>
          <a:p>
            <a:endParaRPr lang="en-AU"/>
          </a:p>
          <a:p>
            <a:r>
              <a:rPr lang="en-AU" b="1"/>
              <a:t>FAIRNESS TEST</a:t>
            </a:r>
          </a:p>
          <a:p>
            <a:r>
              <a:rPr lang="en-AU"/>
              <a:t>•  </a:t>
            </a:r>
            <a:r>
              <a:rPr lang="en-AU" b="1"/>
              <a:t>Test the job: </a:t>
            </a:r>
            <a:r>
              <a:rPr lang="en-AU"/>
              <a:t>is it useful, time-limited, age-appropriate and agreed with an adult at home? Revise it if it makes one person responsible for other people’s choices.</a:t>
            </a:r>
          </a:p>
          <a:p>
            <a:endParaRPr lang="en-AU"/>
          </a:p>
          <a:p>
            <a:r>
              <a:rPr lang="en-AU" b="1"/>
              <a:t>MODEL RESPONSE</a:t>
            </a:r>
          </a:p>
          <a:p>
            <a:r>
              <a:rPr lang="en-AU"/>
              <a:t>•  ‘After dinner on Monday, Nadia wheels the bin to the kerb and checks the lid is closed. Everyone still clears their own plate. An adult at home agrees the job and reviews it after two weeks.’</a:t>
            </a:r>
          </a:p>
          <a:p>
            <a:endParaRPr lang="en-AU"/>
          </a:p>
          <a:p>
            <a:r>
              <a:rPr lang="en-AU" b="1"/>
              <a:t>FORMATIVE LOOK-FOR</a:t>
            </a:r>
          </a:p>
          <a:p>
            <a:r>
              <a:rPr lang="en-AU"/>
              <a:t>•  Students write a home job with a genuine cue, one bounded action and a check they can actually do – not an open-ended promise.</a:t>
            </a:r>
          </a:p>
          <a:p>
            <a:endParaRPr lang="en-AU"/>
          </a:p>
          <a:p>
            <a:r>
              <a:rPr lang="en-AU" b="1"/>
              <a:t>ACCESS</a:t>
            </a:r>
          </a:p>
          <a:p>
            <a:r>
              <a:rPr lang="en-AU"/>
              <a:t>•  </a:t>
            </a:r>
            <a:r>
              <a:rPr lang="en-AU" b="1"/>
              <a:t>Read the cards aloud as well as displaying them. </a:t>
            </a:r>
            <a:r>
              <a:rPr lang="en-AU"/>
              <a:t>Allow silent pointing, writing, or a partner answering on a student’s behalf. Give extra processing time. No public role-play, no forced disclosure.</a:t>
            </a:r>
          </a:p>
          <a:p>
            <a:endParaRPr lang="en-AU"/>
          </a:p>
          <a:p>
            <a:r>
              <a:rPr lang="en-AU" b="1"/>
              <a:t>OFFLINE FALLBACK</a:t>
            </a:r>
          </a:p>
          <a:p>
            <a:r>
              <a:rPr lang="en-AU"/>
              <a:t>•  Six printed home-job cards (wording above), one set per group, plus the three board headings.</a:t>
            </a:r>
          </a:p>
          <a:p>
            <a:endParaRPr lang="en-AU"/>
          </a:p>
          <a:p>
            <a:r>
              <a:rPr lang="en-AU" b="1"/>
              <a:t>PARTICIPATION</a:t>
            </a:r>
          </a:p>
          <a:p>
            <a:r>
              <a:rPr lang="en-AU"/>
              <a:t>•  </a:t>
            </a:r>
            <a:r>
              <a:rPr lang="en-AU" b="1"/>
              <a:t>Students may pass, write privately or use a made-up example. </a:t>
            </a:r>
            <a:r>
              <a:rPr lang="en-AU"/>
              <a:t>Do not ask for personal disclosure; keep the work on the fictional case.</a:t>
            </a:r>
          </a:p>
        </p:txBody>
      </p:sp>
      <p:sp>
        <p:nvSpPr>
          <p:cNvPr id="4" name="Slide Number Placeholder 3"/>
          <p:cNvSpPr>
            <a:spLocks noGrp="1"/>
          </p:cNvSpPr>
          <p:nvPr>
            <p:ph type="sldNum" sz="quarter" idx="10"/>
          </p:nvPr>
        </p:nvSpPr>
        <p:spPr/>
        <p:txBody>
          <a:bodyPr/>
          <a:lstStyle/>
          <a:p>
            <a:fld id="{F7021451-1387-4CA6-816F-3879F97B5CBC}" type="slidenum">
              <a:rPr lang="en-US"/>
              <a:t>208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“When ___, I will ___ so that ___.” Keep it silent and private – no sharing required.</a:t>
            </a:r>
          </a:p>
          <a:p>
            <a:endParaRPr lang="en-AU"/>
          </a:p>
          <a:p>
            <a:r>
              <a:rPr lang="en-AU" b="1"/>
              <a:t>TEACHING SCRIPT</a:t>
            </a:r>
          </a:p>
          <a:p>
            <a:r>
              <a:rPr lang="en-AU"/>
              <a:t>•  Students privately choose one home job and one everyday moment that could act as its cue. A made-up example is completely acceptable.</a:t>
            </a:r>
          </a:p>
          <a:p>
            <a:endParaRPr lang="en-AU"/>
          </a:p>
          <a:p>
            <a:r>
              <a:rPr lang="en-AU" b="1"/>
              <a:t>TEACHING SCRIPT</a:t>
            </a:r>
          </a:p>
          <a:p>
            <a:r>
              <a:rPr lang="en-AU"/>
              <a:t>•  Write a one-sentence routine beginning ‘When ___, I will ___ so that ___,’ then add how they will check it is done.</a:t>
            </a:r>
          </a:p>
          <a:p>
            <a:r>
              <a:rPr lang="en-AU"/>
              <a:t>•  </a:t>
            </a:r>
            <a:r>
              <a:rPr lang="en-AU" b="1"/>
              <a:t>Model the size of answer you want: </a:t>
            </a:r>
            <a:r>
              <a:rPr lang="en-AU"/>
              <a:t>‘When I hang up my bag after school, I will empty my lunchbox so that it is ready for the morning – and I will check the rack is clear.’ Small, bounded and repeatable beats impressive. Sharing is optional; students may say ‘pass’.</a:t>
            </a:r>
          </a:p>
          <a:p>
            <a:endParaRPr lang="en-AU"/>
          </a:p>
          <a:p>
            <a:r>
              <a:rPr lang="en-AU" b="1"/>
              <a:t>TEACHING SCRIPT</a:t>
            </a:r>
          </a:p>
          <a:p>
            <a:r>
              <a:rPr lang="en-AU"/>
              <a:t>•  </a:t>
            </a:r>
            <a:r>
              <a:rPr lang="en-AU" b="1"/>
              <a:t>Close with the takeaway on the slide, then an optional prayer: </a:t>
            </a:r>
            <a:r>
              <a:rPr lang="en-AU"/>
              <a:t>‘God, thank you that ordinary work matters to you. Help us do the small jobs wholeheartedly, even when nobody notices. Amen.’ Never require prayer aloud; a quiet pause is an equal option.</a:t>
            </a:r>
          </a:p>
          <a:p>
            <a:endParaRPr lang="en-AU"/>
          </a:p>
          <a:p>
            <a:r>
              <a:rPr lang="en-AU" b="1"/>
              <a:t>FORMATIVE LOOK-FOR</a:t>
            </a:r>
          </a:p>
          <a:p>
            <a:r>
              <a:rPr lang="en-AU"/>
              <a:t>•  The routine names a cue, one bounded action and a check – not an open-ended promise to do everything.</a:t>
            </a:r>
          </a:p>
          <a:p>
            <a:endParaRPr lang="en-AU"/>
          </a:p>
          <a:p>
            <a:r>
              <a:rPr lang="en-AU" b="1"/>
              <a:t>SAFEGUARDING</a:t>
            </a:r>
          </a:p>
          <a:p>
            <a:r>
              <a:rPr lang="en-AU"/>
              <a:t>•  Do not read private routines aloud, and never ask students to describe or compare who does the work at home; some carry heavy caring duties. Follow up any concerns privately using the school support pathway.</a:t>
            </a:r>
          </a:p>
          <a:p>
            <a:endParaRPr lang="en-AU"/>
          </a:p>
          <a:p>
            <a:r>
              <a:rPr lang="en-AU" b="1"/>
              <a:t>PARTICIPATION</a:t>
            </a:r>
          </a:p>
          <a:p>
            <a:r>
              <a:rPr lang="en-AU"/>
              <a:t>•  </a:t>
            </a:r>
            <a:r>
              <a:rPr lang="en-AU" b="1"/>
              <a:t>Students may pass, write privately or use a made-up example. </a:t>
            </a:r>
            <a:r>
              <a:rPr lang="en-AU"/>
              <a:t>Do not ask for personal disclosure; keep the work on the fictional case.</a:t>
            </a:r>
          </a:p>
        </p:txBody>
      </p:sp>
      <p:sp>
        <p:nvSpPr>
          <p:cNvPr id="4" name="Slide Number Placeholder 3"/>
          <p:cNvSpPr>
            <a:spLocks noGrp="1"/>
          </p:cNvSpPr>
          <p:nvPr>
            <p:ph type="sldNum" sz="quarter" idx="10"/>
          </p:nvPr>
        </p:nvSpPr>
        <p:spPr/>
        <p:txBody>
          <a:bodyPr/>
          <a:lstStyle/>
          <a:p>
            <a:fld id="{F7021451-1387-4CA6-816F-3879F97B5CBC}" type="slidenum">
              <a:rPr lang="en-US"/>
              <a:t>209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20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97.xml"/><Relationship Id="rId1" Type="http://schemas.openxmlformats.org/officeDocument/2006/relationships/slideLayout" Target="../slideLayouts/slideLayout13.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14.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1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1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15.xml"/></Relationships>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puzzle pieces and hand tools fitting together into a sturdy bridge"/>
          <p:cNvPicPr>
            <a:picLocks noChangeAspect="1"/>
          </p:cNvPicPr>
          <p:nvPr/>
        </p:nvPicPr>
        <p:blipFill>
          <a:blip r:embed="rId3"/>
          <a:srcRect t="5882" b="5882"/>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fontScale="90000"/>
          </a:bodyPr>
          <a:lstStyle/>
          <a:p>
            <a:r>
              <a:rPr lang="en-US" sz="5867" b="1">
                <a:solidFill>
                  <a:srgbClr val="FFFFFF"/>
                </a:solidFill>
                <a:latin typeface="Segoe UI" pitchFamily="34" charset="0"/>
                <a:ea typeface="Segoe UI" pitchFamily="34" charset="-122"/>
                <a:cs typeface="Segoe UI" pitchFamily="34" charset="-120"/>
              </a:rPr>
              <a:t>Home responsibilities</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Setting up one job at home with a cue, an action and a check.</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#responsibility</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#independence</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#cuedocheck</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#routines</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457200" cy="457200"/>
          </a:xfrm>
          <a:prstGeom prst="sun">
            <a:avLst/>
          </a:prstGeom>
          <a:ln w="22400">
            <a:solidFill>
              <a:srgbClr val="8DBF3F"/>
            </a:solidFill>
            <a:prstDash val="solid"/>
          </a:ln>
        </p:spPr>
        <p:txBody>
          <a:bodyPr/>
          <a:lstStyle/>
          <a:p>
            <a:endParaRPr lang="en-US" sz="1800"/>
          </a:p>
        </p:txBody>
      </p:sp>
      <p:sp>
        <p:nvSpPr>
          <p:cNvPr id="901" name="Flourish move label"/>
          <p:cNvSpPr txBox="1"/>
          <p:nvPr/>
        </p:nvSpPr>
        <p:spPr>
          <a:xfrm>
            <a:off x="1325880" y="617220"/>
            <a:ext cx="3200400" cy="320040"/>
          </a:xfrm>
          <a:prstGeom prst="rect">
            <a:avLst/>
          </a:prstGeom>
          <a:noFill/>
        </p:spPr>
        <p:txBody>
          <a:bodyPr wrap="square" lIns="0" tIns="0" rIns="0" bIns="0" anchor="ctr">
            <a:noAutofit/>
          </a:bodyPr>
          <a:lstStyle/>
          <a:p>
            <a:r>
              <a:rPr lang="en-US" sz="1000" b="1" spc="300">
                <a:solidFill>
                  <a:srgbClr val="8DBF3F"/>
                </a:solidFill>
              </a:rPr>
              <a:t>FLOURISH · CREATION</a:t>
            </a:r>
          </a:p>
        </p:txBody>
      </p:sp>
    </p:spTree>
    <p:extLst>
      <p:ext uri="{BB962C8B-B14F-4D97-AF65-F5344CB8AC3E}">
        <p14:creationId xmlns:p14="http://schemas.microsoft.com/office/powerpoint/2010/main" val="39906122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Jobs that need reminding</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T4 · HOME RESPONSIBILITIES · WEEK 9</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Which jobs at home only happen when somebody remembers to remind you?</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371324794"/>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HOME RESPONSIBILITIES · WEEK 9</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Colossians 3:23</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“Whatever you do, work at it with all your heart, as working for the Lord, not for human masters.”</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Colossians 3:23,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Ordinary home jobs are worth doing well, even when nobody is watching and nobody says thank you. Working wholeheartedly is not about being praised — it is about being trustworthy in small, repeated things.</a:t>
            </a:r>
          </a:p>
        </p:txBody>
      </p:sp>
    </p:spTree>
    <p:extLst>
      <p:ext uri="{BB962C8B-B14F-4D97-AF65-F5344CB8AC3E}">
        <p14:creationId xmlns:p14="http://schemas.microsoft.com/office/powerpoint/2010/main" val="2417834081"/>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Cue, do and check</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HOME RESPONSIBILITIES · WEEK 9</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Which of these home jobs are ready to use?</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In groups, sort the six cards into READY TO USE or NEEDS EDITING.</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For any card you would edit, rewrite it so it names a cue, an action and a check.</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Before bed on Thursday, put the washing basket by the machine and tell an adult.</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408" b="1">
                <a:solidFill>
                  <a:srgbClr val="0F172A"/>
                </a:solidFill>
                <a:latin typeface="Segoe UI" pitchFamily="34" charset="0"/>
                <a:ea typeface="Segoe UI" pitchFamily="34" charset="-122"/>
                <a:cs typeface="Segoe UI" pitchFamily="34" charset="-120"/>
              </a:rPr>
              <a:t>When homework is finished, pack tomorrow’s bag and check it against the timetable.</a:t>
            </a:r>
            <a:endParaRPr lang="en-US" sz="1290"/>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After dinner on Monday, wheel the bin to the kerb and check the lid is closed.</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Make sure nobody in the family ever runs out of clean uniform again.</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360" b="1">
                <a:solidFill>
                  <a:srgbClr val="0F172A"/>
                </a:solidFill>
                <a:latin typeface="Segoe UI" pitchFamily="34" charset="0"/>
                <a:ea typeface="Segoe UI" pitchFamily="34" charset="-122"/>
                <a:cs typeface="Segoe UI" pitchFamily="34" charset="-120"/>
              </a:rPr>
              <a:t>When I put my bag down after school, rinse my lunchbox and stand it on the rack.</a:t>
            </a:r>
            <a:endParaRPr lang="en-US" sz="1246"/>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Nadia keeps the whole house tidy every single day.</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Ask of every card: does it name a cue, an action and a check — and where does the job stop?</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79752271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My home routine</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HOME RESPONSIBILITIES · WEEK 9</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“When … I will … so that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A job you can keep has a cue, one clear action and a way to check.</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2741887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