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77"/>
    <p:sldId id="257" r:id="rId78"/>
    <p:sldId id="258" r:id="rId79"/>
    <p:sldId id="259" r:id="rId80"/>
    <p:sldId id="260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216" Type="http://schemas.openxmlformats.org/officeDocument/2006/relationships/notesMaster" Target="notesMasters/notesMaster1.xml"/><Relationship Id="rId217" Type="http://schemas.openxmlformats.org/officeDocument/2006/relationships/presProps" Target="presProps.xml"/><Relationship Id="rId218" Type="http://schemas.openxmlformats.org/officeDocument/2006/relationships/viewProps" Target="viewProps.xml"/><Relationship Id="rId77" Type="http://schemas.openxmlformats.org/officeDocument/2006/relationships/slide" Target="slides/slide76.xml"/><Relationship Id="rId219" Type="http://schemas.openxmlformats.org/officeDocument/2006/relationships/theme" Target="theme/theme1.xml"/><Relationship Id="rId220" Type="http://schemas.openxmlformats.org/officeDocument/2006/relationships/tableStyles" Target="tableStyles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81" Type="http://schemas.openxmlformats.org/officeDocument/2006/relationships/slide" Target="slides/slide8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WEEK 4 · HELPFUL SELF-TALK · YEAR 6 TERM 2</a:t>
            </a:r>
          </a:p>
          <a:p>
            <a:r>
              <a:rPr lang="en-AU"/>
              <a:t>•  T2 · STEADY · REGULATION AND RESILIENCE. #emotions – character focus: courage and hope. CSA alignment: Formation / Becoming; Spirituality / Expressing.</a:t>
            </a:r>
          </a:p>
          <a:p>
            <a:endParaRPr lang="en-AU"/>
          </a:p>
          <a:p>
            <a:r>
              <a:rPr lang="en-AU" b="1"/>
              <a:t>LEARNING INTENTION</a:t>
            </a:r>
          </a:p>
          <a:p>
            <a:r>
              <a:rPr lang="en-AU"/>
              <a:t>•  We are learning to build self-talk sentences that are truthful and useful.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rewrite an unhelpful thought in the fictional case as a truthful, useful sentence and explain the choice.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the distinction from Week 3: descriptions state what happened; verdicts make unproved claims about a person.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Draw three small boxes: TRUE | NOT PROVED | UNKIND.</a:t>
            </a:r>
          </a:p>
          <a:p>
            <a:r>
              <a:rPr lang="en-AU"/>
              <a:t>•  Prepare two sample sentences of your own to read aloud – do not ask students for personal ones.</a:t>
            </a:r>
          </a:p>
          <a:p>
            <a:endParaRPr lang="en-AU"/>
          </a:p>
          <a:p>
            <a:r>
              <a:rPr lang="en-AU" b="1"/>
              <a:t>NIV CONNECTION</a:t>
            </a:r>
          </a:p>
          <a:p>
            <a:r>
              <a:rPr lang="en-AU"/>
              <a:t>•  Philippians 4:8 – steering our thinking towards whatever is true, right and admirable.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/>
              <a:t>•  Paul asks us to steer our thinking towards what is true, not merely what feels comforting. Helpful self-talk is honest first: it names what really happened, then chooses words that help us keep going. Truth and kindness belong together.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a fictional example. Keep all work on Jordan, not on students’ own worries or self-image. Never treat a harsh thought as a diagnosis. Follow up any concerns privately using the school support pathway.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partner response. Provide extra processing time. Never require eye contact, public role-play, prayer aloud, reading a sentence out to the class,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Three drawn boxes (TRUE | NOT PROVED | UNKIND) plus six printed sentence cards; read the sentences aloud.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JORDAN AND THE MISSED SHOT</a:t>
            </a:r>
          </a:p>
          <a:p>
            <a:r>
              <a:rPr lang="en-AU"/>
              <a:t>Read this aloud so students respond to the person in the story, not to their own lives. Nobody needs to share anything personal.</a:t>
            </a:r>
          </a:p>
          <a:p>
            <a:r>
              <a:rPr lang="en-AU"/>
              <a:t>Jordan missed the last shot of a class futsal game and the score stayed level. Walking back to class, Jordan keeps thinking, ‘I always ruin it, and nobody wants me on the team.’ A friend says the game was close and fun either way. Jordan is not sure which sentence to believe.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Which part of Jordan’s thought is true, and which part is not proved?</a:t>
            </a:r>
          </a:p>
          <a:p>
            <a:r>
              <a:rPr lang="en-AU"/>
              <a:t>•  What truthful sentence could Jordan say instead that would still be useful?</a:t>
            </a:r>
          </a:p>
          <a:p>
            <a:r>
              <a:rPr lang="en-AU"/>
              <a:t>•  Why is helpful self-talk different from pretending everything went well?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“Which sentence is truthful and still useful after a mistake?”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Restate the participation options aloud: </a:t>
            </a:r>
            <a:r>
              <a:rPr lang="en-AU"/>
              <a:t>pass, write privately, or use a fictional example.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Read two sentences aloud: ‘I always ruin it’ and ‘I missed that shot, and I can practise it.’ Say: ‘Today we are learning to build self-talk that is truthful and useful.’</a:t>
            </a:r>
          </a:p>
          <a:p>
            <a:r>
              <a:rPr lang="en-AU"/>
              <a:t>•  Ask: ‘Which sentence is truthful and still useful after a mistake?’ Take two or three quick responses – no hands-up pressure.</a:t>
            </a:r>
          </a:p>
          <a:p>
            <a:r>
              <a:rPr lang="en-AU"/>
              <a:t>•  </a:t>
            </a:r>
            <a:r>
              <a:rPr lang="en-AU" b="1"/>
              <a:t>Model answer to land: </a:t>
            </a:r>
            <a:r>
              <a:rPr lang="en-AU"/>
              <a:t>the second one. ‘I always ruin it’ is not proved and gives Jordan nowhere to go; the second names the facts and a next step.</a:t>
            </a:r>
          </a:p>
          <a:p>
            <a:r>
              <a:rPr lang="en-AU"/>
              <a:t>•  </a:t>
            </a:r>
            <a:r>
              <a:rPr lang="en-AU" b="1"/>
              <a:t>Do not ask students for their own harsh thoughts. </a:t>
            </a:r>
            <a:r>
              <a:rPr lang="en-AU"/>
              <a:t>Watching is enough.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Say the three tests aloud and have students repeat them back: is it true, is it fair, is it useful for what happens next?</a:t>
            </a:r>
          </a:p>
          <a:p>
            <a:r>
              <a:rPr lang="en-AU"/>
              <a:t>•  </a:t>
            </a:r>
            <a:r>
              <a:rPr lang="en-AU" b="1"/>
              <a:t>Keep the language plain: </a:t>
            </a:r>
            <a:r>
              <a:rPr lang="en-AU"/>
              <a:t>helpful self-talk is not fake cheerfulness. Redirect any ‘just think positive’ answers back to sentences that are true first.</a:t>
            </a:r>
          </a:p>
          <a:p>
            <a:r>
              <a:rPr lang="en-AU"/>
              <a:t>•  </a:t>
            </a:r>
            <a:r>
              <a:rPr lang="en-AU" b="1"/>
              <a:t>Retrieval bridge from Week 3: </a:t>
            </a:r>
            <a:r>
              <a:rPr lang="en-AU"/>
              <a:t>descriptions state what happened; verdicts make unproved claims. ‘I missed the shot’ describes; ‘I am useless’ is a verdict.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judge a sentence by whether it is true, rather than by whether it sounds nice or harsh.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Philippians 4:4–9 aloud from the NIV, in context.</a:t>
            </a:r>
          </a:p>
          <a:p>
            <a:r>
              <a:rPr lang="en-AU"/>
              <a:t>•  </a:t>
            </a:r>
            <a:r>
              <a:rPr lang="en-AU" b="1"/>
              <a:t>Connect the passage to the skill: </a:t>
            </a:r>
            <a:r>
              <a:rPr lang="en-AU"/>
              <a:t>Paul asks us to fix our thinking on what is true, right and admirable – honest words, not flattering ones.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Explain the sequence: </a:t>
            </a:r>
            <a:r>
              <a:rPr lang="en-AU"/>
              <a:t>event → thought → feeling → chosen action.</a:t>
            </a:r>
          </a:p>
          <a:p>
            <a:r>
              <a:rPr lang="en-AU"/>
              <a:t>•  The first thought often arrives fast and harsh. That is why checking a sentence buys us time.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Correct the misconception “Helpful self-talk means saying nice things.” </a:t>
            </a:r>
            <a:r>
              <a:rPr lang="en-AU"/>
              <a:t>A sentence has to be true before it can be useful; false praise does not steady anyone.</a:t>
            </a:r>
          </a:p>
          <a:p>
            <a:r>
              <a:rPr lang="en-AU"/>
              <a:t>•  </a:t>
            </a:r>
            <a:r>
              <a:rPr lang="en-AU" b="1"/>
              <a:t>Check understanding: </a:t>
            </a:r>
            <a:r>
              <a:rPr lang="en-AU"/>
              <a:t>‘If Jordan thinks ‘I always ruin it’, what is proved – and what is not proved?’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one missed shot is proved; ‘always’ and ‘nobody wants me’ are not proved at all.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Read Philippians 4:8 from the NIV. Ask: ‘What sort of thinking does Paul point us towards here?’</a:t>
            </a:r>
          </a:p>
          <a:p>
            <a:r>
              <a:rPr lang="en-AU"/>
              <a:t>•  </a:t>
            </a:r>
            <a:r>
              <a:rPr lang="en-AU" b="1"/>
              <a:t>Model response: </a:t>
            </a:r>
            <a:r>
              <a:rPr lang="en-AU"/>
              <a:t>thinking that is true, right and admirable – words that match reality and build a person up rather than tear them down.</a:t>
            </a:r>
          </a:p>
          <a:p>
            <a:r>
              <a:rPr lang="en-AU"/>
              <a:t>•  </a:t>
            </a:r>
            <a:r>
              <a:rPr lang="en-AU" b="1"/>
              <a:t>Land the Christian formation point: </a:t>
            </a:r>
            <a:r>
              <a:rPr lang="en-AU"/>
              <a:t>the words we say to ourselves shape us. Helpful self-talk is truthful first, then useful – never cruel, and never pretending.</a:t>
            </a:r>
          </a:p>
          <a:p>
            <a:r>
              <a:rPr lang="en-AU"/>
              <a:t>•  </a:t>
            </a:r>
            <a:r>
              <a:rPr lang="en-AU" b="1"/>
              <a:t>Keep it general: </a:t>
            </a:r>
            <a:r>
              <a:rPr lang="en-AU"/>
              <a:t>no personal examples needed or invited; stay with Jordan.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can state the sequence event → thought → feeling → action, and can say a thought is a claim to check rather than a fact.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MODEL RESPONSE</a:t>
            </a:r>
          </a:p>
          <a:p>
            <a:r>
              <a:rPr lang="en-AU"/>
              <a:t>•  ‘My tight grip and quick breathing are early stress signals. They are not proof that someone is against me. I can loosen my hand, breathe out slowly and ask, “Could you repeat the first instruction?”’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identify an early physical signal and pair it with a safe pause rather than a reactive behaviour.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</a:t>
            </a:r>
            <a:r>
              <a:rPr lang="en-AU" b="1"/>
              <a:t>Read the cards aloud as well as displaying them. </a:t>
            </a:r>
            <a:r>
              <a:rPr lang="en-AU"/>
              <a:t>Allow silent pointing, writing, or a partner answering on a student’s behalf. Give extra processing time. No public role-play, no physical demonstration, no forced disclosure.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Three drawn boxes plus six printed clue cards (wording on the slide), one set per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“One body clue I could notice earlier is …” Keep it silent and private – no sharing required.</a:t>
            </a:r>
          </a:p>
          <a:p>
            <a:endParaRPr lang="en-AU"/>
          </a:p>
          <a:p>
            <a:r>
              <a:rPr lang="en-AU"/>
              <a:t>•  Close with a short prayer, blessing or silent reflection appropriate to the class. Never require prayer aloud.</a:t>
            </a:r>
          </a:p>
          <a:p>
            <a:endParaRPr lang="en-AU"/>
          </a:p>
          <a:p>
            <a:r>
              <a:rPr lang="en-AU"/>
              <a:t>•  Follow up any concerns privately using the school support pathway. A body clue is not a diagnosis.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Students privately select one fictional body clue from Taylor’s timeline and match it to one safe regulating action.</a:t>
            </a:r>
          </a:p>
          <a:p>
            <a:r>
              <a:rPr lang="en-AU"/>
              <a:t>•  </a:t>
            </a:r>
            <a:r>
              <a:rPr lang="en-AU" b="1"/>
              <a:t>Model the size of answer you want: </a:t>
            </a:r>
            <a:r>
              <a:rPr lang="en-AU"/>
              <a:t>‘grip tightening → loosen my hand’, or ‘breathing speeding up → one longer exhale’. Small and doable beats impressive. Sharing is optional; students may say ‘pass’.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Students sketch a small warning light beside the earliest clue – the point where choice is easiest.</a:t>
            </a:r>
          </a:p>
          <a:p>
            <a:r>
              <a:rPr lang="en-AU"/>
              <a:t>•  </a:t>
            </a:r>
            <a:r>
              <a:rPr lang="en-AU" b="1"/>
              <a:t>Look-for: </a:t>
            </a:r>
            <a:r>
              <a:rPr lang="en-AU"/>
              <a:t>the light sits on an early, quiet signal rather than on the moment of conflict.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Close with the takeaway on the slide: </a:t>
            </a:r>
            <a:r>
              <a:rPr lang="en-AU"/>
              <a:t>‘Bodies deserve attention and care; body signals do not remove responsibility for our actions.’</a:t>
            </a:r>
          </a:p>
          <a:p>
            <a:r>
              <a:rPr lang="en-AU"/>
              <a:t>•  Offer a brief prayer, blessing or quiet pause according to school practice, linking back to Elijah being fed and rested before being sent.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identify an early physical signal and pair it with a safe pause rather than a reactive behaviour.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5.xml"/></Relationships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a hand unclenching beside three lanterns growing brighter"/>
          <p:cNvPicPr>
            <a:picLocks noChangeAspect="1"/>
          </p:cNvPicPr>
          <p:nvPr/>
        </p:nvPicPr>
        <p:blipFill>
          <a:blip r:embed="rId3"/>
          <a:srcRect t="5635" b="5635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Helpful self-talk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Building truthful, useful sentences to say to yourself.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#emotions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#regulation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#courage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#hope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326571" cy="457200"/>
          </a:xfrm>
          <a:custGeom>
            <a:avLst/>
            <a:gdLst/>
            <a:ahLst/>
            <a:cxnLst/>
            <a:rect l="0" t="0" r="r" b="b"/>
            <a:pathLst>
              <a:path w="1000" h="1400">
                <a:moveTo>
                  <a:pt x="360" y="0"/>
                </a:moveTo>
                <a:lnTo>
                  <a:pt x="640" y="0"/>
                </a:lnTo>
                <a:lnTo>
                  <a:pt x="640" y="390"/>
                </a:lnTo>
                <a:lnTo>
                  <a:pt x="960" y="390"/>
                </a:lnTo>
                <a:lnTo>
                  <a:pt x="960" y="670"/>
                </a:lnTo>
                <a:lnTo>
                  <a:pt x="640" y="670"/>
                </a:lnTo>
                <a:lnTo>
                  <a:pt x="640" y="1400"/>
                </a:lnTo>
                <a:lnTo>
                  <a:pt x="360" y="1400"/>
                </a:lnTo>
                <a:lnTo>
                  <a:pt x="360" y="670"/>
                </a:lnTo>
                <a:lnTo>
                  <a:pt x="40" y="670"/>
                </a:lnTo>
                <a:lnTo>
                  <a:pt x="40" y="390"/>
                </a:lnTo>
                <a:lnTo>
                  <a:pt x="360" y="390"/>
                </a:lnTo>
                <a:close/>
              </a:path>
            </a:pathLst>
          </a:custGeom>
          <a:ln w="22400">
            <a:solidFill>
              <a:srgbClr val="D65BE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195251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>
                <a:solidFill>
                  <a:srgbClr val="D65BE0"/>
                </a:solidFill>
              </a:rPr>
              <a:t>FLOURISH · REDEMPTION</a:t>
            </a:r>
          </a:p>
        </p:txBody>
      </p:sp>
    </p:spTree>
    <p:extLst>
      <p:ext uri="{BB962C8B-B14F-4D97-AF65-F5344CB8AC3E}">
        <p14:creationId xmlns:p14="http://schemas.microsoft.com/office/powerpoint/2010/main" val="17481144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Two sentences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T2 · HELPFUL SELF-TALK · WEEK 4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42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Which sentence is truthful and still useful after a mistake?</a:t>
            </a:r>
            <a:endParaRPr lang="en-US" sz="4267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78820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T2 · HELPFUL SELF-TALK · WEEK 4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Philippians 4:8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“Finally, brothers and sisters, whatever is true, whatever is noble, whatever is right, whatever is pure, whatever is lovely, whatever is admirable — if anything is excellent or praiseworthy — think about such things.”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Philippians 4:8,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Paul points our thinking towards what is true, not just what is comfortable. Helpful self-talk is honest first — it names what really happened, then chooses words that help us keep going.</a:t>
            </a:r>
          </a:p>
        </p:txBody>
      </p:sp>
    </p:spTree>
    <p:extLst>
      <p:ext uri="{BB962C8B-B14F-4D97-AF65-F5344CB8AC3E}">
        <p14:creationId xmlns:p14="http://schemas.microsoft.com/office/powerpoint/2010/main" val="16589422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Body-signal timeline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BODY CLUES · WEEK 4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Where does each body clue belong: early, building or strong?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Place all six clues into EARLY, BUILDING or STRONG.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Draw an arrow from the earliest clue to one interrupting action.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first instruction is hard to hear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Breathing speeding up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Shoulders lifting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Tight jaw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Warm face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Hands gripping the pencil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More than one placement can work — be ready to explain your evidence.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5777116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BODY CLUES · WEEK 4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“One body clue I could notice earlier is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Body signals are information to notice, not a command to obey.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2240176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