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216"/>
  </p:notesMasterIdLst>
  <p:sldIdLst>
    <p:sldId id="256" r:id="rId9"/>
    <p:sldId id="257" r:id="rId10"/>
    <p:sldId id="258" r:id="rId11"/>
    <p:sldId id="259" r:id="rId12"/>
    <p:sldId id="260" r:id="rId13"/>
    <p:sldId id="261" r:id="rId1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30703"/>
    <p:restoredTop sz="69966"/>
  </p:normalViewPr>
  <p:slideViewPr>
    <p:cSldViewPr snapToGrid="0">
      <p:cViewPr varScale="1">
        <p:scale>
          <a:sx n="69" d="100"/>
          <a:sy n="69" d="100"/>
        </p:scale>
        <p:origin x="304" y="19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1" Type="http://schemas.openxmlformats.org/officeDocument/2006/relationships/slide" Target="slides/slide10.xml"/><Relationship Id="rId216" Type="http://schemas.openxmlformats.org/officeDocument/2006/relationships/notesMaster" Target="notesMasters/notesMaster1.xml"/><Relationship Id="rId12" Type="http://schemas.openxmlformats.org/officeDocument/2006/relationships/slide" Target="slides/slide11.xml"/><Relationship Id="rId217" Type="http://schemas.openxmlformats.org/officeDocument/2006/relationships/presProps" Target="presProps.xml"/><Relationship Id="rId13" Type="http://schemas.openxmlformats.org/officeDocument/2006/relationships/slide" Target="slides/slide12.xml"/><Relationship Id="rId218" Type="http://schemas.openxmlformats.org/officeDocument/2006/relationships/viewProps" Target="viewProps.xml"/><Relationship Id="rId14" Type="http://schemas.openxmlformats.org/officeDocument/2006/relationships/slide" Target="slides/slide13.xml"/><Relationship Id="rId219" Type="http://schemas.openxmlformats.org/officeDocument/2006/relationships/theme" Target="theme/theme1.xml"/><Relationship Id="rId220" Type="http://schemas.openxmlformats.org/officeDocument/2006/relationships/tableStyles" Target="tableStyles.xml"/><Relationship Id="rId10" Type="http://schemas.openxmlformats.org/officeDocument/2006/relationships/slide" Target="slides/slide9.xml"/><Relationship Id="rId9" Type="http://schemas.openxmlformats.org/officeDocument/2006/relationships/slide" Target="slides/slide8.xml"/><Relationship Id="rId1" Type="http://schemas.openxmlformats.org/officeDocument/2006/relationships/slideMaster" Target="slideMasters/slide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7F7F1BE-E41F-624C-9676-FADCFDCD0376}" type="datetimeFigureOut">
              <a:rPr lang="en-US" smtClean="0"/>
              <a:t>9/28/26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F94FC1B-F8F7-EF4C-9E3D-0B325D4B7C63}" type="slidenum">
              <a:rPr lang="en-US" smtClean="0"/>
              <a:t>‹#›</a:t>
            </a:fld>
            <a:endParaRPr lang="en-US"/>
          </a:p>
        </p:txBody>
      </p:sp>
    </p:spTree>
    <p:extLst>
      <p:ext uri="{BB962C8B-B14F-4D97-AF65-F5344CB8AC3E}">
        <p14:creationId xmlns:p14="http://schemas.microsoft.com/office/powerpoint/2010/main" val="113828399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b="1" dirty="0"/>
              <a:t>LEARNING INTENTION</a:t>
            </a:r>
          </a:p>
          <a:p>
            <a:r>
              <a:rPr lang="en-AU" dirty="0"/>
              <a:t>•  Explain the </a:t>
            </a:r>
            <a:r>
              <a:rPr lang="en-AU" dirty="0" err="1"/>
              <a:t>programm</a:t>
            </a:r>
            <a:r>
              <a:rPr lang="en-AU" dirty="0"/>
              <a:t> rhythm and co-create safe participation norms.</a:t>
            </a:r>
          </a:p>
          <a:p>
            <a:endParaRPr lang="en-AU" dirty="0"/>
          </a:p>
          <a:p>
            <a:r>
              <a:rPr lang="en-AU" b="1" dirty="0"/>
              <a:t>KEY QUESTION</a:t>
            </a:r>
          </a:p>
          <a:p>
            <a:r>
              <a:rPr lang="en-AU" dirty="0"/>
              <a:t>•  What helps a group become safe enough for people to learn, practise and grow?</a:t>
            </a:r>
          </a:p>
          <a:p>
            <a:endParaRPr lang="en-AU" dirty="0"/>
          </a:p>
          <a:p>
            <a:r>
              <a:rPr lang="en-AU" b="1" dirty="0"/>
              <a:t>SAFEGUARDING</a:t>
            </a:r>
          </a:p>
          <a:p>
            <a:r>
              <a:rPr lang="en-AU" dirty="0"/>
              <a:t>•  </a:t>
            </a:r>
            <a:r>
              <a:rPr lang="en-AU" b="1" dirty="0"/>
              <a:t>No forced disclosure. </a:t>
            </a:r>
            <a:r>
              <a:rPr lang="en-AU" dirty="0"/>
              <a:t>Students may pass, write privately or use a fictional example. Follow up any concerns privately using the school support pathway.</a:t>
            </a:r>
          </a:p>
          <a:p>
            <a:endParaRPr lang="en-AU" dirty="0"/>
          </a:p>
          <a:p>
            <a:r>
              <a:rPr lang="en-AU" b="1" dirty="0"/>
              <a:t>ACCESS / LOW-DISCLOSURE</a:t>
            </a:r>
          </a:p>
          <a:p>
            <a:r>
              <a:rPr lang="en-AU" dirty="0"/>
              <a:t>•  </a:t>
            </a:r>
            <a:r>
              <a:rPr lang="en-AU" b="1" dirty="0"/>
              <a:t>Read instructions aloud and display them. </a:t>
            </a:r>
            <a:r>
              <a:rPr lang="en-AU" dirty="0"/>
              <a:t>Allow silent pointing, writing or partner response. Provide extra processing time. Never require eye contact, public role-play, prayer aloud or disclosure of personal distress.</a:t>
            </a:r>
          </a:p>
          <a:p>
            <a:endParaRPr lang="en-AU" dirty="0"/>
          </a:p>
          <a:p>
            <a:r>
              <a:rPr lang="en-AU" b="1" dirty="0"/>
              <a:t>OFFLINE FALLBACK</a:t>
            </a:r>
          </a:p>
          <a:p>
            <a:r>
              <a:rPr lang="en-AU" dirty="0"/>
              <a:t>•  Seedling-to-flourishing illustrated metaphor plus six norm cards.</a:t>
            </a:r>
          </a:p>
          <a:p>
            <a:endParaRPr lang="en-AU"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b="1"/>
              <a:t>FICTIONAL SCENARIO · FLOURISH BEGINS</a:t>
            </a:r>
          </a:p>
          <a:p>
            <a:r>
              <a:rPr lang="en-AU"/>
              <a:t>Read this aloud so students respond to the person in the story, not to their own lives. Nobody needs to share anything personal.</a:t>
            </a:r>
          </a:p>
          <a:p>
            <a:r>
              <a:rPr lang="en-AU"/>
              <a:t>Mia has just moved schools and joined this class three weeks ago. She has an answer in her head almost every lesson, but she never puts her hand up, because last year someone laughed when she got something wrong and the teacher did not notice.</a:t>
            </a:r>
          </a:p>
          <a:p>
            <a:r>
              <a:rPr lang="en-AU" b="1"/>
              <a:t>Questions for reflection</a:t>
            </a:r>
          </a:p>
          <a:p>
            <a:r>
              <a:rPr lang="en-AU"/>
              <a:t>•  What is stopping Mia from joining in, even though she wants to?</a:t>
            </a:r>
          </a:p>
          <a:p>
            <a:r>
              <a:rPr lang="en-AU"/>
              <a:t>•  Which of our class norms would make the biggest difference to her?</a:t>
            </a:r>
          </a:p>
          <a:p>
            <a:r>
              <a:rPr lang="en-AU"/>
              <a:t>•  What could a classmate do in the next lesson that would help her more than telling her to 'just speak up'?</a:t>
            </a:r>
          </a:p>
          <a:p>
            <a:r>
              <a:rPr lang="en-AU" b="1" dirty="0"/>
              <a:t>CONNECT · </a:t>
            </a:r>
            <a:r>
              <a:rPr lang="en-AU" b="1"/>
              <a:t>1</a:t>
            </a:r>
          </a:p>
          <a:p>
            <a:r>
              <a:rPr lang="en-AU" dirty="0"/>
              <a:t>•  </a:t>
            </a:r>
            <a:r>
              <a:rPr lang="en-AU" b="1" dirty="0"/>
              <a:t>Read it aloud: </a:t>
            </a:r>
            <a:r>
              <a:rPr lang="en-AU" dirty="0"/>
              <a:t>"What helps a group become safe enough for people to learn, practise and grow?"</a:t>
            </a:r>
          </a:p>
          <a:p>
            <a:endParaRPr lang="en-AU"/>
          </a:p>
          <a:p>
            <a:r>
              <a:rPr lang="en-AU" dirty="0"/>
              <a:t>•  </a:t>
            </a:r>
            <a:r>
              <a:rPr lang="en-AU" b="1" dirty="0"/>
              <a:t>Offer a starter if the room is quiet: </a:t>
            </a:r>
            <a:r>
              <a:rPr lang="en-AU" dirty="0"/>
              <a:t>think of a class where you actually put your hand up, and a class where you never did. What was different? Take two or three quick responses - no hands-up pressure.</a:t>
            </a:r>
          </a:p>
          <a:p>
            <a:endParaRPr lang="en-AU"/>
          </a:p>
          <a:p>
            <a:r>
              <a:rPr lang="en-AU" dirty="0"/>
              <a:t>•  </a:t>
            </a:r>
            <a:r>
              <a:rPr lang="en-AU" b="1" dirty="0"/>
              <a:t>Restate the participation options aloud: </a:t>
            </a:r>
            <a:r>
              <a:rPr lang="en-AU" dirty="0"/>
              <a:t>pass, write privately, or use a fictional example.</a:t>
            </a:r>
          </a:p>
          <a:p>
            <a:endParaRPr lang="en-AU"/>
          </a:p>
          <a:p>
            <a:r>
              <a:rPr lang="en-AU" b="1" dirty="0"/>
              <a:t>CONNECT · TEACHING SCRIPT</a:t>
            </a:r>
          </a:p>
          <a:p>
            <a:endParaRPr lang="en-AU"/>
          </a:p>
          <a:p>
            <a:r>
              <a:rPr lang="en-AU" dirty="0"/>
              <a:t>•  Say: 'Today we are learning two things: how our lessons run, and what norms will make this room safe enough to learn in. By the end you will have helped write the rules we actually keep.'</a:t>
            </a:r>
          </a:p>
          <a:p>
            <a:r>
              <a:rPr lang="en-AU" dirty="0"/>
              <a:t>•  </a:t>
            </a:r>
            <a:r>
              <a:rPr lang="en-AU" b="1" dirty="0"/>
              <a:t>Read the participation line printed on the slide word for word: </a:t>
            </a:r>
            <a:r>
              <a:rPr lang="en-AU" dirty="0"/>
              <a:t>'You can always pass, write your answer privately, or use a made-up example.’</a:t>
            </a:r>
          </a:p>
          <a:p>
            <a:endParaRPr lang="en-AU"/>
          </a:p>
          <a:p>
            <a:r>
              <a:rPr lang="en-AU" dirty="0"/>
              <a:t>•  Ask: 'Name one thing a group does that makes it safe to have a go, and one thing that makes it feel risky.' Sample answers to fish for: people listen without laughing; you are allowed to be wrong; nobody repeats your story at lunch. Students may think, write privately or pass.</a:t>
            </a:r>
          </a:p>
          <a:p>
            <a:endParaRPr lang="en-AU"/>
          </a:p>
          <a:p>
            <a:r>
              <a:rPr lang="en-AU" b="1" dirty="0"/>
              <a:t>PARTICIPATION</a:t>
            </a:r>
          </a:p>
          <a:p>
            <a:r>
              <a:rPr lang="en-AU" dirty="0"/>
              <a:t>•  </a:t>
            </a:r>
            <a:r>
              <a:rPr lang="en-AU" b="1" dirty="0"/>
              <a:t>Students may pass, write privately or use a made-up example. </a:t>
            </a:r>
            <a:r>
              <a:rPr lang="en-AU" dirty="0"/>
              <a:t>Do not ask for personal disclosure; use the fictional scenario instead.</a:t>
            </a:r>
            <a:endParaRPr lang="en-AU"/>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b="1" dirty="0"/>
              <a:t>EXPLORE · 3</a:t>
            </a:r>
          </a:p>
          <a:p>
            <a:r>
              <a:rPr lang="en-AU" dirty="0"/>
              <a:t>•  Read Psalm 139:13-14 aloud from the screen, in context.</a:t>
            </a:r>
          </a:p>
          <a:p>
            <a:r>
              <a:rPr lang="en-AU" dirty="0"/>
              <a:t>•  </a:t>
            </a:r>
            <a:r>
              <a:rPr lang="en-AU" b="1" dirty="0"/>
              <a:t>Connect dignity with how this group treats each person: </a:t>
            </a:r>
            <a:r>
              <a:rPr lang="en-AU" dirty="0"/>
              <a:t>if every person is made on purpose, how should that show up in how we speak and listen here?</a:t>
            </a:r>
          </a:p>
          <a:p>
            <a:endParaRPr lang="en-AU" dirty="0"/>
          </a:p>
          <a:p>
            <a:r>
              <a:rPr lang="en-AU" b="1" dirty="0"/>
              <a:t>TEACHING SCRIPT</a:t>
            </a:r>
          </a:p>
          <a:p>
            <a:r>
              <a:rPr lang="en-AU" dirty="0"/>
              <a:t>•  Say: 'Today's skill: help write the participation norms that make this class safe to learn in.'</a:t>
            </a:r>
          </a:p>
          <a:p>
            <a:r>
              <a:rPr lang="en-AU" dirty="0"/>
              <a:t>•  </a:t>
            </a:r>
            <a:r>
              <a:rPr lang="en-AU" b="1" dirty="0"/>
              <a:t>Read the passage in context. </a:t>
            </a:r>
            <a:r>
              <a:rPr lang="en-AU" dirty="0"/>
              <a:t>It is a psalm about being fully known by God, not a proof text about self-esteem.</a:t>
            </a:r>
          </a:p>
          <a:p>
            <a:r>
              <a:rPr lang="en-AU" dirty="0"/>
              <a:t>•  </a:t>
            </a:r>
            <a:r>
              <a:rPr lang="en-AU" b="1" dirty="0"/>
              <a:t>'Knit me together' means made deliberately. </a:t>
            </a:r>
            <a:r>
              <a:rPr lang="en-AU" dirty="0"/>
              <a:t>Dignity is given at the start, not earned later by marks, looks or popularity.</a:t>
            </a:r>
          </a:p>
          <a:p>
            <a:r>
              <a:rPr lang="en-AU" dirty="0"/>
              <a:t>•  </a:t>
            </a:r>
            <a:r>
              <a:rPr lang="en-AU" b="1" dirty="0"/>
              <a:t>Land the connection on the slide: </a:t>
            </a:r>
            <a:r>
              <a:rPr lang="en-AU" dirty="0"/>
              <a:t>if God knits each person together on purpose, dignity is given rather than earned.</a:t>
            </a:r>
          </a:p>
          <a:p>
            <a:r>
              <a:rPr lang="en-AU" dirty="0"/>
              <a:t>•  </a:t>
            </a:r>
            <a:r>
              <a:rPr lang="en-AU" b="1" dirty="0"/>
              <a:t>Make it concrete for this room: </a:t>
            </a:r>
            <a:r>
              <a:rPr lang="en-AU" dirty="0"/>
              <a:t>it shows in how we speak (no put-downs dressed up as jokes) and how we listen (letting someone finish, and letting them pass).</a:t>
            </a:r>
          </a:p>
          <a:p>
            <a:r>
              <a:rPr lang="en-AU" dirty="0"/>
              <a:t>•  </a:t>
            </a:r>
            <a:r>
              <a:rPr lang="en-AU" b="1" dirty="0"/>
              <a:t>Check understanding: </a:t>
            </a:r>
            <a:r>
              <a:rPr lang="en-AU" dirty="0"/>
              <a:t>'If dignity is given and not earned, what does that change about how we treat the quietest person in the room?'</a:t>
            </a:r>
          </a:p>
          <a:p>
            <a:r>
              <a:rPr lang="en-AU" dirty="0"/>
              <a:t>•  </a:t>
            </a:r>
            <a:r>
              <a:rPr lang="en-AU" b="1" dirty="0"/>
              <a:t>Looking for: </a:t>
            </a:r>
            <a:r>
              <a:rPr lang="en-AU" dirty="0"/>
              <a:t>they get the same respect and the same turn, whether or not they say anything. Keep answers general - no personal examples needed.</a:t>
            </a:r>
          </a:p>
          <a:p>
            <a:endParaRPr lang="en-AU" dirty="0"/>
          </a:p>
          <a:p>
            <a:r>
              <a:rPr lang="en-AU" b="1" dirty="0"/>
              <a:t>PARTICIPATION</a:t>
            </a:r>
          </a:p>
          <a:p>
            <a:r>
              <a:rPr lang="en-AU" dirty="0"/>
              <a:t>•  Students may pass, write privately or use a made-up example.</a:t>
            </a:r>
          </a:p>
          <a:p>
            <a:r>
              <a:rPr lang="en-AU" dirty="0"/>
              <a:t>•  Do not ask for personal disclosure; use the fictional scenario instead.</a:t>
            </a:r>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10"/>
          </p:nvPr>
        </p:nvSpPr>
        <p:spPr/>
        <p:txBody>
          <a:bodyPr/>
          <a:lstStyle/>
          <a:p>
            <a:endParaRPr lang="en-AU"/>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b="1" dirty="0"/>
              <a:t>PRACTISE - 4 - RUN SHEET</a:t>
            </a:r>
          </a:p>
          <a:p>
            <a:endParaRPr lang="en-AU" dirty="0"/>
          </a:p>
          <a:p>
            <a:r>
              <a:rPr lang="en-AU" dirty="0"/>
              <a:t>•  </a:t>
            </a:r>
            <a:r>
              <a:rPr lang="en-AU" b="1" dirty="0"/>
              <a:t>SET UP</a:t>
            </a:r>
            <a:endParaRPr lang="en-AU" dirty="0"/>
          </a:p>
          <a:p>
            <a:r>
              <a:rPr lang="en-AU" dirty="0"/>
              <a:t>•  Groups of 3-4. Each group gets the six cards (printed, or read from the screen). Say: "Four of these are ready to use. Two of them have a problem. Your job is to work out which two."</a:t>
            </a:r>
          </a:p>
          <a:p>
            <a:endParaRPr lang="en-AU" dirty="0"/>
          </a:p>
          <a:p>
            <a:r>
              <a:rPr lang="en-AU" dirty="0"/>
              <a:t>•  </a:t>
            </a:r>
            <a:r>
              <a:rPr lang="en-AU" b="1" dirty="0"/>
              <a:t>SORT</a:t>
            </a:r>
            <a:endParaRPr lang="en-AU" dirty="0"/>
          </a:p>
          <a:p>
            <a:r>
              <a:rPr lang="en-AU" dirty="0"/>
              <a:t>•  </a:t>
            </a:r>
            <a:r>
              <a:rPr lang="en-AU" b="1" dirty="0"/>
              <a:t>Groups sort all six into HELPS FLOURISH / NEEDS EDITING. </a:t>
            </a:r>
            <a:r>
              <a:rPr lang="en-AU" dirty="0"/>
              <a:t>Circulate and listen; do not correct yet.</a:t>
            </a:r>
          </a:p>
          <a:p>
            <a:endParaRPr lang="en-AU" dirty="0"/>
          </a:p>
          <a:p>
            <a:r>
              <a:rPr lang="en-AU" b="1" dirty="0"/>
              <a:t>THE FOUR THAT WORK</a:t>
            </a:r>
          </a:p>
          <a:p>
            <a:r>
              <a:rPr lang="en-AU" dirty="0"/>
              <a:t>•  </a:t>
            </a:r>
            <a:r>
              <a:rPr lang="en-AU" b="1" dirty="0"/>
              <a:t>2. Pass is allowed - </a:t>
            </a:r>
            <a:r>
              <a:rPr lang="en-AU" dirty="0"/>
              <a:t>you can always opt out of answering.</a:t>
            </a:r>
          </a:p>
          <a:p>
            <a:r>
              <a:rPr lang="en-AU" dirty="0"/>
              <a:t>•  </a:t>
            </a:r>
            <a:r>
              <a:rPr lang="en-AU" b="1" dirty="0"/>
              <a:t>4. Fictional examples are okay - </a:t>
            </a:r>
            <a:r>
              <a:rPr lang="en-AU" dirty="0"/>
              <a:t>you can use a made-up example instead of your own.</a:t>
            </a:r>
          </a:p>
          <a:p>
            <a:r>
              <a:rPr lang="en-AU" dirty="0"/>
              <a:t>•  </a:t>
            </a:r>
            <a:r>
              <a:rPr lang="en-AU" b="1" dirty="0"/>
              <a:t>5. Privacy is respected - </a:t>
            </a:r>
            <a:r>
              <a:rPr lang="en-AU" dirty="0"/>
              <a:t>we do not repeat someone's story outside this room.</a:t>
            </a:r>
          </a:p>
          <a:p>
            <a:r>
              <a:rPr lang="en-AU" dirty="0"/>
              <a:t>•  </a:t>
            </a:r>
            <a:r>
              <a:rPr lang="en-AU" b="1" dirty="0"/>
              <a:t>6. Concerns go to a trusted adult - </a:t>
            </a:r>
            <a:r>
              <a:rPr lang="en-AU" dirty="0"/>
              <a:t>if something worries us, we tell an adult who can help.</a:t>
            </a:r>
          </a:p>
          <a:p>
            <a:endParaRPr lang="en-AU" dirty="0"/>
          </a:p>
          <a:p>
            <a:r>
              <a:rPr lang="en-AU" b="1" dirty="0"/>
              <a:t>THE TWO THAT NEED EDITING - </a:t>
            </a:r>
            <a:r>
              <a:rPr lang="en-AU" dirty="0"/>
              <a:t>and why</a:t>
            </a:r>
          </a:p>
          <a:p>
            <a:r>
              <a:rPr lang="en-AU" dirty="0"/>
              <a:t>•  </a:t>
            </a:r>
            <a:r>
              <a:rPr lang="en-AU" b="1" dirty="0"/>
              <a:t>1. "Everyone must share something." Problem: </a:t>
            </a:r>
            <a:r>
              <a:rPr lang="en-AU" dirty="0"/>
              <a:t>it removes the right to pass and pressures disclosure. Class rewrite might be: "Everyone gets a turn, and passing counts as a turn."</a:t>
            </a:r>
          </a:p>
          <a:p>
            <a:r>
              <a:rPr lang="en-AU" dirty="0"/>
              <a:t>•  </a:t>
            </a:r>
            <a:r>
              <a:rPr lang="en-AU" b="1" dirty="0"/>
              <a:t>3. "Whatever is said here stays here, always." Problem: </a:t>
            </a:r>
            <a:r>
              <a:rPr lang="en-AU" dirty="0"/>
              <a:t>it sounds caring, but it promises secrecy that cannot be kept - safety concerns must be passed on. Class rewrite might be: "What is said here stays here, unless someone is unsafe - then it goes to a trusted adult."</a:t>
            </a:r>
          </a:p>
          <a:p>
            <a:endParaRPr lang="en-AU" dirty="0"/>
          </a:p>
          <a:p>
            <a:r>
              <a:rPr lang="en-AU" dirty="0"/>
              <a:t>•  </a:t>
            </a:r>
            <a:r>
              <a:rPr lang="en-AU" b="1" dirty="0"/>
              <a:t>If a group defends card 1 or 3, ask: </a:t>
            </a:r>
            <a:r>
              <a:rPr lang="en-AU" dirty="0"/>
              <a:t>"What would that rule feel like for someone having a hard week?" and "Is that a promise a teacher could actually keep?"</a:t>
            </a:r>
          </a:p>
          <a:p>
            <a:endParaRPr lang="en-AU" dirty="0"/>
          </a:p>
          <a:p>
            <a:r>
              <a:rPr lang="en-AU" dirty="0"/>
              <a:t>•  </a:t>
            </a:r>
            <a:r>
              <a:rPr lang="en-AU" b="1" dirty="0"/>
              <a:t>AGREE </a:t>
            </a:r>
            <a:r>
              <a:rPr lang="en-AU" dirty="0"/>
              <a:t>(2 min)</a:t>
            </a:r>
          </a:p>
          <a:p>
            <a:r>
              <a:rPr lang="en-AU" dirty="0"/>
              <a:t>•  </a:t>
            </a:r>
            <a:r>
              <a:rPr lang="en-AU" b="1" dirty="0"/>
              <a:t>Bring the class back. </a:t>
            </a:r>
            <a:r>
              <a:rPr lang="en-AU" dirty="0"/>
              <a:t>Land the four norms above as the class agreement. Display or write them up and keep them visible for the rest of the term - refer back to them in Weeks 2-8.</a:t>
            </a:r>
          </a:p>
          <a:p>
            <a:endParaRPr lang="en-AU" dirty="0"/>
          </a:p>
          <a:p>
            <a:r>
              <a:rPr lang="en-AU" b="1" dirty="0"/>
              <a:t>ACCESS</a:t>
            </a:r>
          </a:p>
          <a:p>
            <a:r>
              <a:rPr lang="en-AU" dirty="0"/>
              <a:t>•  </a:t>
            </a:r>
            <a:r>
              <a:rPr lang="en-AU" b="1" dirty="0"/>
              <a:t>Read the cards aloud as well as displaying them. </a:t>
            </a:r>
            <a:r>
              <a:rPr lang="en-AU" dirty="0"/>
              <a:t>Allow silent pointing, writing, or a partner answering on a student's behalf. Give extra processing time. No public role-play, no forced disclosure.</a:t>
            </a:r>
          </a:p>
          <a:p>
            <a:endParaRPr lang="en-AU" dirty="0"/>
          </a:p>
          <a:p>
            <a:r>
              <a:rPr lang="en-AU" b="1" dirty="0"/>
              <a:t>OFFLINE FALLBACK</a:t>
            </a:r>
          </a:p>
          <a:p>
            <a:r>
              <a:rPr lang="en-AU" dirty="0"/>
              <a:t>•  Six printed norm cards (wording above), one set per group.</a:t>
            </a:r>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b="1" dirty="0"/>
              <a:t>REFLECT · </a:t>
            </a:r>
            <a:r>
              <a:rPr lang="en-AU" b="1"/>
              <a:t>2</a:t>
            </a:r>
            <a:endParaRPr lang="en-AU" b="1" dirty="0"/>
          </a:p>
          <a:p>
            <a:r>
              <a:rPr lang="en-AU" dirty="0"/>
              <a:t>•  </a:t>
            </a:r>
            <a:r>
              <a:rPr lang="en-AU" b="1" dirty="0"/>
              <a:t>Give students the private stem: </a:t>
            </a:r>
            <a:r>
              <a:rPr lang="en-AU" dirty="0"/>
              <a:t>"One action I can take to make this group safer for learning is ..." Keep it silent and private - no sharing required.</a:t>
            </a:r>
          </a:p>
          <a:p>
            <a:endParaRPr lang="en-AU"/>
          </a:p>
          <a:p>
            <a:r>
              <a:rPr lang="en-AU" dirty="0"/>
              <a:t>•  Close with a short prayer, blessing or silent reflection appropriate to the class. Never require prayer aloud.</a:t>
            </a:r>
          </a:p>
          <a:p>
            <a:endParaRPr lang="en-AU"/>
          </a:p>
          <a:p>
            <a:r>
              <a:rPr lang="en-AU" dirty="0"/>
              <a:t>•  Follow up any concerns privately using the school support pathway.</a:t>
            </a:r>
          </a:p>
          <a:p>
            <a:endParaRPr lang="en-AU"/>
          </a:p>
          <a:p>
            <a:r>
              <a:rPr lang="en-AU" b="1" dirty="0"/>
              <a:t>REFLECT · TEACHING SCRIPT </a:t>
            </a:r>
            <a:r>
              <a:rPr lang="en-AU" dirty="0"/>
              <a:t>(last 2-3 minutes)</a:t>
            </a:r>
          </a:p>
          <a:p>
            <a:r>
              <a:rPr lang="en-AU" dirty="0"/>
              <a:t>•  </a:t>
            </a:r>
            <a:r>
              <a:rPr lang="en-AU" b="1" dirty="0"/>
              <a:t>Read the stem printed on the slide: </a:t>
            </a:r>
            <a:r>
              <a:rPr lang="en-AU" dirty="0"/>
              <a:t>'One action I can take to make this group safer for learning is ...' Students write it privately.</a:t>
            </a:r>
          </a:p>
          <a:p>
            <a:r>
              <a:rPr lang="en-AU" dirty="0"/>
              <a:t>•  </a:t>
            </a:r>
            <a:r>
              <a:rPr lang="en-AU" b="1" dirty="0"/>
              <a:t>Model the size of answer you want: </a:t>
            </a:r>
            <a:r>
              <a:rPr lang="en-AU" dirty="0"/>
              <a:t>'I could let someone finish before I jump in', or 'I could sit with whoever is on their own'. Small and doable beats impressive. Sharing is optional; students may say 'pass'.</a:t>
            </a:r>
          </a:p>
          <a:p>
            <a:r>
              <a:rPr lang="en-AU" dirty="0"/>
              <a:t>•  </a:t>
            </a:r>
            <a:r>
              <a:rPr lang="en-AU" b="1" dirty="0"/>
              <a:t>Close with the takeaway on the slide: </a:t>
            </a:r>
            <a:r>
              <a:rPr lang="en-AU" dirty="0"/>
              <a:t>'Dignity is received, and safe participation is something we build together. The four norms we agreed today are ours for the whole term.' Offer a brief prayer, blessing or quiet pause according to school practice.</a:t>
            </a:r>
          </a:p>
          <a:p>
            <a:endParaRPr lang="en-AU"/>
          </a:p>
          <a:p>
            <a:r>
              <a:rPr lang="en-AU" b="1" dirty="0"/>
              <a:t>PARTICIPATION</a:t>
            </a:r>
          </a:p>
          <a:p>
            <a:r>
              <a:rPr lang="en-AU" dirty="0"/>
              <a:t>•  </a:t>
            </a:r>
            <a:r>
              <a:rPr lang="en-AU" b="1" dirty="0"/>
              <a:t>Students may pass, write privately or use a made-up example. </a:t>
            </a:r>
            <a:r>
              <a:rPr lang="en-AU" dirty="0"/>
              <a:t>Do not ask for personal disclosure; use the fictional scenario instead.</a:t>
            </a:r>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1CE652-B31A-E4B1-BD17-B73F8EB629BE}"/>
              </a:ext>
            </a:extLst>
          </p:cNvPr>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endParaRPr lang="en-US"/>
          </a:p>
        </p:txBody>
      </p:sp>
      <p:sp>
        <p:nvSpPr>
          <p:cNvPr id="3" name="Subtitle 2">
            <a:extLst>
              <a:ext uri="{FF2B5EF4-FFF2-40B4-BE49-F238E27FC236}">
                <a16:creationId xmlns:a16="http://schemas.microsoft.com/office/drawing/2014/main" id="{BEA2CB29-C8F0-40E0-2E3F-368619E2BF55}"/>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sp>
        <p:nvSpPr>
          <p:cNvPr id="4" name="Date Placeholder 3">
            <a:extLst>
              <a:ext uri="{FF2B5EF4-FFF2-40B4-BE49-F238E27FC236}">
                <a16:creationId xmlns:a16="http://schemas.microsoft.com/office/drawing/2014/main" id="{096FBEE8-B986-D92A-3922-D7A361532A42}"/>
              </a:ext>
            </a:extLst>
          </p:cNvPr>
          <p:cNvSpPr>
            <a:spLocks noGrp="1"/>
          </p:cNvSpPr>
          <p:nvPr>
            <p:ph type="dt" sz="half" idx="10"/>
          </p:nvPr>
        </p:nvSpPr>
        <p:spPr/>
        <p:txBody>
          <a:bodyPr/>
          <a:lstStyle/>
          <a:p>
            <a:fld id="{9FB7BEDF-80EF-CF49-B252-3DEEBAE67CE3}" type="datetimeFigureOut">
              <a:rPr lang="en-US" smtClean="0"/>
              <a:t>9/28/26</a:t>
            </a:fld>
            <a:endParaRPr lang="en-US"/>
          </a:p>
        </p:txBody>
      </p:sp>
      <p:sp>
        <p:nvSpPr>
          <p:cNvPr id="5" name="Footer Placeholder 4">
            <a:extLst>
              <a:ext uri="{FF2B5EF4-FFF2-40B4-BE49-F238E27FC236}">
                <a16:creationId xmlns:a16="http://schemas.microsoft.com/office/drawing/2014/main" id="{0ADCBF57-283F-AF21-3AAF-A4757EF228B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88925A6-CCB0-CF73-D113-0CC9E41024D9}"/>
              </a:ext>
            </a:extLst>
          </p:cNvPr>
          <p:cNvSpPr>
            <a:spLocks noGrp="1"/>
          </p:cNvSpPr>
          <p:nvPr>
            <p:ph type="sldNum" sz="quarter" idx="12"/>
          </p:nvPr>
        </p:nvSpPr>
        <p:spPr/>
        <p:txBody>
          <a:bodyPr/>
          <a:lstStyle/>
          <a:p>
            <a:fld id="{E9091E2D-06CB-8D44-97AB-171E75E5529A}" type="slidenum">
              <a:rPr lang="en-US" smtClean="0"/>
              <a:t>‹#›</a:t>
            </a:fld>
            <a:endParaRPr lang="en-US"/>
          </a:p>
        </p:txBody>
      </p:sp>
    </p:spTree>
    <p:extLst>
      <p:ext uri="{BB962C8B-B14F-4D97-AF65-F5344CB8AC3E}">
        <p14:creationId xmlns:p14="http://schemas.microsoft.com/office/powerpoint/2010/main" val="3418643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060326-1125-B04C-58A6-801631900217}"/>
              </a:ext>
            </a:extLst>
          </p:cNvPr>
          <p:cNvSpPr>
            <a:spLocks noGrp="1"/>
          </p:cNvSpPr>
          <p:nvPr>
            <p:ph type="title"/>
          </p:nvPr>
        </p:nvSpPr>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B5F67701-1CE6-49E1-9BF6-E39F0D06EB13}"/>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99A909AC-E48B-BD43-C098-F670A12CBC74}"/>
              </a:ext>
            </a:extLst>
          </p:cNvPr>
          <p:cNvSpPr>
            <a:spLocks noGrp="1"/>
          </p:cNvSpPr>
          <p:nvPr>
            <p:ph type="dt" sz="half" idx="10"/>
          </p:nvPr>
        </p:nvSpPr>
        <p:spPr/>
        <p:txBody>
          <a:bodyPr/>
          <a:lstStyle/>
          <a:p>
            <a:fld id="{9FB7BEDF-80EF-CF49-B252-3DEEBAE67CE3}" type="datetimeFigureOut">
              <a:rPr lang="en-US" smtClean="0"/>
              <a:t>9/28/26</a:t>
            </a:fld>
            <a:endParaRPr lang="en-US"/>
          </a:p>
        </p:txBody>
      </p:sp>
      <p:sp>
        <p:nvSpPr>
          <p:cNvPr id="5" name="Footer Placeholder 4">
            <a:extLst>
              <a:ext uri="{FF2B5EF4-FFF2-40B4-BE49-F238E27FC236}">
                <a16:creationId xmlns:a16="http://schemas.microsoft.com/office/drawing/2014/main" id="{0E2ED1E9-1915-E2BF-C0CA-C5EA8408FA2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518852C-B51A-BFC4-6BFD-8D1084E5FBB0}"/>
              </a:ext>
            </a:extLst>
          </p:cNvPr>
          <p:cNvSpPr>
            <a:spLocks noGrp="1"/>
          </p:cNvSpPr>
          <p:nvPr>
            <p:ph type="sldNum" sz="quarter" idx="12"/>
          </p:nvPr>
        </p:nvSpPr>
        <p:spPr/>
        <p:txBody>
          <a:bodyPr/>
          <a:lstStyle/>
          <a:p>
            <a:fld id="{E9091E2D-06CB-8D44-97AB-171E75E5529A}" type="slidenum">
              <a:rPr lang="en-US" smtClean="0"/>
              <a:t>‹#›</a:t>
            </a:fld>
            <a:endParaRPr lang="en-US"/>
          </a:p>
        </p:txBody>
      </p:sp>
    </p:spTree>
    <p:extLst>
      <p:ext uri="{BB962C8B-B14F-4D97-AF65-F5344CB8AC3E}">
        <p14:creationId xmlns:p14="http://schemas.microsoft.com/office/powerpoint/2010/main" val="415082601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A69523-DF80-6FC9-6C70-D4A895AF5A3A}"/>
              </a:ext>
            </a:extLst>
          </p:cNvPr>
          <p:cNvSpPr>
            <a:spLocks noGrp="1"/>
          </p:cNvSpPr>
          <p:nvPr>
            <p:ph type="title"/>
          </p:nvPr>
        </p:nvSpPr>
        <p:spPr>
          <a:xfrm>
            <a:off x="831850" y="1709738"/>
            <a:ext cx="10515600" cy="2852737"/>
          </a:xfrm>
        </p:spPr>
        <p:txBody>
          <a:bodyPr anchor="b"/>
          <a:lstStyle>
            <a:lvl1pPr>
              <a:defRPr sz="6000"/>
            </a:lvl1pPr>
          </a:lstStyle>
          <a:p>
            <a:r>
              <a:rPr lang="en-GB"/>
              <a:t>Click to edit Master title style</a:t>
            </a:r>
            <a:endParaRPr lang="en-US"/>
          </a:p>
        </p:txBody>
      </p:sp>
      <p:sp>
        <p:nvSpPr>
          <p:cNvPr id="3" name="Text Placeholder 2">
            <a:extLst>
              <a:ext uri="{FF2B5EF4-FFF2-40B4-BE49-F238E27FC236}">
                <a16:creationId xmlns:a16="http://schemas.microsoft.com/office/drawing/2014/main" id="{0EDA888F-552C-A7EB-1CAA-B44C2288EC5E}"/>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GB"/>
              <a:t>Click to edit Master text styles</a:t>
            </a:r>
          </a:p>
        </p:txBody>
      </p:sp>
      <p:sp>
        <p:nvSpPr>
          <p:cNvPr id="4" name="Date Placeholder 3">
            <a:extLst>
              <a:ext uri="{FF2B5EF4-FFF2-40B4-BE49-F238E27FC236}">
                <a16:creationId xmlns:a16="http://schemas.microsoft.com/office/drawing/2014/main" id="{F3B3520A-D9C7-424B-F283-53AC913D4DEC}"/>
              </a:ext>
            </a:extLst>
          </p:cNvPr>
          <p:cNvSpPr>
            <a:spLocks noGrp="1"/>
          </p:cNvSpPr>
          <p:nvPr>
            <p:ph type="dt" sz="half" idx="10"/>
          </p:nvPr>
        </p:nvSpPr>
        <p:spPr/>
        <p:txBody>
          <a:bodyPr/>
          <a:lstStyle/>
          <a:p>
            <a:fld id="{9FB7BEDF-80EF-CF49-B252-3DEEBAE67CE3}" type="datetimeFigureOut">
              <a:rPr lang="en-US" smtClean="0"/>
              <a:t>9/28/26</a:t>
            </a:fld>
            <a:endParaRPr lang="en-US"/>
          </a:p>
        </p:txBody>
      </p:sp>
      <p:sp>
        <p:nvSpPr>
          <p:cNvPr id="5" name="Footer Placeholder 4">
            <a:extLst>
              <a:ext uri="{FF2B5EF4-FFF2-40B4-BE49-F238E27FC236}">
                <a16:creationId xmlns:a16="http://schemas.microsoft.com/office/drawing/2014/main" id="{45BE6443-2941-73B9-0108-8F1CD535A56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610E721-D6ED-CAC7-5A4D-74B296A0B086}"/>
              </a:ext>
            </a:extLst>
          </p:cNvPr>
          <p:cNvSpPr>
            <a:spLocks noGrp="1"/>
          </p:cNvSpPr>
          <p:nvPr>
            <p:ph type="sldNum" sz="quarter" idx="12"/>
          </p:nvPr>
        </p:nvSpPr>
        <p:spPr/>
        <p:txBody>
          <a:bodyPr/>
          <a:lstStyle/>
          <a:p>
            <a:fld id="{E9091E2D-06CB-8D44-97AB-171E75E5529A}" type="slidenum">
              <a:rPr lang="en-US" smtClean="0"/>
              <a:t>‹#›</a:t>
            </a:fld>
            <a:endParaRPr lang="en-US"/>
          </a:p>
        </p:txBody>
      </p:sp>
    </p:spTree>
    <p:extLst>
      <p:ext uri="{BB962C8B-B14F-4D97-AF65-F5344CB8AC3E}">
        <p14:creationId xmlns:p14="http://schemas.microsoft.com/office/powerpoint/2010/main" val="28302650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8F6049-D472-4EA9-352B-67108B1C7836}"/>
              </a:ext>
            </a:extLst>
          </p:cNvPr>
          <p:cNvSpPr>
            <a:spLocks noGrp="1"/>
          </p:cNvSpPr>
          <p:nvPr>
            <p:ph type="title"/>
          </p:nvPr>
        </p:nvSpPr>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C3F2EE15-7917-CE5E-7F6D-19E2357EAB93}"/>
              </a:ext>
            </a:extLst>
          </p:cNvPr>
          <p:cNvSpPr>
            <a:spLocks noGrp="1"/>
          </p:cNvSpPr>
          <p:nvPr>
            <p:ph sz="half" idx="1"/>
          </p:nvPr>
        </p:nvSpPr>
        <p:spPr>
          <a:xfrm>
            <a:off x="838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Content Placeholder 3">
            <a:extLst>
              <a:ext uri="{FF2B5EF4-FFF2-40B4-BE49-F238E27FC236}">
                <a16:creationId xmlns:a16="http://schemas.microsoft.com/office/drawing/2014/main" id="{B29805B1-12DC-FD9D-4C5A-E945CF3E71BE}"/>
              </a:ext>
            </a:extLst>
          </p:cNvPr>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Date Placeholder 4">
            <a:extLst>
              <a:ext uri="{FF2B5EF4-FFF2-40B4-BE49-F238E27FC236}">
                <a16:creationId xmlns:a16="http://schemas.microsoft.com/office/drawing/2014/main" id="{8C388B49-855A-F87F-CE73-D2B8074BAA6E}"/>
              </a:ext>
            </a:extLst>
          </p:cNvPr>
          <p:cNvSpPr>
            <a:spLocks noGrp="1"/>
          </p:cNvSpPr>
          <p:nvPr>
            <p:ph type="dt" sz="half" idx="10"/>
          </p:nvPr>
        </p:nvSpPr>
        <p:spPr/>
        <p:txBody>
          <a:bodyPr/>
          <a:lstStyle/>
          <a:p>
            <a:fld id="{9FB7BEDF-80EF-CF49-B252-3DEEBAE67CE3}" type="datetimeFigureOut">
              <a:rPr lang="en-US" smtClean="0"/>
              <a:t>9/28/26</a:t>
            </a:fld>
            <a:endParaRPr lang="en-US"/>
          </a:p>
        </p:txBody>
      </p:sp>
      <p:sp>
        <p:nvSpPr>
          <p:cNvPr id="6" name="Footer Placeholder 5">
            <a:extLst>
              <a:ext uri="{FF2B5EF4-FFF2-40B4-BE49-F238E27FC236}">
                <a16:creationId xmlns:a16="http://schemas.microsoft.com/office/drawing/2014/main" id="{544D4E05-8CA9-FDBC-D1AC-FA1BD428A38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68416B8-4985-DB2A-EB72-4305321A1C61}"/>
              </a:ext>
            </a:extLst>
          </p:cNvPr>
          <p:cNvSpPr>
            <a:spLocks noGrp="1"/>
          </p:cNvSpPr>
          <p:nvPr>
            <p:ph type="sldNum" sz="quarter" idx="12"/>
          </p:nvPr>
        </p:nvSpPr>
        <p:spPr/>
        <p:txBody>
          <a:bodyPr/>
          <a:lstStyle/>
          <a:p>
            <a:fld id="{E9091E2D-06CB-8D44-97AB-171E75E5529A}" type="slidenum">
              <a:rPr lang="en-US" smtClean="0"/>
              <a:t>‹#›</a:t>
            </a:fld>
            <a:endParaRPr lang="en-US"/>
          </a:p>
        </p:txBody>
      </p:sp>
    </p:spTree>
    <p:extLst>
      <p:ext uri="{BB962C8B-B14F-4D97-AF65-F5344CB8AC3E}">
        <p14:creationId xmlns:p14="http://schemas.microsoft.com/office/powerpoint/2010/main" val="341002804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3D2590-5187-E8B4-A7BB-93B248A11E34}"/>
              </a:ext>
            </a:extLst>
          </p:cNvPr>
          <p:cNvSpPr>
            <a:spLocks noGrp="1"/>
          </p:cNvSpPr>
          <p:nvPr>
            <p:ph type="title"/>
          </p:nvPr>
        </p:nvSpPr>
        <p:spPr>
          <a:xfrm>
            <a:off x="839788" y="365125"/>
            <a:ext cx="10515600" cy="1325563"/>
          </a:xfrm>
        </p:spPr>
        <p:txBody>
          <a:bodyPr/>
          <a:lstStyle/>
          <a:p>
            <a:r>
              <a:rPr lang="en-GB"/>
              <a:t>Click to edit Master title style</a:t>
            </a:r>
            <a:endParaRPr lang="en-US"/>
          </a:p>
        </p:txBody>
      </p:sp>
      <p:sp>
        <p:nvSpPr>
          <p:cNvPr id="3" name="Text Placeholder 2">
            <a:extLst>
              <a:ext uri="{FF2B5EF4-FFF2-40B4-BE49-F238E27FC236}">
                <a16:creationId xmlns:a16="http://schemas.microsoft.com/office/drawing/2014/main" id="{A3F387B7-04D0-678C-7D35-C69D0CCB020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a:extLst>
              <a:ext uri="{FF2B5EF4-FFF2-40B4-BE49-F238E27FC236}">
                <a16:creationId xmlns:a16="http://schemas.microsoft.com/office/drawing/2014/main" id="{A030CBC6-FE46-68BF-8D4F-AB1210CE4FAD}"/>
              </a:ext>
            </a:extLst>
          </p:cNvPr>
          <p:cNvSpPr>
            <a:spLocks noGrp="1"/>
          </p:cNvSpPr>
          <p:nvPr>
            <p:ph sz="half" idx="2"/>
          </p:nvPr>
        </p:nvSpPr>
        <p:spPr>
          <a:xfrm>
            <a:off x="839788" y="2505075"/>
            <a:ext cx="5157787"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Text Placeholder 4">
            <a:extLst>
              <a:ext uri="{FF2B5EF4-FFF2-40B4-BE49-F238E27FC236}">
                <a16:creationId xmlns:a16="http://schemas.microsoft.com/office/drawing/2014/main" id="{351F2D73-11A0-05DA-1A1E-F6C08BBBD9A1}"/>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a:extLst>
              <a:ext uri="{FF2B5EF4-FFF2-40B4-BE49-F238E27FC236}">
                <a16:creationId xmlns:a16="http://schemas.microsoft.com/office/drawing/2014/main" id="{8EAB698D-500C-8826-0904-9E21B24B1B89}"/>
              </a:ext>
            </a:extLst>
          </p:cNvPr>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7" name="Date Placeholder 6">
            <a:extLst>
              <a:ext uri="{FF2B5EF4-FFF2-40B4-BE49-F238E27FC236}">
                <a16:creationId xmlns:a16="http://schemas.microsoft.com/office/drawing/2014/main" id="{7B26A522-D041-9881-1399-A2F6F1222918}"/>
              </a:ext>
            </a:extLst>
          </p:cNvPr>
          <p:cNvSpPr>
            <a:spLocks noGrp="1"/>
          </p:cNvSpPr>
          <p:nvPr>
            <p:ph type="dt" sz="half" idx="10"/>
          </p:nvPr>
        </p:nvSpPr>
        <p:spPr/>
        <p:txBody>
          <a:bodyPr/>
          <a:lstStyle/>
          <a:p>
            <a:fld id="{9FB7BEDF-80EF-CF49-B252-3DEEBAE67CE3}" type="datetimeFigureOut">
              <a:rPr lang="en-US" smtClean="0"/>
              <a:t>9/28/26</a:t>
            </a:fld>
            <a:endParaRPr lang="en-US"/>
          </a:p>
        </p:txBody>
      </p:sp>
      <p:sp>
        <p:nvSpPr>
          <p:cNvPr id="8" name="Footer Placeholder 7">
            <a:extLst>
              <a:ext uri="{FF2B5EF4-FFF2-40B4-BE49-F238E27FC236}">
                <a16:creationId xmlns:a16="http://schemas.microsoft.com/office/drawing/2014/main" id="{AD3264D9-7C3A-19FF-BFEE-0C09ADD02B38}"/>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234ABF6E-AB81-5754-C2F5-D1858D3296F7}"/>
              </a:ext>
            </a:extLst>
          </p:cNvPr>
          <p:cNvSpPr>
            <a:spLocks noGrp="1"/>
          </p:cNvSpPr>
          <p:nvPr>
            <p:ph type="sldNum" sz="quarter" idx="12"/>
          </p:nvPr>
        </p:nvSpPr>
        <p:spPr/>
        <p:txBody>
          <a:bodyPr/>
          <a:lstStyle/>
          <a:p>
            <a:fld id="{E9091E2D-06CB-8D44-97AB-171E75E5529A}" type="slidenum">
              <a:rPr lang="en-US" smtClean="0"/>
              <a:t>‹#›</a:t>
            </a:fld>
            <a:endParaRPr lang="en-US"/>
          </a:p>
        </p:txBody>
      </p:sp>
    </p:spTree>
    <p:extLst>
      <p:ext uri="{BB962C8B-B14F-4D97-AF65-F5344CB8AC3E}">
        <p14:creationId xmlns:p14="http://schemas.microsoft.com/office/powerpoint/2010/main" val="16784774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D88B6C-A2A2-2403-2DB3-B3C01F285C0F}"/>
              </a:ext>
            </a:extLst>
          </p:cNvPr>
          <p:cNvSpPr>
            <a:spLocks noGrp="1"/>
          </p:cNvSpPr>
          <p:nvPr>
            <p:ph type="title"/>
          </p:nvPr>
        </p:nvSpPr>
        <p:spPr/>
        <p:txBody>
          <a:bodyPr/>
          <a:lstStyle/>
          <a:p>
            <a:r>
              <a:rPr lang="en-GB"/>
              <a:t>Click to edit Master title style</a:t>
            </a:r>
            <a:endParaRPr lang="en-US"/>
          </a:p>
        </p:txBody>
      </p:sp>
      <p:sp>
        <p:nvSpPr>
          <p:cNvPr id="3" name="Date Placeholder 2">
            <a:extLst>
              <a:ext uri="{FF2B5EF4-FFF2-40B4-BE49-F238E27FC236}">
                <a16:creationId xmlns:a16="http://schemas.microsoft.com/office/drawing/2014/main" id="{90424A9B-7100-7324-3B1B-A2B0B84F8DC5}"/>
              </a:ext>
            </a:extLst>
          </p:cNvPr>
          <p:cNvSpPr>
            <a:spLocks noGrp="1"/>
          </p:cNvSpPr>
          <p:nvPr>
            <p:ph type="dt" sz="half" idx="10"/>
          </p:nvPr>
        </p:nvSpPr>
        <p:spPr/>
        <p:txBody>
          <a:bodyPr/>
          <a:lstStyle/>
          <a:p>
            <a:fld id="{9FB7BEDF-80EF-CF49-B252-3DEEBAE67CE3}" type="datetimeFigureOut">
              <a:rPr lang="en-US" smtClean="0"/>
              <a:t>9/28/26</a:t>
            </a:fld>
            <a:endParaRPr lang="en-US"/>
          </a:p>
        </p:txBody>
      </p:sp>
      <p:sp>
        <p:nvSpPr>
          <p:cNvPr id="4" name="Footer Placeholder 3">
            <a:extLst>
              <a:ext uri="{FF2B5EF4-FFF2-40B4-BE49-F238E27FC236}">
                <a16:creationId xmlns:a16="http://schemas.microsoft.com/office/drawing/2014/main" id="{ACBE6D15-73FA-7384-D8C5-729D8FF404D8}"/>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57045922-96C5-A9DA-5843-2D57B5E4E4AB}"/>
              </a:ext>
            </a:extLst>
          </p:cNvPr>
          <p:cNvSpPr>
            <a:spLocks noGrp="1"/>
          </p:cNvSpPr>
          <p:nvPr>
            <p:ph type="sldNum" sz="quarter" idx="12"/>
          </p:nvPr>
        </p:nvSpPr>
        <p:spPr/>
        <p:txBody>
          <a:bodyPr/>
          <a:lstStyle/>
          <a:p>
            <a:fld id="{E9091E2D-06CB-8D44-97AB-171E75E5529A}" type="slidenum">
              <a:rPr lang="en-US" smtClean="0"/>
              <a:t>‹#›</a:t>
            </a:fld>
            <a:endParaRPr lang="en-US"/>
          </a:p>
        </p:txBody>
      </p:sp>
    </p:spTree>
    <p:extLst>
      <p:ext uri="{BB962C8B-B14F-4D97-AF65-F5344CB8AC3E}">
        <p14:creationId xmlns:p14="http://schemas.microsoft.com/office/powerpoint/2010/main" val="419365126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9425E35C-8153-CE82-A1FB-317EDF125B45}"/>
              </a:ext>
            </a:extLst>
          </p:cNvPr>
          <p:cNvSpPr>
            <a:spLocks noGrp="1"/>
          </p:cNvSpPr>
          <p:nvPr>
            <p:ph type="dt" sz="half" idx="10"/>
          </p:nvPr>
        </p:nvSpPr>
        <p:spPr/>
        <p:txBody>
          <a:bodyPr/>
          <a:lstStyle/>
          <a:p>
            <a:fld id="{9FB7BEDF-80EF-CF49-B252-3DEEBAE67CE3}" type="datetimeFigureOut">
              <a:rPr lang="en-US" smtClean="0"/>
              <a:t>9/28/26</a:t>
            </a:fld>
            <a:endParaRPr lang="en-US"/>
          </a:p>
        </p:txBody>
      </p:sp>
      <p:sp>
        <p:nvSpPr>
          <p:cNvPr id="3" name="Footer Placeholder 2">
            <a:extLst>
              <a:ext uri="{FF2B5EF4-FFF2-40B4-BE49-F238E27FC236}">
                <a16:creationId xmlns:a16="http://schemas.microsoft.com/office/drawing/2014/main" id="{5AEDCA80-1EBE-C57D-7B1A-36E5CC3ED34E}"/>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77D789DE-FDD9-A9F5-CC70-F5B78123669A}"/>
              </a:ext>
            </a:extLst>
          </p:cNvPr>
          <p:cNvSpPr>
            <a:spLocks noGrp="1"/>
          </p:cNvSpPr>
          <p:nvPr>
            <p:ph type="sldNum" sz="quarter" idx="12"/>
          </p:nvPr>
        </p:nvSpPr>
        <p:spPr/>
        <p:txBody>
          <a:bodyPr/>
          <a:lstStyle/>
          <a:p>
            <a:fld id="{E9091E2D-06CB-8D44-97AB-171E75E5529A}" type="slidenum">
              <a:rPr lang="en-US" smtClean="0"/>
              <a:t>‹#›</a:t>
            </a:fld>
            <a:endParaRPr lang="en-US"/>
          </a:p>
        </p:txBody>
      </p:sp>
    </p:spTree>
    <p:extLst>
      <p:ext uri="{BB962C8B-B14F-4D97-AF65-F5344CB8AC3E}">
        <p14:creationId xmlns:p14="http://schemas.microsoft.com/office/powerpoint/2010/main" val="325377929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F7E377-B400-A401-B31F-96CB5021DF9F}"/>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a:p>
        </p:txBody>
      </p:sp>
      <p:sp>
        <p:nvSpPr>
          <p:cNvPr id="3" name="Content Placeholder 2">
            <a:extLst>
              <a:ext uri="{FF2B5EF4-FFF2-40B4-BE49-F238E27FC236}">
                <a16:creationId xmlns:a16="http://schemas.microsoft.com/office/drawing/2014/main" id="{7C01EC76-AA6A-23FF-F64C-E0D1CC0E6A0D}"/>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Text Placeholder 3">
            <a:extLst>
              <a:ext uri="{FF2B5EF4-FFF2-40B4-BE49-F238E27FC236}">
                <a16:creationId xmlns:a16="http://schemas.microsoft.com/office/drawing/2014/main" id="{3BA84215-28E6-0818-2FA2-41D0472DD1F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CD643D78-B82B-7836-1629-1698FA6E685B}"/>
              </a:ext>
            </a:extLst>
          </p:cNvPr>
          <p:cNvSpPr>
            <a:spLocks noGrp="1"/>
          </p:cNvSpPr>
          <p:nvPr>
            <p:ph type="dt" sz="half" idx="10"/>
          </p:nvPr>
        </p:nvSpPr>
        <p:spPr/>
        <p:txBody>
          <a:bodyPr/>
          <a:lstStyle/>
          <a:p>
            <a:fld id="{9FB7BEDF-80EF-CF49-B252-3DEEBAE67CE3}" type="datetimeFigureOut">
              <a:rPr lang="en-US" smtClean="0"/>
              <a:t>9/28/26</a:t>
            </a:fld>
            <a:endParaRPr lang="en-US"/>
          </a:p>
        </p:txBody>
      </p:sp>
      <p:sp>
        <p:nvSpPr>
          <p:cNvPr id="6" name="Footer Placeholder 5">
            <a:extLst>
              <a:ext uri="{FF2B5EF4-FFF2-40B4-BE49-F238E27FC236}">
                <a16:creationId xmlns:a16="http://schemas.microsoft.com/office/drawing/2014/main" id="{40DD4395-BCF9-0548-098E-611EDFCB345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780A143-E660-C7CC-6C1D-769FF84F0DCB}"/>
              </a:ext>
            </a:extLst>
          </p:cNvPr>
          <p:cNvSpPr>
            <a:spLocks noGrp="1"/>
          </p:cNvSpPr>
          <p:nvPr>
            <p:ph type="sldNum" sz="quarter" idx="12"/>
          </p:nvPr>
        </p:nvSpPr>
        <p:spPr/>
        <p:txBody>
          <a:bodyPr/>
          <a:lstStyle/>
          <a:p>
            <a:fld id="{E9091E2D-06CB-8D44-97AB-171E75E5529A}" type="slidenum">
              <a:rPr lang="en-US" smtClean="0"/>
              <a:t>‹#›</a:t>
            </a:fld>
            <a:endParaRPr lang="en-US"/>
          </a:p>
        </p:txBody>
      </p:sp>
    </p:spTree>
    <p:extLst>
      <p:ext uri="{BB962C8B-B14F-4D97-AF65-F5344CB8AC3E}">
        <p14:creationId xmlns:p14="http://schemas.microsoft.com/office/powerpoint/2010/main" val="380631991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DE05D0-D2F9-DBF9-57E4-4F0FC5722DAD}"/>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a:p>
        </p:txBody>
      </p:sp>
      <p:sp>
        <p:nvSpPr>
          <p:cNvPr id="3" name="Picture Placeholder 2">
            <a:extLst>
              <a:ext uri="{FF2B5EF4-FFF2-40B4-BE49-F238E27FC236}">
                <a16:creationId xmlns:a16="http://schemas.microsoft.com/office/drawing/2014/main" id="{712D314C-5B4D-62C6-7708-92606D7EA3D1}"/>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GB"/>
              <a:t>Click icon to add picture</a:t>
            </a:r>
            <a:endParaRPr lang="en-US"/>
          </a:p>
        </p:txBody>
      </p:sp>
      <p:sp>
        <p:nvSpPr>
          <p:cNvPr id="4" name="Text Placeholder 3">
            <a:extLst>
              <a:ext uri="{FF2B5EF4-FFF2-40B4-BE49-F238E27FC236}">
                <a16:creationId xmlns:a16="http://schemas.microsoft.com/office/drawing/2014/main" id="{170503BA-EFB5-5D83-AAD1-8A154FABA6F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125478C9-F55E-6077-D1DA-8FAB693E910B}"/>
              </a:ext>
            </a:extLst>
          </p:cNvPr>
          <p:cNvSpPr>
            <a:spLocks noGrp="1"/>
          </p:cNvSpPr>
          <p:nvPr>
            <p:ph type="dt" sz="half" idx="10"/>
          </p:nvPr>
        </p:nvSpPr>
        <p:spPr/>
        <p:txBody>
          <a:bodyPr/>
          <a:lstStyle/>
          <a:p>
            <a:fld id="{9FB7BEDF-80EF-CF49-B252-3DEEBAE67CE3}" type="datetimeFigureOut">
              <a:rPr lang="en-US" smtClean="0"/>
              <a:t>9/28/26</a:t>
            </a:fld>
            <a:endParaRPr lang="en-US"/>
          </a:p>
        </p:txBody>
      </p:sp>
      <p:sp>
        <p:nvSpPr>
          <p:cNvPr id="6" name="Footer Placeholder 5">
            <a:extLst>
              <a:ext uri="{FF2B5EF4-FFF2-40B4-BE49-F238E27FC236}">
                <a16:creationId xmlns:a16="http://schemas.microsoft.com/office/drawing/2014/main" id="{9F4AA50E-8168-E6FE-A3C0-FCB88645C62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4BBB3B3-D0CC-04AD-B0BD-3DCDA1C0559F}"/>
              </a:ext>
            </a:extLst>
          </p:cNvPr>
          <p:cNvSpPr>
            <a:spLocks noGrp="1"/>
          </p:cNvSpPr>
          <p:nvPr>
            <p:ph type="sldNum" sz="quarter" idx="12"/>
          </p:nvPr>
        </p:nvSpPr>
        <p:spPr/>
        <p:txBody>
          <a:bodyPr/>
          <a:lstStyle/>
          <a:p>
            <a:fld id="{E9091E2D-06CB-8D44-97AB-171E75E5529A}" type="slidenum">
              <a:rPr lang="en-US" smtClean="0"/>
              <a:t>‹#›</a:t>
            </a:fld>
            <a:endParaRPr lang="en-US"/>
          </a:p>
        </p:txBody>
      </p:sp>
    </p:spTree>
    <p:extLst>
      <p:ext uri="{BB962C8B-B14F-4D97-AF65-F5344CB8AC3E}">
        <p14:creationId xmlns:p14="http://schemas.microsoft.com/office/powerpoint/2010/main" val="20669577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AFD3DC-E719-023A-AA0B-A96875A7B908}"/>
              </a:ext>
            </a:extLst>
          </p:cNvPr>
          <p:cNvSpPr>
            <a:spLocks noGrp="1"/>
          </p:cNvSpPr>
          <p:nvPr>
            <p:ph type="title"/>
          </p:nvPr>
        </p:nvSpPr>
        <p:spPr/>
        <p:txBody>
          <a:bodyPr/>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15D51B90-87A6-CAC6-8FED-5AF9B74A547F}"/>
              </a:ext>
            </a:extLst>
          </p:cNvPr>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E20078D0-CB61-51C8-6847-521FEEA398B2}"/>
              </a:ext>
            </a:extLst>
          </p:cNvPr>
          <p:cNvSpPr>
            <a:spLocks noGrp="1"/>
          </p:cNvSpPr>
          <p:nvPr>
            <p:ph type="dt" sz="half" idx="10"/>
          </p:nvPr>
        </p:nvSpPr>
        <p:spPr/>
        <p:txBody>
          <a:bodyPr/>
          <a:lstStyle/>
          <a:p>
            <a:fld id="{9FB7BEDF-80EF-CF49-B252-3DEEBAE67CE3}" type="datetimeFigureOut">
              <a:rPr lang="en-US" smtClean="0"/>
              <a:t>9/28/26</a:t>
            </a:fld>
            <a:endParaRPr lang="en-US"/>
          </a:p>
        </p:txBody>
      </p:sp>
      <p:sp>
        <p:nvSpPr>
          <p:cNvPr id="5" name="Footer Placeholder 4">
            <a:extLst>
              <a:ext uri="{FF2B5EF4-FFF2-40B4-BE49-F238E27FC236}">
                <a16:creationId xmlns:a16="http://schemas.microsoft.com/office/drawing/2014/main" id="{CEA6E6A9-BB43-1263-CA7C-64027AFC719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8DDEDC9-C5D5-5D7F-D956-4BC15956FB6B}"/>
              </a:ext>
            </a:extLst>
          </p:cNvPr>
          <p:cNvSpPr>
            <a:spLocks noGrp="1"/>
          </p:cNvSpPr>
          <p:nvPr>
            <p:ph type="sldNum" sz="quarter" idx="12"/>
          </p:nvPr>
        </p:nvSpPr>
        <p:spPr/>
        <p:txBody>
          <a:bodyPr/>
          <a:lstStyle/>
          <a:p>
            <a:fld id="{E9091E2D-06CB-8D44-97AB-171E75E5529A}" type="slidenum">
              <a:rPr lang="en-US" smtClean="0"/>
              <a:t>‹#›</a:t>
            </a:fld>
            <a:endParaRPr lang="en-US"/>
          </a:p>
        </p:txBody>
      </p:sp>
    </p:spTree>
    <p:extLst>
      <p:ext uri="{BB962C8B-B14F-4D97-AF65-F5344CB8AC3E}">
        <p14:creationId xmlns:p14="http://schemas.microsoft.com/office/powerpoint/2010/main" val="196141282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D3385449-EE22-DCED-D271-EA0BF6197384}"/>
              </a:ext>
            </a:extLst>
          </p:cNvPr>
          <p:cNvSpPr>
            <a:spLocks noGrp="1"/>
          </p:cNvSpPr>
          <p:nvPr>
            <p:ph type="title" orient="vert"/>
          </p:nvPr>
        </p:nvSpPr>
        <p:spPr>
          <a:xfrm>
            <a:off x="8724900" y="365125"/>
            <a:ext cx="2628900" cy="5811838"/>
          </a:xfrm>
        </p:spPr>
        <p:txBody>
          <a:bodyPr vert="eaVert"/>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4F0EDFA2-D0BC-735B-F8D9-575E803BFE84}"/>
              </a:ext>
            </a:extLst>
          </p:cNvPr>
          <p:cNvSpPr>
            <a:spLocks noGrp="1"/>
          </p:cNvSpPr>
          <p:nvPr>
            <p:ph type="body" orient="vert" idx="1"/>
          </p:nvPr>
        </p:nvSpPr>
        <p:spPr>
          <a:xfrm>
            <a:off x="838200" y="365125"/>
            <a:ext cx="7734300"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1083F792-06A9-66A2-8B31-1A157AB78621}"/>
              </a:ext>
            </a:extLst>
          </p:cNvPr>
          <p:cNvSpPr>
            <a:spLocks noGrp="1"/>
          </p:cNvSpPr>
          <p:nvPr>
            <p:ph type="dt" sz="half" idx="10"/>
          </p:nvPr>
        </p:nvSpPr>
        <p:spPr/>
        <p:txBody>
          <a:bodyPr/>
          <a:lstStyle/>
          <a:p>
            <a:fld id="{9FB7BEDF-80EF-CF49-B252-3DEEBAE67CE3}" type="datetimeFigureOut">
              <a:rPr lang="en-US" smtClean="0"/>
              <a:t>9/28/26</a:t>
            </a:fld>
            <a:endParaRPr lang="en-US"/>
          </a:p>
        </p:txBody>
      </p:sp>
      <p:sp>
        <p:nvSpPr>
          <p:cNvPr id="5" name="Footer Placeholder 4">
            <a:extLst>
              <a:ext uri="{FF2B5EF4-FFF2-40B4-BE49-F238E27FC236}">
                <a16:creationId xmlns:a16="http://schemas.microsoft.com/office/drawing/2014/main" id="{DC2C89A8-23F6-E6F2-EFED-5A8267FD008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F663BF3-1A62-94B6-806C-D537BAC83648}"/>
              </a:ext>
            </a:extLst>
          </p:cNvPr>
          <p:cNvSpPr>
            <a:spLocks noGrp="1"/>
          </p:cNvSpPr>
          <p:nvPr>
            <p:ph type="sldNum" sz="quarter" idx="12"/>
          </p:nvPr>
        </p:nvSpPr>
        <p:spPr/>
        <p:txBody>
          <a:bodyPr/>
          <a:lstStyle/>
          <a:p>
            <a:fld id="{E9091E2D-06CB-8D44-97AB-171E75E5529A}" type="slidenum">
              <a:rPr lang="en-US" smtClean="0"/>
              <a:t>‹#›</a:t>
            </a:fld>
            <a:endParaRPr lang="en-US"/>
          </a:p>
        </p:txBody>
      </p:sp>
    </p:spTree>
    <p:extLst>
      <p:ext uri="{BB962C8B-B14F-4D97-AF65-F5344CB8AC3E}">
        <p14:creationId xmlns:p14="http://schemas.microsoft.com/office/powerpoint/2010/main" val="309994036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LIGHT">
    <p:bg>
      <p:bgPr>
        <a:solidFill>
          <a:srgbClr val="F7F8FC"/>
        </a:solidFill>
        <a:effectLst/>
      </p:bgPr>
    </p:bg>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731520" y="1402080"/>
            <a:ext cx="10728960" cy="731520"/>
          </a:xfrm>
          <a:prstGeom prst="rect">
            <a:avLst/>
          </a:prstGeom>
          <a:noFill/>
          <a:ln/>
        </p:spPr>
        <p:txBody>
          <a:bodyPr wrap="square" rtlCol="0"/>
          <a:lstStyle>
            <a:lvl1pPr marL="0" indent="0">
              <a:buNone/>
              <a:defRPr lang="en-US" dirty="0"/>
            </a:lvl1pPr>
          </a:lstStyle>
          <a:p>
            <a:pPr marL="0" indent="0">
              <a:buNone/>
            </a:pPr>
            <a:endParaRPr lang="en-US" dirty="0"/>
          </a:p>
        </p:txBody>
      </p:sp>
    </p:spTree>
    <p:extLst>
      <p:ext uri="{BB962C8B-B14F-4D97-AF65-F5344CB8AC3E}">
        <p14:creationId xmlns:p14="http://schemas.microsoft.com/office/powerpoint/2010/main" val="381250141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DARK">
    <p:bg>
      <p:bgPr>
        <a:solidFill>
          <a:srgbClr val="0F172A"/>
        </a:solidFill>
        <a:effectLst/>
      </p:bgPr>
    </p:bg>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731520" y="2316480"/>
            <a:ext cx="6096000" cy="1341120"/>
          </a:xfrm>
          <a:prstGeom prst="rect">
            <a:avLst/>
          </a:prstGeom>
          <a:noFill/>
          <a:ln/>
        </p:spPr>
        <p:txBody>
          <a:bodyPr wrap="square" rtlCol="0"/>
          <a:lstStyle>
            <a:lvl1pPr marL="0" indent="0">
              <a:buNone/>
              <a:defRPr lang="en-US" dirty="0"/>
            </a:lvl1pPr>
          </a:lstStyle>
          <a:p>
            <a:pPr marL="0" indent="0">
              <a:buNone/>
            </a:pPr>
            <a:endParaRPr lang="en-US" dirty="0"/>
          </a:p>
        </p:txBody>
      </p:sp>
    </p:spTree>
    <p:extLst>
      <p:ext uri="{BB962C8B-B14F-4D97-AF65-F5344CB8AC3E}">
        <p14:creationId xmlns:p14="http://schemas.microsoft.com/office/powerpoint/2010/main" val="377219112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FEATURE">
    <p:bg>
      <p:bgPr>
        <a:solidFill>
          <a:srgbClr val="4F46E5"/>
        </a:solidFill>
        <a:effectLst/>
      </p:bgPr>
    </p:bg>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975360" y="1950720"/>
            <a:ext cx="10241280" cy="2438400"/>
          </a:xfrm>
          <a:prstGeom prst="rect">
            <a:avLst/>
          </a:prstGeom>
          <a:noFill/>
          <a:ln/>
        </p:spPr>
        <p:txBody>
          <a:bodyPr wrap="square" rtlCol="0"/>
          <a:lstStyle>
            <a:lvl1pPr marL="0" indent="0">
              <a:buNone/>
              <a:defRPr lang="en-US" dirty="0"/>
            </a:lvl1pPr>
          </a:lstStyle>
          <a:p>
            <a:pPr marL="0" indent="0">
              <a:buNone/>
            </a:pPr>
            <a:endParaRPr lang="en-US" dirty="0"/>
          </a:p>
        </p:txBody>
      </p:sp>
    </p:spTree>
    <p:extLst>
      <p:ext uri="{BB962C8B-B14F-4D97-AF65-F5344CB8AC3E}">
        <p14:creationId xmlns:p14="http://schemas.microsoft.com/office/powerpoint/2010/main" val="328365885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DARK_TOP">
    <p:bg>
      <p:bgPr>
        <a:solidFill>
          <a:srgbClr val="0F172A"/>
        </a:solidFill>
        <a:effectLst/>
      </p:bgPr>
    </p:bg>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731520" y="1402080"/>
            <a:ext cx="10728960" cy="1828800"/>
          </a:xfrm>
          <a:prstGeom prst="rect">
            <a:avLst/>
          </a:prstGeom>
          <a:noFill/>
          <a:ln/>
        </p:spPr>
        <p:txBody>
          <a:bodyPr wrap="square" rtlCol="0"/>
          <a:lstStyle>
            <a:lvl1pPr marL="0" indent="0">
              <a:buNone/>
              <a:defRPr lang="en-US" dirty="0"/>
            </a:lvl1pPr>
          </a:lstStyle>
          <a:p>
            <a:pPr marL="0" indent="0">
              <a:buNone/>
            </a:pPr>
            <a:endParaRPr lang="en-US" dirty="0"/>
          </a:p>
        </p:txBody>
      </p:sp>
    </p:spTree>
    <p:extLst>
      <p:ext uri="{BB962C8B-B14F-4D97-AF65-F5344CB8AC3E}">
        <p14:creationId xmlns:p14="http://schemas.microsoft.com/office/powerpoint/2010/main" val="53337823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0EB1ABA3-FD3E-AD0F-179E-2A28494C29F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endParaRPr lang="en-US"/>
          </a:p>
        </p:txBody>
      </p:sp>
      <p:sp>
        <p:nvSpPr>
          <p:cNvPr id="3" name="Text Placeholder 2">
            <a:extLst>
              <a:ext uri="{FF2B5EF4-FFF2-40B4-BE49-F238E27FC236}">
                <a16:creationId xmlns:a16="http://schemas.microsoft.com/office/drawing/2014/main" id="{8966850A-5043-457C-25EE-99A84CC2F0D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DBD02CCA-B9AB-33BF-9E4D-83E472A70EA8}"/>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9FB7BEDF-80EF-CF49-B252-3DEEBAE67CE3}" type="datetimeFigureOut">
              <a:rPr lang="en-US" smtClean="0"/>
              <a:t>9/28/26</a:t>
            </a:fld>
            <a:endParaRPr lang="en-US"/>
          </a:p>
        </p:txBody>
      </p:sp>
      <p:sp>
        <p:nvSpPr>
          <p:cNvPr id="5" name="Footer Placeholder 4">
            <a:extLst>
              <a:ext uri="{FF2B5EF4-FFF2-40B4-BE49-F238E27FC236}">
                <a16:creationId xmlns:a16="http://schemas.microsoft.com/office/drawing/2014/main" id="{F667BB65-5F20-7858-E514-214740561E9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BE8DA8C8-4A1E-1A79-4B8B-351230D618A9}"/>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E9091E2D-06CB-8D44-97AB-171E75E5529A}" type="slidenum">
              <a:rPr lang="en-US" smtClean="0"/>
              <a:t>‹#›</a:t>
            </a:fld>
            <a:endParaRPr lang="en-US"/>
          </a:p>
        </p:txBody>
      </p:sp>
    </p:spTree>
    <p:extLst>
      <p:ext uri="{BB962C8B-B14F-4D97-AF65-F5344CB8AC3E}">
        <p14:creationId xmlns:p14="http://schemas.microsoft.com/office/powerpoint/2010/main" val="180228810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8.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3.xml"/><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4.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5.xml"/></Relationships>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0" descr="Flat illustration: a plant growing with roots below the soil"/>
          <p:cNvPicPr>
            <a:picLocks noChangeAspect="1"/>
          </p:cNvPicPr>
          <p:nvPr/>
        </p:nvPicPr>
        <p:blipFill>
          <a:blip r:embed="rId3"/>
          <a:srcRect t="5882" b="5882"/>
          <a:stretch/>
        </p:blipFill>
        <p:spPr>
          <a:xfrm>
            <a:off x="7010400" y="0"/>
            <a:ext cx="5181600" cy="6858000"/>
          </a:xfrm>
          <a:prstGeom prst="rect">
            <a:avLst/>
          </a:prstGeom>
        </p:spPr>
      </p:pic>
      <p:sp>
        <p:nvSpPr>
          <p:cNvPr id="3" name="Divider">
            <a:extLst>
              <a:ext uri="{C183D7F6-B498-43B3-948B-1728B52AA6E4}">
                <adec:decorative xmlns:adec="http://schemas.microsoft.com/office/drawing/2017/decorative" val="1"/>
              </a:ext>
            </a:extLst>
          </p:cNvPr>
          <p:cNvSpPr/>
          <p:nvPr/>
        </p:nvSpPr>
        <p:spPr>
          <a:xfrm>
            <a:off x="7010400" y="0"/>
            <a:ext cx="73152" cy="6858000"/>
          </a:xfrm>
          <a:prstGeom prst="rect">
            <a:avLst/>
          </a:prstGeom>
          <a:solidFill>
            <a:srgbClr val="0EA5A4"/>
          </a:solidFill>
          <a:ln w="12700">
            <a:solidFill>
              <a:srgbClr val="0EA5A4"/>
            </a:solidFill>
            <a:prstDash val="solid"/>
          </a:ln>
        </p:spPr>
        <p:txBody>
          <a:bodyPr/>
          <a:lstStyle/>
          <a:p>
            <a:endParaRPr lang="en-US" sz="2400"/>
          </a:p>
        </p:txBody>
      </p:sp>
      <p:sp>
        <p:nvSpPr>
          <p:cNvPr id="4" name="Badge">
            <a:extLst>
              <a:ext uri="{C183D7F6-B498-43B3-948B-1728B52AA6E4}">
                <adec:decorative xmlns:adec="http://schemas.microsoft.com/office/drawing/2017/decorative" val="1"/>
              </a:ext>
            </a:extLst>
          </p:cNvPr>
          <p:cNvSpPr/>
          <p:nvPr/>
        </p:nvSpPr>
        <p:spPr>
          <a:xfrm>
            <a:off x="731520" y="1219200"/>
            <a:ext cx="3901440" cy="512064"/>
          </a:xfrm>
          <a:prstGeom prst="roundRect">
            <a:avLst>
              <a:gd name="adj" fmla="val 47619"/>
            </a:avLst>
          </a:prstGeom>
          <a:solidFill>
            <a:srgbClr val="0EA5A4"/>
          </a:solidFill>
          <a:ln w="12700">
            <a:solidFill>
              <a:srgbClr val="0EA5A4"/>
            </a:solidFill>
            <a:prstDash val="solid"/>
          </a:ln>
        </p:spPr>
        <p:txBody>
          <a:bodyPr/>
          <a:lstStyle/>
          <a:p>
            <a:endParaRPr lang="en-US" sz="2400"/>
          </a:p>
        </p:txBody>
      </p:sp>
      <p:sp>
        <p:nvSpPr>
          <p:cNvPr id="5" name="Text 2">
            <a:extLst>
              <a:ext uri="{C183D7F6-B498-43B3-948B-1728B52AA6E4}">
                <adec:decorative xmlns:adec="http://schemas.microsoft.com/office/drawing/2017/decorative" val="0"/>
              </a:ext>
            </a:extLst>
          </p:cNvPr>
          <p:cNvSpPr/>
          <p:nvPr/>
        </p:nvSpPr>
        <p:spPr>
          <a:xfrm>
            <a:off x="731520" y="1219200"/>
            <a:ext cx="3901440" cy="512064"/>
          </a:xfrm>
          <a:prstGeom prst="rect">
            <a:avLst/>
          </a:prstGeom>
          <a:noFill/>
          <a:ln/>
        </p:spPr>
        <p:txBody>
          <a:bodyPr wrap="square" lIns="0" tIns="0" rIns="0" bIns="0" rtlCol="0" anchor="ctr"/>
          <a:lstStyle/>
          <a:p>
            <a:pPr algn="ctr"/>
            <a:r>
              <a:rPr lang="en-US" sz="1467" b="1">
                <a:solidFill>
                  <a:srgbClr val="0F172A"/>
                </a:solidFill>
                <a:latin typeface="Segoe UI" pitchFamily="34" charset="0"/>
                <a:ea typeface="Segoe UI" pitchFamily="34" charset="-122"/>
                <a:cs typeface="Segoe UI" pitchFamily="34" charset="-120"/>
              </a:rPr>
              <a:t>YEAR 6</a:t>
            </a:r>
            <a:endParaRPr lang="en-US" sz="1467" dirty="0"/>
          </a:p>
        </p:txBody>
      </p:sp>
      <p:sp>
        <p:nvSpPr>
          <p:cNvPr id="6" name="Text 0"/>
          <p:cNvSpPr>
            <a:spLocks noGrp="1"/>
          </p:cNvSpPr>
          <p:nvPr>
            <p:ph type="title" idx="100" hasCustomPrompt="1"/>
          </p:nvPr>
        </p:nvSpPr>
        <p:spPr>
          <a:xfrm>
            <a:off x="731520" y="2316480"/>
            <a:ext cx="6096000" cy="1341120"/>
          </a:xfrm>
          <a:prstGeom prst="rect">
            <a:avLst/>
          </a:prstGeom>
          <a:noFill/>
          <a:ln/>
        </p:spPr>
        <p:txBody>
          <a:bodyPr vert="horz" wrap="square" lIns="0" tIns="0" rIns="0" bIns="0" rtlCol="0" anchor="ctr">
            <a:normAutofit/>
          </a:bodyPr>
          <a:lstStyle/>
          <a:p>
            <a:r>
              <a:rPr lang="en-US" sz="5867" b="1" dirty="0">
                <a:solidFill>
                  <a:srgbClr val="FFFFFF"/>
                </a:solidFill>
                <a:latin typeface="Segoe UI" pitchFamily="34" charset="0"/>
                <a:ea typeface="Segoe UI" pitchFamily="34" charset="-122"/>
                <a:cs typeface="Segoe UI" pitchFamily="34" charset="-120"/>
              </a:rPr>
              <a:t>Flourish begins</a:t>
            </a:r>
            <a:endParaRPr lang="en-US" sz="5867" dirty="0"/>
          </a:p>
        </p:txBody>
      </p:sp>
      <p:sp>
        <p:nvSpPr>
          <p:cNvPr id="7" name="Text 4"/>
          <p:cNvSpPr/>
          <p:nvPr/>
        </p:nvSpPr>
        <p:spPr>
          <a:xfrm>
            <a:off x="731520" y="3840480"/>
            <a:ext cx="5974080" cy="914400"/>
          </a:xfrm>
          <a:prstGeom prst="rect">
            <a:avLst/>
          </a:prstGeom>
          <a:noFill/>
          <a:ln/>
        </p:spPr>
        <p:txBody>
          <a:bodyPr wrap="square" lIns="0" tIns="0" rIns="0" bIns="0" rtlCol="0" anchor="ctr"/>
          <a:lstStyle/>
          <a:p>
            <a:pPr>
              <a:lnSpc>
                <a:spcPts val="2933"/>
              </a:lnSpc>
            </a:pPr>
            <a:r>
              <a:rPr lang="en-US" sz="2000">
                <a:solidFill>
                  <a:srgbClr val="C7D2E5"/>
                </a:solidFill>
                <a:latin typeface="Segoe UI" pitchFamily="34" charset="0"/>
                <a:ea typeface="Segoe UI" pitchFamily="34" charset="-122"/>
                <a:cs typeface="Segoe UI" pitchFamily="34" charset="-120"/>
              </a:rPr>
              <a:t>Dignity, belonging and building a class where it's safe to learn.</a:t>
            </a:r>
            <a:endParaRPr lang="en-US" sz="2000" dirty="0"/>
          </a:p>
        </p:txBody>
      </p:sp>
      <p:sp>
        <p:nvSpPr>
          <p:cNvPr id="8" name="Tag">
            <a:extLst>
              <a:ext uri="{C183D7F6-B498-43B3-948B-1728B52AA6E4}">
                <adec:decorative xmlns:adec="http://schemas.microsoft.com/office/drawing/2017/decorative" val="1"/>
              </a:ext>
            </a:extLst>
          </p:cNvPr>
          <p:cNvSpPr/>
          <p:nvPr/>
        </p:nvSpPr>
        <p:spPr>
          <a:xfrm>
            <a:off x="731520" y="5059680"/>
            <a:ext cx="2804160" cy="548640"/>
          </a:xfrm>
          <a:prstGeom prst="roundRect">
            <a:avLst>
              <a:gd name="adj" fmla="val 48889"/>
            </a:avLst>
          </a:prstGeom>
          <a:solidFill>
            <a:srgbClr val="1E293B"/>
          </a:solidFill>
          <a:ln w="12700">
            <a:solidFill>
              <a:srgbClr val="334155"/>
            </a:solidFill>
            <a:prstDash val="solid"/>
          </a:ln>
        </p:spPr>
        <p:txBody>
          <a:bodyPr/>
          <a:lstStyle/>
          <a:p>
            <a:endParaRPr lang="en-US" sz="2400"/>
          </a:p>
        </p:txBody>
      </p:sp>
      <p:sp>
        <p:nvSpPr>
          <p:cNvPr id="9" name="Text 6">
            <a:extLst>
              <a:ext uri="{C183D7F6-B498-43B3-948B-1728B52AA6E4}">
                <adec:decorative xmlns:adec="http://schemas.microsoft.com/office/drawing/2017/decorative" val="0"/>
              </a:ext>
            </a:extLst>
          </p:cNvPr>
          <p:cNvSpPr/>
          <p:nvPr/>
        </p:nvSpPr>
        <p:spPr>
          <a:xfrm>
            <a:off x="731520" y="5059680"/>
            <a:ext cx="2804160" cy="548640"/>
          </a:xfrm>
          <a:prstGeom prst="rect">
            <a:avLst/>
          </a:prstGeom>
          <a:noFill/>
          <a:ln/>
        </p:spPr>
        <p:txBody>
          <a:bodyPr wrap="square" lIns="0" tIns="0" rIns="0" bIns="0" rtlCol="0" anchor="ctr"/>
          <a:lstStyle/>
          <a:p>
            <a:pPr algn="ctr"/>
            <a:r>
              <a:rPr lang="en-US" sz="1467" b="1">
                <a:solidFill>
                  <a:srgbClr val="0EA5A4"/>
                </a:solidFill>
                <a:latin typeface="Segoe UI" pitchFamily="34" charset="0"/>
                <a:ea typeface="Segoe UI" pitchFamily="34" charset="-122"/>
                <a:cs typeface="Segoe UI" pitchFamily="34" charset="-120"/>
              </a:rPr>
              <a:t>#flourishing</a:t>
            </a:r>
            <a:endParaRPr lang="en-US" sz="1467" dirty="0"/>
          </a:p>
        </p:txBody>
      </p:sp>
      <p:sp>
        <p:nvSpPr>
          <p:cNvPr id="10" name="Tag">
            <a:extLst>
              <a:ext uri="{C183D7F6-B498-43B3-948B-1728B52AA6E4}">
                <adec:decorative xmlns:adec="http://schemas.microsoft.com/office/drawing/2017/decorative" val="1"/>
              </a:ext>
            </a:extLst>
          </p:cNvPr>
          <p:cNvSpPr/>
          <p:nvPr/>
        </p:nvSpPr>
        <p:spPr>
          <a:xfrm>
            <a:off x="3779520" y="5059680"/>
            <a:ext cx="2804160" cy="548640"/>
          </a:xfrm>
          <a:prstGeom prst="roundRect">
            <a:avLst>
              <a:gd name="adj" fmla="val 48889"/>
            </a:avLst>
          </a:prstGeom>
          <a:solidFill>
            <a:srgbClr val="1E293B"/>
          </a:solidFill>
          <a:ln w="12700">
            <a:solidFill>
              <a:srgbClr val="334155"/>
            </a:solidFill>
            <a:prstDash val="solid"/>
          </a:ln>
        </p:spPr>
        <p:txBody>
          <a:bodyPr/>
          <a:lstStyle/>
          <a:p>
            <a:endParaRPr lang="en-US" sz="2400"/>
          </a:p>
        </p:txBody>
      </p:sp>
      <p:sp>
        <p:nvSpPr>
          <p:cNvPr id="11" name="Text 8">
            <a:extLst>
              <a:ext uri="{C183D7F6-B498-43B3-948B-1728B52AA6E4}">
                <adec:decorative xmlns:adec="http://schemas.microsoft.com/office/drawing/2017/decorative" val="0"/>
              </a:ext>
            </a:extLst>
          </p:cNvPr>
          <p:cNvSpPr/>
          <p:nvPr/>
        </p:nvSpPr>
        <p:spPr>
          <a:xfrm>
            <a:off x="3779520" y="5059680"/>
            <a:ext cx="2804160" cy="548640"/>
          </a:xfrm>
          <a:prstGeom prst="rect">
            <a:avLst/>
          </a:prstGeom>
          <a:noFill/>
          <a:ln/>
        </p:spPr>
        <p:txBody>
          <a:bodyPr wrap="square" lIns="0" tIns="0" rIns="0" bIns="0" rtlCol="0" anchor="ctr"/>
          <a:lstStyle/>
          <a:p>
            <a:pPr algn="ctr"/>
            <a:r>
              <a:rPr lang="en-US" sz="1467" b="1">
                <a:solidFill>
                  <a:srgbClr val="0EA5A4"/>
                </a:solidFill>
                <a:latin typeface="Segoe UI" pitchFamily="34" charset="0"/>
                <a:ea typeface="Segoe UI" pitchFamily="34" charset="-122"/>
                <a:cs typeface="Segoe UI" pitchFamily="34" charset="-120"/>
              </a:rPr>
              <a:t>#belonging</a:t>
            </a:r>
            <a:endParaRPr lang="en-US" sz="1467" dirty="0"/>
          </a:p>
        </p:txBody>
      </p:sp>
      <p:sp>
        <p:nvSpPr>
          <p:cNvPr id="12" name="Tag">
            <a:extLst>
              <a:ext uri="{C183D7F6-B498-43B3-948B-1728B52AA6E4}">
                <adec:decorative xmlns:adec="http://schemas.microsoft.com/office/drawing/2017/decorative" val="1"/>
              </a:ext>
            </a:extLst>
          </p:cNvPr>
          <p:cNvSpPr/>
          <p:nvPr/>
        </p:nvSpPr>
        <p:spPr>
          <a:xfrm>
            <a:off x="731520" y="5791200"/>
            <a:ext cx="2804160" cy="548640"/>
          </a:xfrm>
          <a:prstGeom prst="roundRect">
            <a:avLst>
              <a:gd name="adj" fmla="val 48889"/>
            </a:avLst>
          </a:prstGeom>
          <a:solidFill>
            <a:srgbClr val="1E293B"/>
          </a:solidFill>
          <a:ln w="12700">
            <a:solidFill>
              <a:srgbClr val="334155"/>
            </a:solidFill>
            <a:prstDash val="solid"/>
          </a:ln>
        </p:spPr>
        <p:txBody>
          <a:bodyPr/>
          <a:lstStyle/>
          <a:p>
            <a:endParaRPr lang="en-US" sz="2400"/>
          </a:p>
        </p:txBody>
      </p:sp>
      <p:sp>
        <p:nvSpPr>
          <p:cNvPr id="13" name="Text 10">
            <a:extLst>
              <a:ext uri="{C183D7F6-B498-43B3-948B-1728B52AA6E4}">
                <adec:decorative xmlns:adec="http://schemas.microsoft.com/office/drawing/2017/decorative" val="0"/>
              </a:ext>
            </a:extLst>
          </p:cNvPr>
          <p:cNvSpPr/>
          <p:nvPr/>
        </p:nvSpPr>
        <p:spPr>
          <a:xfrm>
            <a:off x="731520" y="5791200"/>
            <a:ext cx="2804160" cy="548640"/>
          </a:xfrm>
          <a:prstGeom prst="rect">
            <a:avLst/>
          </a:prstGeom>
          <a:noFill/>
          <a:ln/>
        </p:spPr>
        <p:txBody>
          <a:bodyPr wrap="square" lIns="0" tIns="0" rIns="0" bIns="0" rtlCol="0" anchor="ctr"/>
          <a:lstStyle/>
          <a:p>
            <a:pPr algn="ctr"/>
            <a:r>
              <a:rPr lang="en-US" sz="1467" b="1">
                <a:solidFill>
                  <a:srgbClr val="0EA5A4"/>
                </a:solidFill>
                <a:latin typeface="Segoe UI" pitchFamily="34" charset="0"/>
                <a:ea typeface="Segoe UI" pitchFamily="34" charset="-122"/>
                <a:cs typeface="Segoe UI" pitchFamily="34" charset="-120"/>
              </a:rPr>
              <a:t>#dignity</a:t>
            </a:r>
            <a:endParaRPr lang="en-US" sz="1467" dirty="0"/>
          </a:p>
        </p:txBody>
      </p:sp>
      <p:sp>
        <p:nvSpPr>
          <p:cNvPr id="14" name="Tag">
            <a:extLst>
              <a:ext uri="{C183D7F6-B498-43B3-948B-1728B52AA6E4}">
                <adec:decorative xmlns:adec="http://schemas.microsoft.com/office/drawing/2017/decorative" val="1"/>
              </a:ext>
            </a:extLst>
          </p:cNvPr>
          <p:cNvSpPr/>
          <p:nvPr/>
        </p:nvSpPr>
        <p:spPr>
          <a:xfrm>
            <a:off x="3779520" y="5791200"/>
            <a:ext cx="2804160" cy="548640"/>
          </a:xfrm>
          <a:prstGeom prst="roundRect">
            <a:avLst>
              <a:gd name="adj" fmla="val 48889"/>
            </a:avLst>
          </a:prstGeom>
          <a:solidFill>
            <a:srgbClr val="1E293B"/>
          </a:solidFill>
          <a:ln w="12700">
            <a:solidFill>
              <a:srgbClr val="334155"/>
            </a:solidFill>
            <a:prstDash val="solid"/>
          </a:ln>
        </p:spPr>
        <p:txBody>
          <a:bodyPr/>
          <a:lstStyle/>
          <a:p>
            <a:endParaRPr lang="en-US" sz="2400"/>
          </a:p>
        </p:txBody>
      </p:sp>
      <p:sp>
        <p:nvSpPr>
          <p:cNvPr id="15" name="Text 12">
            <a:extLst>
              <a:ext uri="{C183D7F6-B498-43B3-948B-1728B52AA6E4}">
                <adec:decorative xmlns:adec="http://schemas.microsoft.com/office/drawing/2017/decorative" val="0"/>
              </a:ext>
            </a:extLst>
          </p:cNvPr>
          <p:cNvSpPr/>
          <p:nvPr/>
        </p:nvSpPr>
        <p:spPr>
          <a:xfrm>
            <a:off x="3779520" y="5791200"/>
            <a:ext cx="2804160" cy="548640"/>
          </a:xfrm>
          <a:prstGeom prst="rect">
            <a:avLst/>
          </a:prstGeom>
          <a:noFill/>
          <a:ln/>
        </p:spPr>
        <p:txBody>
          <a:bodyPr wrap="square" lIns="0" tIns="0" rIns="0" bIns="0" rtlCol="0" anchor="ctr"/>
          <a:lstStyle/>
          <a:p>
            <a:pPr algn="ctr"/>
            <a:r>
              <a:rPr lang="en-US" sz="1467" b="1">
                <a:solidFill>
                  <a:srgbClr val="0EA5A4"/>
                </a:solidFill>
                <a:latin typeface="Segoe UI" pitchFamily="34" charset="0"/>
                <a:ea typeface="Segoe UI" pitchFamily="34" charset="-122"/>
                <a:cs typeface="Segoe UI" pitchFamily="34" charset="-120"/>
              </a:rPr>
              <a:t>#participation</a:t>
            </a:r>
            <a:endParaRPr lang="en-US" sz="1467" dirty="0"/>
          </a:p>
        </p:txBody>
      </p:sp>
      <p:sp>
        <p:nvSpPr>
          <p:cNvPr id="900" name="Flourish move mark">
            <a:extLst>
              <a:ext uri="{C183D7F6-B498-43B3-948B-1728B52AA6E4}">
                <adec:decorative xmlns:adec="http://schemas.microsoft.com/office/drawing/2017/decorative" val="1"/>
              </a:ext>
            </a:extLst>
          </p:cNvPr>
          <p:cNvSpPr/>
          <p:nvPr/>
        </p:nvSpPr>
        <p:spPr>
          <a:xfrm>
            <a:off x="731520" y="548640"/>
            <a:ext cx="457200" cy="457200"/>
          </a:xfrm>
          <a:prstGeom prst="sun">
            <a:avLst/>
          </a:prstGeom>
          <a:ln w="22400">
            <a:solidFill>
              <a:srgbClr val="8DBF3F"/>
            </a:solidFill>
            <a:prstDash val="solid"/>
          </a:ln>
        </p:spPr>
        <p:txBody>
          <a:bodyPr/>
          <a:lstStyle/>
          <a:p>
            <a:endParaRPr lang="en-US" sz="1800"/>
          </a:p>
        </p:txBody>
      </p:sp>
      <p:sp>
        <p:nvSpPr>
          <p:cNvPr id="901" name="Flourish move label"/>
          <p:cNvSpPr txBox="1"/>
          <p:nvPr/>
        </p:nvSpPr>
        <p:spPr>
          <a:xfrm>
            <a:off x="1325880" y="617220"/>
            <a:ext cx="3200400" cy="320040"/>
          </a:xfrm>
          <a:prstGeom prst="rect">
            <a:avLst/>
          </a:prstGeom>
          <a:noFill/>
        </p:spPr>
        <p:txBody>
          <a:bodyPr wrap="square" lIns="0" tIns="0" rIns="0" bIns="0" anchor="ctr">
            <a:noAutofit/>
          </a:bodyPr>
          <a:lstStyle/>
          <a:p>
            <a:r>
              <a:rPr lang="en-US" sz="1000" b="1" spc="300" dirty="0">
                <a:solidFill>
                  <a:srgbClr val="8DBF3F"/>
                </a:solidFill>
              </a:rPr>
              <a:t>FLOURISH · CREATION</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ove logo tile">
            <a:extLst>
              <a:ext uri="{C183D7F6-B498-43B3-948B-1728B52AA6E4}">
                <adec:decorative xmlns:adec="http://schemas.microsoft.com/office/drawing/2017/decorative" val="1"/>
              </a:ext>
            </a:extLst>
          </p:cNvPr>
          <p:cNvSpPr/>
          <p:nvPr/>
        </p:nvSpPr>
        <p:spPr>
          <a:xfrm>
            <a:off x="975360" y="487680"/>
            <a:ext cx="609600" cy="609600"/>
          </a:xfrm>
          <a:prstGeom prst="roundRect">
            <a:avLst>
              <a:gd name="adj" fmla="val 28000"/>
            </a:avLst>
          </a:prstGeom>
          <a:solidFill>
            <a:srgbClr val="6366F1"/>
          </a:solidFill>
          <a:ln w="12700">
            <a:solidFill>
              <a:srgbClr val="818CF8"/>
            </a:solidFill>
            <a:prstDash val="solid"/>
          </a:ln>
        </p:spPr>
        <p:txBody>
          <a:bodyPr/>
          <a:lstStyle/>
          <a:p>
            <a:endParaRPr lang="en-US" sz="2400"/>
          </a:p>
        </p:txBody>
      </p:sp>
      <p:sp>
        <p:nvSpPr>
          <p:cNvPr id="3" name="Move logo">
            <a:extLst>
              <a:ext uri="{C183D7F6-B498-43B3-948B-1728B52AA6E4}">
                <adec:decorative xmlns:adec="http://schemas.microsoft.com/office/drawing/2017/decorative" val="1"/>
              </a:ext>
            </a:extLst>
          </p:cNvPr>
          <p:cNvSpPr/>
          <p:nvPr/>
        </p:nvSpPr>
        <p:spPr>
          <a:xfrm>
            <a:off x="1061705" y="651541"/>
            <a:ext cx="281879" cy="281879"/>
          </a:xfrm>
          <a:prstGeom prst="ellipse">
            <a:avLst/>
          </a:prstGeom>
          <a:ln w="15240">
            <a:solidFill>
              <a:srgbClr val="FFFFFF"/>
            </a:solidFill>
            <a:prstDash val="solid"/>
          </a:ln>
        </p:spPr>
        <p:txBody>
          <a:bodyPr/>
          <a:lstStyle/>
          <a:p>
            <a:endParaRPr lang="en-US" sz="2400"/>
          </a:p>
        </p:txBody>
      </p:sp>
      <p:sp>
        <p:nvSpPr>
          <p:cNvPr id="4" name="Move logo">
            <a:extLst>
              <a:ext uri="{C183D7F6-B498-43B3-948B-1728B52AA6E4}">
                <adec:decorative xmlns:adec="http://schemas.microsoft.com/office/drawing/2017/decorative" val="1"/>
              </a:ext>
            </a:extLst>
          </p:cNvPr>
          <p:cNvSpPr/>
          <p:nvPr/>
        </p:nvSpPr>
        <p:spPr>
          <a:xfrm>
            <a:off x="1216738" y="651541"/>
            <a:ext cx="281879" cy="281879"/>
          </a:xfrm>
          <a:prstGeom prst="ellipse">
            <a:avLst/>
          </a:prstGeom>
          <a:ln w="15240">
            <a:solidFill>
              <a:srgbClr val="FFFFFF"/>
            </a:solidFill>
            <a:prstDash val="solid"/>
          </a:ln>
        </p:spPr>
        <p:txBody>
          <a:bodyPr/>
          <a:lstStyle/>
          <a:p>
            <a:endParaRPr lang="en-US" sz="2400"/>
          </a:p>
        </p:txBody>
      </p:sp>
      <p:sp>
        <p:nvSpPr>
          <p:cNvPr id="5" name="Text 3">
            <a:extLst>
              <a:ext uri="{C183D7F6-B498-43B3-948B-1728B52AA6E4}">
                <adec:decorative xmlns:adec="http://schemas.microsoft.com/office/drawing/2017/decorative" val="0"/>
              </a:ext>
            </a:extLst>
          </p:cNvPr>
          <p:cNvSpPr/>
          <p:nvPr/>
        </p:nvSpPr>
        <p:spPr>
          <a:xfrm>
            <a:off x="1731264" y="487680"/>
            <a:ext cx="4754880" cy="609600"/>
          </a:xfrm>
          <a:prstGeom prst="rect">
            <a:avLst/>
          </a:prstGeom>
          <a:noFill/>
          <a:ln/>
        </p:spPr>
        <p:txBody>
          <a:bodyPr wrap="square" lIns="0" tIns="0" rIns="0" bIns="0" rtlCol="0" anchor="ctr"/>
          <a:lstStyle/>
          <a:p>
            <a:r>
              <a:rPr lang="en-US" sz="1667" b="1" kern="0" spc="133">
                <a:solidFill>
                  <a:srgbClr val="FFFFFF"/>
                </a:solidFill>
                <a:latin typeface="Segoe UI" pitchFamily="34" charset="0"/>
                <a:ea typeface="Segoe UI" pitchFamily="34" charset="-122"/>
                <a:cs typeface="Segoe UI" pitchFamily="34" charset="-120"/>
              </a:rPr>
              <a:t>CONNECT</a:t>
            </a:r>
            <a:r>
              <a:rPr lang="en-US" sz="1667" kern="0" spc="133">
                <a:solidFill>
                  <a:srgbClr val="C7D2FE"/>
                </a:solidFill>
                <a:latin typeface="Segoe UI" pitchFamily="34" charset="0"/>
                <a:ea typeface="Segoe UI" pitchFamily="34" charset="-122"/>
                <a:cs typeface="Segoe UI" pitchFamily="34" charset="-120"/>
              </a:rPr>
              <a:t>  ·  Hook</a:t>
            </a:r>
            <a:endParaRPr lang="en-US" sz="1667" dirty="0"/>
          </a:p>
        </p:txBody>
      </p:sp>
      <p:sp>
        <p:nvSpPr>
          <p:cNvPr id="6" name="Text 4"/>
          <p:cNvSpPr/>
          <p:nvPr/>
        </p:nvSpPr>
        <p:spPr>
          <a:xfrm>
            <a:off x="6644640" y="512064"/>
            <a:ext cx="4815840" cy="414528"/>
          </a:xfrm>
          <a:prstGeom prst="rect">
            <a:avLst/>
          </a:prstGeom>
          <a:noFill/>
          <a:ln/>
        </p:spPr>
        <p:txBody>
          <a:bodyPr wrap="square" lIns="0" tIns="0" rIns="0" bIns="0" rtlCol="0" anchor="ctr"/>
          <a:lstStyle/>
          <a:p>
            <a:pPr algn="r"/>
            <a:r>
              <a:rPr lang="en-US" sz="1200" b="1" kern="0" spc="133">
                <a:solidFill>
                  <a:srgbClr val="C7D2FE"/>
                </a:solidFill>
                <a:latin typeface="Segoe UI" pitchFamily="34" charset="0"/>
                <a:ea typeface="Segoe UI" pitchFamily="34" charset="-122"/>
                <a:cs typeface="Segoe UI" pitchFamily="34" charset="-120"/>
              </a:rPr>
              <a:t>T1 · FLOURISH BEGINS · WEEK 1</a:t>
            </a:r>
            <a:endParaRPr lang="en-US" sz="1200" dirty="0"/>
          </a:p>
        </p:txBody>
      </p:sp>
      <p:sp>
        <p:nvSpPr>
          <p:cNvPr id="7" name="Text 0"/>
          <p:cNvSpPr>
            <a:spLocks noGrp="1"/>
          </p:cNvSpPr>
          <p:nvPr>
            <p:ph type="title" idx="100" hasCustomPrompt="1"/>
          </p:nvPr>
        </p:nvSpPr>
        <p:spPr>
          <a:xfrm>
            <a:off x="975360" y="1950720"/>
            <a:ext cx="10241280" cy="2438400"/>
          </a:xfrm>
          <a:prstGeom prst="rect">
            <a:avLst/>
          </a:prstGeom>
          <a:noFill/>
          <a:ln/>
        </p:spPr>
        <p:txBody>
          <a:bodyPr vert="horz" wrap="square" lIns="0" tIns="0" rIns="0" bIns="0" rtlCol="0" anchor="ctr">
            <a:normAutofit/>
          </a:bodyPr>
          <a:lstStyle/>
          <a:p>
            <a:r>
              <a:rPr lang="en-US" sz="4267" b="1" dirty="0">
                <a:solidFill>
                  <a:srgbClr val="FFFFFF"/>
                </a:solidFill>
                <a:latin typeface="Segoe UI" pitchFamily="34" charset="0"/>
                <a:ea typeface="Segoe UI" pitchFamily="34" charset="-122"/>
                <a:cs typeface="Segoe UI" pitchFamily="34" charset="-120"/>
              </a:rPr>
              <a:t>What helps a group become safe enough for people to learn, practise and grow?</a:t>
            </a:r>
            <a:endParaRPr lang="en-US" sz="4267" dirty="0"/>
          </a:p>
        </p:txBody>
      </p:sp>
      <p:sp>
        <p:nvSpPr>
          <p:cNvPr id="8" name="Panel">
            <a:extLst>
              <a:ext uri="{C183D7F6-B498-43B3-948B-1728B52AA6E4}">
                <adec:decorative xmlns:adec="http://schemas.microsoft.com/office/drawing/2017/decorative" val="1"/>
              </a:ext>
            </a:extLst>
          </p:cNvPr>
          <p:cNvSpPr/>
          <p:nvPr/>
        </p:nvSpPr>
        <p:spPr>
          <a:xfrm>
            <a:off x="975360" y="4572000"/>
            <a:ext cx="10241280" cy="914400"/>
          </a:xfrm>
          <a:prstGeom prst="roundRect">
            <a:avLst>
              <a:gd name="adj" fmla="val 18667"/>
            </a:avLst>
          </a:prstGeom>
          <a:solidFill>
            <a:srgbClr val="6366F1"/>
          </a:solidFill>
          <a:ln w="12700">
            <a:solidFill>
              <a:srgbClr val="6366F1"/>
            </a:solidFill>
            <a:prstDash val="solid"/>
          </a:ln>
        </p:spPr>
        <p:txBody>
          <a:bodyPr/>
          <a:lstStyle/>
          <a:p>
            <a:endParaRPr lang="en-US" sz="2400"/>
          </a:p>
        </p:txBody>
      </p:sp>
      <p:sp>
        <p:nvSpPr>
          <p:cNvPr id="9" name="Text 7">
            <a:extLst>
              <a:ext uri="{C183D7F6-B498-43B3-948B-1728B52AA6E4}">
                <adec:decorative xmlns:adec="http://schemas.microsoft.com/office/drawing/2017/decorative" val="0"/>
              </a:ext>
            </a:extLst>
          </p:cNvPr>
          <p:cNvSpPr/>
          <p:nvPr/>
        </p:nvSpPr>
        <p:spPr>
          <a:xfrm>
            <a:off x="1341120" y="4572000"/>
            <a:ext cx="9509760" cy="914400"/>
          </a:xfrm>
          <a:prstGeom prst="rect">
            <a:avLst/>
          </a:prstGeom>
          <a:noFill/>
          <a:ln/>
        </p:spPr>
        <p:txBody>
          <a:bodyPr wrap="square" lIns="0" tIns="0" rIns="0" bIns="0" rtlCol="0" anchor="ctr"/>
          <a:lstStyle/>
          <a:p>
            <a:r>
              <a:rPr lang="en-US" sz="1867">
                <a:solidFill>
                  <a:srgbClr val="FFFFFF"/>
                </a:solidFill>
                <a:latin typeface="Segoe UI" pitchFamily="34" charset="0"/>
                <a:ea typeface="Segoe UI" pitchFamily="34" charset="-122"/>
                <a:cs typeface="Segoe UI" pitchFamily="34" charset="-120"/>
              </a:rPr>
              <a:t>You can always pass, write your answer privately, or use a made-up example.</a:t>
            </a:r>
            <a:endParaRPr lang="en-US" sz="1867" dirty="0"/>
          </a:p>
        </p:txBody>
      </p:sp>
      <p:sp>
        <p:nvSpPr>
          <p:cNvPr id="10" name="Rhythm chip">
            <a:extLst>
              <a:ext uri="{C183D7F6-B498-43B3-948B-1728B52AA6E4}">
                <adec:decorative xmlns:adec="http://schemas.microsoft.com/office/drawing/2017/decorative" val="1"/>
              </a:ext>
            </a:extLst>
          </p:cNvPr>
          <p:cNvSpPr/>
          <p:nvPr/>
        </p:nvSpPr>
        <p:spPr>
          <a:xfrm>
            <a:off x="731520" y="5608320"/>
            <a:ext cx="2682240" cy="999744"/>
          </a:xfrm>
          <a:prstGeom prst="roundRect">
            <a:avLst>
              <a:gd name="adj" fmla="val 17073"/>
            </a:avLst>
          </a:prstGeom>
          <a:solidFill>
            <a:srgbClr val="FFFFFF"/>
          </a:solidFill>
          <a:ln w="12700">
            <a:solidFill>
              <a:srgbClr val="FFFFFF"/>
            </a:solidFill>
            <a:prstDash val="solid"/>
          </a:ln>
        </p:spPr>
        <p:txBody>
          <a:bodyPr/>
          <a:lstStyle/>
          <a:p>
            <a:endParaRPr lang="en-US" sz="2400"/>
          </a:p>
        </p:txBody>
      </p:sp>
      <p:sp>
        <p:nvSpPr>
          <p:cNvPr id="11" name="Move logo">
            <a:extLst>
              <a:ext uri="{C183D7F6-B498-43B3-948B-1728B52AA6E4}">
                <adec:decorative xmlns:adec="http://schemas.microsoft.com/office/drawing/2017/decorative" val="1"/>
              </a:ext>
            </a:extLst>
          </p:cNvPr>
          <p:cNvSpPr/>
          <p:nvPr/>
        </p:nvSpPr>
        <p:spPr>
          <a:xfrm>
            <a:off x="927593" y="5967253"/>
            <a:ext cx="281879" cy="281879"/>
          </a:xfrm>
          <a:prstGeom prst="ellipse">
            <a:avLst/>
          </a:prstGeom>
          <a:ln w="15240">
            <a:solidFill>
              <a:srgbClr val="4F46E5"/>
            </a:solidFill>
            <a:prstDash val="solid"/>
          </a:ln>
        </p:spPr>
        <p:txBody>
          <a:bodyPr/>
          <a:lstStyle/>
          <a:p>
            <a:endParaRPr lang="en-US" sz="2400"/>
          </a:p>
        </p:txBody>
      </p:sp>
      <p:sp>
        <p:nvSpPr>
          <p:cNvPr id="12" name="Move logo">
            <a:extLst>
              <a:ext uri="{C183D7F6-B498-43B3-948B-1728B52AA6E4}">
                <adec:decorative xmlns:adec="http://schemas.microsoft.com/office/drawing/2017/decorative" val="1"/>
              </a:ext>
            </a:extLst>
          </p:cNvPr>
          <p:cNvSpPr/>
          <p:nvPr/>
        </p:nvSpPr>
        <p:spPr>
          <a:xfrm>
            <a:off x="1082626" y="5967253"/>
            <a:ext cx="281879" cy="281879"/>
          </a:xfrm>
          <a:prstGeom prst="ellipse">
            <a:avLst/>
          </a:prstGeom>
          <a:ln w="15240">
            <a:solidFill>
              <a:srgbClr val="4F46E5"/>
            </a:solidFill>
            <a:prstDash val="solid"/>
          </a:ln>
        </p:spPr>
        <p:txBody>
          <a:bodyPr/>
          <a:lstStyle/>
          <a:p>
            <a:endParaRPr lang="en-US" sz="2400"/>
          </a:p>
        </p:txBody>
      </p:sp>
      <p:sp>
        <p:nvSpPr>
          <p:cNvPr id="13" name="Text 11">
            <a:extLst>
              <a:ext uri="{C183D7F6-B498-43B3-948B-1728B52AA6E4}">
                <adec:decorative xmlns:adec="http://schemas.microsoft.com/office/drawing/2017/decorative" val="0"/>
              </a:ext>
            </a:extLst>
          </p:cNvPr>
          <p:cNvSpPr/>
          <p:nvPr/>
        </p:nvSpPr>
        <p:spPr>
          <a:xfrm>
            <a:off x="1438656" y="5608320"/>
            <a:ext cx="1828800" cy="999744"/>
          </a:xfrm>
          <a:prstGeom prst="rect">
            <a:avLst/>
          </a:prstGeom>
          <a:noFill/>
          <a:ln/>
        </p:spPr>
        <p:txBody>
          <a:bodyPr wrap="square" lIns="0" tIns="0" rIns="0" bIns="0" rtlCol="0" anchor="ctr"/>
          <a:lstStyle/>
          <a:p>
            <a:r>
              <a:rPr lang="en-US" sz="1733" b="1" kern="0" spc="67">
                <a:solidFill>
                  <a:srgbClr val="4F46E5"/>
                </a:solidFill>
                <a:latin typeface="Segoe UI" pitchFamily="34" charset="0"/>
                <a:ea typeface="Segoe UI" pitchFamily="34" charset="-122"/>
                <a:cs typeface="Segoe UI" pitchFamily="34" charset="-120"/>
              </a:rPr>
              <a:t>CONNECT</a:t>
            </a:r>
            <a:endParaRPr lang="en-US" sz="1733" dirty="0"/>
          </a:p>
        </p:txBody>
      </p:sp>
      <p:sp>
        <p:nvSpPr>
          <p:cNvPr id="14" name="Rhythm chip">
            <a:extLst>
              <a:ext uri="{C183D7F6-B498-43B3-948B-1728B52AA6E4}">
                <adec:decorative xmlns:adec="http://schemas.microsoft.com/office/drawing/2017/decorative" val="1"/>
              </a:ext>
            </a:extLst>
          </p:cNvPr>
          <p:cNvSpPr/>
          <p:nvPr/>
        </p:nvSpPr>
        <p:spPr>
          <a:xfrm>
            <a:off x="3596640" y="5754624"/>
            <a:ext cx="2682240" cy="731520"/>
          </a:xfrm>
          <a:prstGeom prst="roundRect">
            <a:avLst>
              <a:gd name="adj" fmla="val 23333"/>
            </a:avLst>
          </a:prstGeom>
          <a:solidFill>
            <a:srgbClr val="5B54E8"/>
          </a:solidFill>
          <a:ln w="12700">
            <a:solidFill>
              <a:srgbClr val="6D66EC"/>
            </a:solidFill>
            <a:prstDash val="solid"/>
          </a:ln>
        </p:spPr>
        <p:txBody>
          <a:bodyPr/>
          <a:lstStyle/>
          <a:p>
            <a:endParaRPr lang="en-US" sz="2400"/>
          </a:p>
        </p:txBody>
      </p:sp>
      <p:sp>
        <p:nvSpPr>
          <p:cNvPr id="15" name="Move logo">
            <a:extLst>
              <a:ext uri="{C183D7F6-B498-43B3-948B-1728B52AA6E4}">
                <adec:decorative xmlns:adec="http://schemas.microsoft.com/office/drawing/2017/decorative" val="1"/>
              </a:ext>
            </a:extLst>
          </p:cNvPr>
          <p:cNvSpPr/>
          <p:nvPr/>
        </p:nvSpPr>
        <p:spPr>
          <a:xfrm>
            <a:off x="3897051" y="5999927"/>
            <a:ext cx="190195" cy="190195"/>
          </a:xfrm>
          <a:prstGeom prst="ellipse">
            <a:avLst/>
          </a:prstGeom>
          <a:ln w="15240">
            <a:solidFill>
              <a:srgbClr val="A5B4FC"/>
            </a:solidFill>
            <a:prstDash val="solid"/>
          </a:ln>
        </p:spPr>
        <p:txBody>
          <a:bodyPr/>
          <a:lstStyle/>
          <a:p>
            <a:endParaRPr lang="en-US" sz="2400"/>
          </a:p>
        </p:txBody>
      </p:sp>
      <p:sp>
        <p:nvSpPr>
          <p:cNvPr id="16" name="Move logo">
            <a:extLst>
              <a:ext uri="{C183D7F6-B498-43B3-948B-1728B52AA6E4}">
                <adec:decorative xmlns:adec="http://schemas.microsoft.com/office/drawing/2017/decorative" val="1"/>
              </a:ext>
            </a:extLst>
          </p:cNvPr>
          <p:cNvSpPr/>
          <p:nvPr/>
        </p:nvSpPr>
        <p:spPr>
          <a:xfrm>
            <a:off x="4044453" y="6147329"/>
            <a:ext cx="95097" cy="95097"/>
          </a:xfrm>
          <a:prstGeom prst="line">
            <a:avLst/>
          </a:prstGeom>
          <a:ln w="15240">
            <a:solidFill>
              <a:srgbClr val="A5B4FC"/>
            </a:solidFill>
            <a:prstDash val="solid"/>
          </a:ln>
        </p:spPr>
        <p:txBody>
          <a:bodyPr/>
          <a:lstStyle/>
          <a:p>
            <a:endParaRPr lang="en-US" sz="2400"/>
          </a:p>
        </p:txBody>
      </p:sp>
      <p:sp>
        <p:nvSpPr>
          <p:cNvPr id="17" name="Text 15">
            <a:extLst>
              <a:ext uri="{C183D7F6-B498-43B3-948B-1728B52AA6E4}">
                <adec:decorative xmlns:adec="http://schemas.microsoft.com/office/drawing/2017/decorative" val="0"/>
              </a:ext>
            </a:extLst>
          </p:cNvPr>
          <p:cNvSpPr/>
          <p:nvPr/>
        </p:nvSpPr>
        <p:spPr>
          <a:xfrm>
            <a:off x="4303776" y="5754624"/>
            <a:ext cx="1828800" cy="731520"/>
          </a:xfrm>
          <a:prstGeom prst="rect">
            <a:avLst/>
          </a:prstGeom>
          <a:noFill/>
          <a:ln/>
        </p:spPr>
        <p:txBody>
          <a:bodyPr wrap="square" lIns="0" tIns="0" rIns="0" bIns="0" rtlCol="0" anchor="ctr"/>
          <a:lstStyle/>
          <a:p>
            <a:r>
              <a:rPr lang="en-US" sz="1400" b="1" kern="0" spc="107">
                <a:solidFill>
                  <a:srgbClr val="A5B4FC"/>
                </a:solidFill>
                <a:latin typeface="Segoe UI" pitchFamily="34" charset="0"/>
                <a:ea typeface="Segoe UI" pitchFamily="34" charset="-122"/>
                <a:cs typeface="Segoe UI" pitchFamily="34" charset="-120"/>
              </a:rPr>
              <a:t>EXPLORE</a:t>
            </a:r>
            <a:endParaRPr lang="en-US" sz="1400" dirty="0"/>
          </a:p>
        </p:txBody>
      </p:sp>
      <p:sp>
        <p:nvSpPr>
          <p:cNvPr id="18" name="Rhythm chip">
            <a:extLst>
              <a:ext uri="{C183D7F6-B498-43B3-948B-1728B52AA6E4}">
                <adec:decorative xmlns:adec="http://schemas.microsoft.com/office/drawing/2017/decorative" val="1"/>
              </a:ext>
            </a:extLst>
          </p:cNvPr>
          <p:cNvSpPr/>
          <p:nvPr/>
        </p:nvSpPr>
        <p:spPr>
          <a:xfrm>
            <a:off x="6461760" y="5754624"/>
            <a:ext cx="2682240" cy="731520"/>
          </a:xfrm>
          <a:prstGeom prst="roundRect">
            <a:avLst>
              <a:gd name="adj" fmla="val 23333"/>
            </a:avLst>
          </a:prstGeom>
          <a:solidFill>
            <a:srgbClr val="5B54E8"/>
          </a:solidFill>
          <a:ln w="12700">
            <a:solidFill>
              <a:srgbClr val="6D66EC"/>
            </a:solidFill>
            <a:prstDash val="solid"/>
          </a:ln>
        </p:spPr>
        <p:txBody>
          <a:bodyPr/>
          <a:lstStyle/>
          <a:p>
            <a:endParaRPr lang="en-US" sz="2400"/>
          </a:p>
        </p:txBody>
      </p:sp>
      <p:sp>
        <p:nvSpPr>
          <p:cNvPr id="19" name="Move logo">
            <a:extLst>
              <a:ext uri="{C183D7F6-B498-43B3-948B-1728B52AA6E4}">
                <adec:decorative xmlns:adec="http://schemas.microsoft.com/office/drawing/2017/decorative" val="1"/>
              </a:ext>
            </a:extLst>
          </p:cNvPr>
          <p:cNvSpPr/>
          <p:nvPr/>
        </p:nvSpPr>
        <p:spPr>
          <a:xfrm>
            <a:off x="6762171" y="6006267"/>
            <a:ext cx="228235" cy="228235"/>
          </a:xfrm>
          <a:prstGeom prst="ellipse">
            <a:avLst/>
          </a:prstGeom>
          <a:ln w="15240">
            <a:solidFill>
              <a:srgbClr val="A5B4FC"/>
            </a:solidFill>
            <a:prstDash val="solid"/>
          </a:ln>
        </p:spPr>
        <p:txBody>
          <a:bodyPr/>
          <a:lstStyle/>
          <a:p>
            <a:endParaRPr lang="en-US" sz="2400"/>
          </a:p>
        </p:txBody>
      </p:sp>
      <p:sp>
        <p:nvSpPr>
          <p:cNvPr id="20" name="Move logo">
            <a:extLst>
              <a:ext uri="{C183D7F6-B498-43B3-948B-1728B52AA6E4}">
                <adec:decorative xmlns:adec="http://schemas.microsoft.com/office/drawing/2017/decorative" val="1"/>
              </a:ext>
            </a:extLst>
          </p:cNvPr>
          <p:cNvSpPr/>
          <p:nvPr/>
        </p:nvSpPr>
        <p:spPr>
          <a:xfrm>
            <a:off x="6824936" y="6122668"/>
            <a:ext cx="47929" cy="51353"/>
          </a:xfrm>
          <a:prstGeom prst="line">
            <a:avLst/>
          </a:prstGeom>
          <a:ln w="15240">
            <a:solidFill>
              <a:srgbClr val="A5B4FC"/>
            </a:solidFill>
            <a:prstDash val="solid"/>
          </a:ln>
        </p:spPr>
        <p:txBody>
          <a:bodyPr/>
          <a:lstStyle/>
          <a:p>
            <a:endParaRPr lang="en-US" sz="2400"/>
          </a:p>
        </p:txBody>
      </p:sp>
      <p:sp>
        <p:nvSpPr>
          <p:cNvPr id="21" name="Move logo">
            <a:extLst>
              <a:ext uri="{C183D7F6-B498-43B3-948B-1728B52AA6E4}">
                <adec:decorative xmlns:adec="http://schemas.microsoft.com/office/drawing/2017/decorative" val="1"/>
              </a:ext>
            </a:extLst>
          </p:cNvPr>
          <p:cNvSpPr/>
          <p:nvPr/>
        </p:nvSpPr>
        <p:spPr>
          <a:xfrm flipV="1">
            <a:off x="6872865" y="6069031"/>
            <a:ext cx="62764" cy="104988"/>
          </a:xfrm>
          <a:prstGeom prst="line">
            <a:avLst/>
          </a:prstGeom>
          <a:ln w="15240">
            <a:solidFill>
              <a:srgbClr val="A5B4FC"/>
            </a:solidFill>
            <a:prstDash val="solid"/>
          </a:ln>
        </p:spPr>
        <p:txBody>
          <a:bodyPr/>
          <a:lstStyle/>
          <a:p>
            <a:endParaRPr lang="en-US" sz="2400"/>
          </a:p>
        </p:txBody>
      </p:sp>
      <p:sp>
        <p:nvSpPr>
          <p:cNvPr id="22" name="Text 20">
            <a:extLst>
              <a:ext uri="{C183D7F6-B498-43B3-948B-1728B52AA6E4}">
                <adec:decorative xmlns:adec="http://schemas.microsoft.com/office/drawing/2017/decorative" val="0"/>
              </a:ext>
            </a:extLst>
          </p:cNvPr>
          <p:cNvSpPr/>
          <p:nvPr/>
        </p:nvSpPr>
        <p:spPr>
          <a:xfrm>
            <a:off x="7168896" y="5754624"/>
            <a:ext cx="1828800" cy="731520"/>
          </a:xfrm>
          <a:prstGeom prst="rect">
            <a:avLst/>
          </a:prstGeom>
          <a:noFill/>
          <a:ln/>
        </p:spPr>
        <p:txBody>
          <a:bodyPr wrap="square" lIns="0" tIns="0" rIns="0" bIns="0" rtlCol="0" anchor="ctr"/>
          <a:lstStyle/>
          <a:p>
            <a:r>
              <a:rPr lang="en-US" sz="1400" b="1" kern="0" spc="107">
                <a:solidFill>
                  <a:srgbClr val="A5B4FC"/>
                </a:solidFill>
                <a:latin typeface="Segoe UI" pitchFamily="34" charset="0"/>
                <a:ea typeface="Segoe UI" pitchFamily="34" charset="-122"/>
                <a:cs typeface="Segoe UI" pitchFamily="34" charset="-120"/>
              </a:rPr>
              <a:t>PRACTISE</a:t>
            </a:r>
            <a:endParaRPr lang="en-US" sz="1400" dirty="0"/>
          </a:p>
        </p:txBody>
      </p:sp>
      <p:sp>
        <p:nvSpPr>
          <p:cNvPr id="23" name="Rhythm chip">
            <a:extLst>
              <a:ext uri="{C183D7F6-B498-43B3-948B-1728B52AA6E4}">
                <adec:decorative xmlns:adec="http://schemas.microsoft.com/office/drawing/2017/decorative" val="1"/>
              </a:ext>
            </a:extLst>
          </p:cNvPr>
          <p:cNvSpPr/>
          <p:nvPr/>
        </p:nvSpPr>
        <p:spPr>
          <a:xfrm>
            <a:off x="9326880" y="5754624"/>
            <a:ext cx="2682240" cy="731520"/>
          </a:xfrm>
          <a:prstGeom prst="roundRect">
            <a:avLst>
              <a:gd name="adj" fmla="val 23333"/>
            </a:avLst>
          </a:prstGeom>
          <a:solidFill>
            <a:srgbClr val="5B54E8"/>
          </a:solidFill>
          <a:ln w="12700">
            <a:solidFill>
              <a:srgbClr val="6D66EC"/>
            </a:solidFill>
            <a:prstDash val="solid"/>
          </a:ln>
        </p:spPr>
        <p:txBody>
          <a:bodyPr/>
          <a:lstStyle/>
          <a:p>
            <a:endParaRPr lang="en-US" sz="2400"/>
          </a:p>
        </p:txBody>
      </p:sp>
      <p:sp>
        <p:nvSpPr>
          <p:cNvPr id="24" name="Move logo">
            <a:extLst>
              <a:ext uri="{C183D7F6-B498-43B3-948B-1728B52AA6E4}">
                <adec:decorative xmlns:adec="http://schemas.microsoft.com/office/drawing/2017/decorative" val="1"/>
              </a:ext>
            </a:extLst>
          </p:cNvPr>
          <p:cNvSpPr/>
          <p:nvPr/>
        </p:nvSpPr>
        <p:spPr>
          <a:xfrm>
            <a:off x="9620952" y="5999928"/>
            <a:ext cx="240913" cy="240913"/>
          </a:xfrm>
          <a:prstGeom prst="ellipse">
            <a:avLst/>
          </a:prstGeom>
          <a:ln w="15240">
            <a:solidFill>
              <a:srgbClr val="A5B4FC"/>
            </a:solidFill>
            <a:prstDash val="solid"/>
          </a:ln>
        </p:spPr>
        <p:txBody>
          <a:bodyPr/>
          <a:lstStyle/>
          <a:p>
            <a:endParaRPr lang="en-US" sz="2400"/>
          </a:p>
        </p:txBody>
      </p:sp>
      <p:sp>
        <p:nvSpPr>
          <p:cNvPr id="25" name="Move logo">
            <a:extLst>
              <a:ext uri="{C183D7F6-B498-43B3-948B-1728B52AA6E4}">
                <adec:decorative xmlns:adec="http://schemas.microsoft.com/office/drawing/2017/decorative" val="1"/>
              </a:ext>
            </a:extLst>
          </p:cNvPr>
          <p:cNvSpPr/>
          <p:nvPr/>
        </p:nvSpPr>
        <p:spPr>
          <a:xfrm>
            <a:off x="9683589" y="6062565"/>
            <a:ext cx="115639" cy="115639"/>
          </a:xfrm>
          <a:prstGeom prst="ellipse">
            <a:avLst/>
          </a:prstGeom>
          <a:ln w="15240">
            <a:solidFill>
              <a:srgbClr val="A5B4FC"/>
            </a:solidFill>
            <a:prstDash val="solid"/>
          </a:ln>
        </p:spPr>
        <p:txBody>
          <a:bodyPr/>
          <a:lstStyle/>
          <a:p>
            <a:endParaRPr lang="en-US" sz="2400"/>
          </a:p>
        </p:txBody>
      </p:sp>
      <p:sp>
        <p:nvSpPr>
          <p:cNvPr id="26" name="Move logo">
            <a:extLst>
              <a:ext uri="{C183D7F6-B498-43B3-948B-1728B52AA6E4}">
                <adec:decorative xmlns:adec="http://schemas.microsoft.com/office/drawing/2017/decorative" val="1"/>
              </a:ext>
            </a:extLst>
          </p:cNvPr>
          <p:cNvSpPr/>
          <p:nvPr/>
        </p:nvSpPr>
        <p:spPr>
          <a:xfrm>
            <a:off x="9725749" y="6104725"/>
            <a:ext cx="31319" cy="31319"/>
          </a:xfrm>
          <a:prstGeom prst="ellipse">
            <a:avLst/>
          </a:prstGeom>
          <a:solidFill>
            <a:srgbClr val="A5B4FC"/>
          </a:solidFill>
          <a:ln w="15240">
            <a:solidFill>
              <a:srgbClr val="A5B4FC"/>
            </a:solidFill>
            <a:prstDash val="solid"/>
          </a:ln>
        </p:spPr>
        <p:txBody>
          <a:bodyPr/>
          <a:lstStyle/>
          <a:p>
            <a:endParaRPr lang="en-US" sz="2400"/>
          </a:p>
        </p:txBody>
      </p:sp>
      <p:sp>
        <p:nvSpPr>
          <p:cNvPr id="27" name="Text 25"/>
          <p:cNvSpPr/>
          <p:nvPr/>
        </p:nvSpPr>
        <p:spPr>
          <a:xfrm>
            <a:off x="10034016" y="5754624"/>
            <a:ext cx="1828800" cy="731520"/>
          </a:xfrm>
          <a:prstGeom prst="rect">
            <a:avLst/>
          </a:prstGeom>
          <a:noFill/>
          <a:ln/>
        </p:spPr>
        <p:txBody>
          <a:bodyPr wrap="square" lIns="0" tIns="0" rIns="0" bIns="0" rtlCol="0" anchor="ctr"/>
          <a:lstStyle/>
          <a:p>
            <a:r>
              <a:rPr lang="en-US" sz="1400" b="1" kern="0" spc="107" dirty="0">
                <a:solidFill>
                  <a:srgbClr val="A5B4FC"/>
                </a:solidFill>
                <a:latin typeface="Segoe UI" pitchFamily="34" charset="0"/>
                <a:ea typeface="Segoe UI" pitchFamily="34" charset="-122"/>
                <a:cs typeface="Segoe UI" pitchFamily="34" charset="-120"/>
              </a:rPr>
              <a:t>REFLECT</a:t>
            </a:r>
            <a:endParaRPr lang="en-US" sz="14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ove logo tile">
            <a:extLst>
              <a:ext uri="{C183D7F6-B498-43B3-948B-1728B52AA6E4}">
                <adec:decorative xmlns:adec="http://schemas.microsoft.com/office/drawing/2017/decorative" val="1"/>
              </a:ext>
            </a:extLst>
          </p:cNvPr>
          <p:cNvSpPr/>
          <p:nvPr/>
        </p:nvSpPr>
        <p:spPr>
          <a:xfrm>
            <a:off x="731520" y="487680"/>
            <a:ext cx="609600" cy="609600"/>
          </a:xfrm>
          <a:prstGeom prst="roundRect">
            <a:avLst>
              <a:gd name="adj" fmla="val 28000"/>
            </a:avLst>
          </a:prstGeom>
          <a:solidFill>
            <a:srgbClr val="E3F8F6"/>
          </a:solidFill>
          <a:ln w="12700">
            <a:solidFill>
              <a:srgbClr val="E3F8F6"/>
            </a:solidFill>
            <a:prstDash val="solid"/>
          </a:ln>
        </p:spPr>
        <p:txBody>
          <a:bodyPr/>
          <a:lstStyle/>
          <a:p>
            <a:endParaRPr lang="en-US" sz="2400"/>
          </a:p>
        </p:txBody>
      </p:sp>
      <p:sp>
        <p:nvSpPr>
          <p:cNvPr id="3" name="Move logo">
            <a:extLst>
              <a:ext uri="{C183D7F6-B498-43B3-948B-1728B52AA6E4}">
                <adec:decorative xmlns:adec="http://schemas.microsoft.com/office/drawing/2017/decorative" val="1"/>
              </a:ext>
            </a:extLst>
          </p:cNvPr>
          <p:cNvSpPr/>
          <p:nvPr/>
        </p:nvSpPr>
        <p:spPr>
          <a:xfrm>
            <a:off x="887090" y="634960"/>
            <a:ext cx="248717" cy="248717"/>
          </a:xfrm>
          <a:prstGeom prst="ellipse">
            <a:avLst/>
          </a:prstGeom>
          <a:ln w="15240">
            <a:solidFill>
              <a:srgbClr val="0EA5A4"/>
            </a:solidFill>
            <a:prstDash val="solid"/>
          </a:ln>
        </p:spPr>
        <p:txBody>
          <a:bodyPr/>
          <a:lstStyle/>
          <a:p>
            <a:endParaRPr lang="en-US" sz="2400"/>
          </a:p>
        </p:txBody>
      </p:sp>
      <p:sp>
        <p:nvSpPr>
          <p:cNvPr id="4" name="Move logo">
            <a:extLst>
              <a:ext uri="{C183D7F6-B498-43B3-948B-1728B52AA6E4}">
                <adec:decorative xmlns:adec="http://schemas.microsoft.com/office/drawing/2017/decorative" val="1"/>
              </a:ext>
            </a:extLst>
          </p:cNvPr>
          <p:cNvSpPr/>
          <p:nvPr/>
        </p:nvSpPr>
        <p:spPr>
          <a:xfrm>
            <a:off x="1079846" y="827715"/>
            <a:ext cx="124359" cy="124359"/>
          </a:xfrm>
          <a:prstGeom prst="line">
            <a:avLst/>
          </a:prstGeom>
          <a:ln w="15240">
            <a:solidFill>
              <a:srgbClr val="0EA5A4"/>
            </a:solidFill>
            <a:prstDash val="solid"/>
          </a:ln>
        </p:spPr>
        <p:txBody>
          <a:bodyPr/>
          <a:lstStyle/>
          <a:p>
            <a:endParaRPr lang="en-US" sz="2400"/>
          </a:p>
        </p:txBody>
      </p:sp>
      <p:sp>
        <p:nvSpPr>
          <p:cNvPr id="5" name="Text 3">
            <a:extLst>
              <a:ext uri="{C183D7F6-B498-43B3-948B-1728B52AA6E4}">
                <adec:decorative xmlns:adec="http://schemas.microsoft.com/office/drawing/2017/decorative" val="0"/>
              </a:ext>
            </a:extLst>
          </p:cNvPr>
          <p:cNvSpPr/>
          <p:nvPr/>
        </p:nvSpPr>
        <p:spPr>
          <a:xfrm>
            <a:off x="1487424" y="487680"/>
            <a:ext cx="4998720" cy="609600"/>
          </a:xfrm>
          <a:prstGeom prst="rect">
            <a:avLst/>
          </a:prstGeom>
          <a:noFill/>
          <a:ln/>
        </p:spPr>
        <p:txBody>
          <a:bodyPr wrap="square" lIns="0" tIns="0" rIns="0" bIns="0" rtlCol="0" anchor="ctr"/>
          <a:lstStyle/>
          <a:p>
            <a:r>
              <a:rPr lang="en-US" sz="1667" b="1" kern="0" spc="133">
                <a:solidFill>
                  <a:srgbClr val="0EA5A4"/>
                </a:solidFill>
                <a:latin typeface="Segoe UI" pitchFamily="34" charset="0"/>
                <a:ea typeface="Segoe UI" pitchFamily="34" charset="-122"/>
                <a:cs typeface="Segoe UI" pitchFamily="34" charset="-120"/>
              </a:rPr>
              <a:t>EXPLORE</a:t>
            </a:r>
            <a:r>
              <a:rPr lang="en-US" sz="1667" kern="0" spc="133">
                <a:solidFill>
                  <a:srgbClr val="CBD5E1"/>
                </a:solidFill>
                <a:latin typeface="Segoe UI" pitchFamily="34" charset="0"/>
                <a:ea typeface="Segoe UI" pitchFamily="34" charset="-122"/>
                <a:cs typeface="Segoe UI" pitchFamily="34" charset="-120"/>
              </a:rPr>
              <a:t>  ·  </a:t>
            </a:r>
            <a:r>
              <a:rPr lang="en-US" sz="1667" kern="0" spc="133">
                <a:solidFill>
                  <a:srgbClr val="475569"/>
                </a:solidFill>
                <a:latin typeface="Segoe UI" pitchFamily="34" charset="0"/>
                <a:ea typeface="Segoe UI" pitchFamily="34" charset="-122"/>
                <a:cs typeface="Segoe UI" pitchFamily="34" charset="-120"/>
              </a:rPr>
              <a:t>Christian connection</a:t>
            </a:r>
            <a:endParaRPr lang="en-US" sz="1667" dirty="0"/>
          </a:p>
        </p:txBody>
      </p:sp>
      <p:sp>
        <p:nvSpPr>
          <p:cNvPr id="6" name="Text 4"/>
          <p:cNvSpPr/>
          <p:nvPr/>
        </p:nvSpPr>
        <p:spPr>
          <a:xfrm>
            <a:off x="6644640" y="512064"/>
            <a:ext cx="4815840" cy="414528"/>
          </a:xfrm>
          <a:prstGeom prst="rect">
            <a:avLst/>
          </a:prstGeom>
          <a:noFill/>
          <a:ln/>
        </p:spPr>
        <p:txBody>
          <a:bodyPr wrap="square" lIns="0" tIns="0" rIns="0" bIns="0" rtlCol="0" anchor="ctr"/>
          <a:lstStyle/>
          <a:p>
            <a:pPr algn="r"/>
            <a:r>
              <a:rPr lang="en-US" sz="1200" b="1" kern="0" spc="133">
                <a:solidFill>
                  <a:srgbClr val="94A3B8"/>
                </a:solidFill>
                <a:latin typeface="Segoe UI" pitchFamily="34" charset="0"/>
                <a:ea typeface="Segoe UI" pitchFamily="34" charset="-122"/>
                <a:cs typeface="Segoe UI" pitchFamily="34" charset="-120"/>
              </a:rPr>
              <a:t>T1 · FLOURISH BEGINS · WEEK 1</a:t>
            </a:r>
            <a:endParaRPr lang="en-US" sz="1200" dirty="0"/>
          </a:p>
        </p:txBody>
      </p:sp>
      <p:sp>
        <p:nvSpPr>
          <p:cNvPr id="7" name="Text 0"/>
          <p:cNvSpPr>
            <a:spLocks noGrp="1"/>
          </p:cNvSpPr>
          <p:nvPr>
            <p:ph type="title" idx="100" hasCustomPrompt="1"/>
          </p:nvPr>
        </p:nvSpPr>
        <p:spPr>
          <a:xfrm>
            <a:off x="731520" y="1402080"/>
            <a:ext cx="10728960" cy="731520"/>
          </a:xfrm>
          <a:prstGeom prst="rect">
            <a:avLst/>
          </a:prstGeom>
          <a:noFill/>
          <a:ln/>
        </p:spPr>
        <p:txBody>
          <a:bodyPr vert="horz" wrap="square" lIns="0" tIns="0" rIns="0" bIns="0" rtlCol="0" anchor="ctr">
            <a:normAutofit/>
          </a:bodyPr>
          <a:lstStyle/>
          <a:p>
            <a:r>
              <a:rPr lang="en-US" sz="3733" b="1" dirty="0">
                <a:solidFill>
                  <a:srgbClr val="0F172A"/>
                </a:solidFill>
                <a:latin typeface="Segoe UI" pitchFamily="34" charset="0"/>
                <a:ea typeface="Segoe UI" pitchFamily="34" charset="-122"/>
                <a:cs typeface="Segoe UI" pitchFamily="34" charset="-120"/>
              </a:rPr>
              <a:t>Psalm 139:13–14</a:t>
            </a:r>
            <a:endParaRPr lang="en-US" sz="3733" dirty="0"/>
          </a:p>
        </p:txBody>
      </p:sp>
      <p:sp>
        <p:nvSpPr>
          <p:cNvPr id="8" name="Card">
            <a:extLst>
              <a:ext uri="{C183D7F6-B498-43B3-948B-1728B52AA6E4}">
                <adec:decorative xmlns:adec="http://schemas.microsoft.com/office/drawing/2017/decorative" val="1"/>
              </a:ext>
            </a:extLst>
          </p:cNvPr>
          <p:cNvSpPr/>
          <p:nvPr/>
        </p:nvSpPr>
        <p:spPr>
          <a:xfrm>
            <a:off x="731520" y="2255520"/>
            <a:ext cx="10728960" cy="2194560"/>
          </a:xfrm>
          <a:prstGeom prst="roundRect">
            <a:avLst>
              <a:gd name="adj" fmla="val 4706"/>
            </a:avLst>
          </a:prstGeom>
          <a:solidFill>
            <a:srgbClr val="FFFFFF"/>
          </a:solidFill>
          <a:ln w="12700">
            <a:solidFill>
              <a:srgbClr val="E6E9F2"/>
            </a:solidFill>
            <a:prstDash val="solid"/>
          </a:ln>
        </p:spPr>
        <p:txBody>
          <a:bodyPr/>
          <a:lstStyle/>
          <a:p>
            <a:endParaRPr lang="en-US" sz="2400"/>
          </a:p>
        </p:txBody>
      </p:sp>
      <p:sp>
        <p:nvSpPr>
          <p:cNvPr id="9" name="Accent">
            <a:extLst>
              <a:ext uri="{C183D7F6-B498-43B3-948B-1728B52AA6E4}">
                <adec:decorative xmlns:adec="http://schemas.microsoft.com/office/drawing/2017/decorative" val="1"/>
              </a:ext>
            </a:extLst>
          </p:cNvPr>
          <p:cNvSpPr/>
          <p:nvPr/>
        </p:nvSpPr>
        <p:spPr>
          <a:xfrm>
            <a:off x="731520" y="2255520"/>
            <a:ext cx="109728" cy="2194560"/>
          </a:xfrm>
          <a:prstGeom prst="rect">
            <a:avLst/>
          </a:prstGeom>
          <a:solidFill>
            <a:srgbClr val="0EA5A4"/>
          </a:solidFill>
          <a:ln w="12700">
            <a:solidFill>
              <a:srgbClr val="0EA5A4"/>
            </a:solidFill>
            <a:prstDash val="solid"/>
          </a:ln>
        </p:spPr>
        <p:txBody>
          <a:bodyPr/>
          <a:lstStyle/>
          <a:p>
            <a:endParaRPr lang="en-US" sz="2400"/>
          </a:p>
        </p:txBody>
      </p:sp>
      <p:sp>
        <p:nvSpPr>
          <p:cNvPr id="10" name="Text 8"/>
          <p:cNvSpPr/>
          <p:nvPr/>
        </p:nvSpPr>
        <p:spPr>
          <a:xfrm>
            <a:off x="1280160" y="2499360"/>
            <a:ext cx="9814560" cy="1584960"/>
          </a:xfrm>
          <a:prstGeom prst="rect">
            <a:avLst/>
          </a:prstGeom>
          <a:noFill/>
          <a:ln/>
        </p:spPr>
        <p:txBody>
          <a:bodyPr wrap="square" lIns="0" tIns="0" rIns="0" bIns="0" rtlCol="0" anchor="ctr"/>
          <a:lstStyle/>
          <a:p>
            <a:pPr>
              <a:lnSpc>
                <a:spcPts val="3467"/>
              </a:lnSpc>
            </a:pPr>
            <a:r>
              <a:rPr lang="en-US" sz="2267">
                <a:solidFill>
                  <a:srgbClr val="0F172A"/>
                </a:solidFill>
                <a:latin typeface="Segoe UI Semibold" pitchFamily="34" charset="0"/>
                <a:ea typeface="Segoe UI Semibold" pitchFamily="34" charset="-122"/>
                <a:cs typeface="Segoe UI Semibold" pitchFamily="34" charset="-120"/>
              </a:rPr>
              <a:t>“For you created my inmost being; you knit me together in my mother's womb. I praise you because I am fearfully and wonderfully made; your works are wonderful, I know that full well.”</a:t>
            </a:r>
            <a:endParaRPr lang="en-US" sz="2267"/>
          </a:p>
        </p:txBody>
      </p:sp>
      <p:sp>
        <p:nvSpPr>
          <p:cNvPr id="11" name="Text 9">
            <a:extLst>
              <a:ext uri="{C183D7F6-B498-43B3-948B-1728B52AA6E4}">
                <adec:decorative xmlns:adec="http://schemas.microsoft.com/office/drawing/2017/decorative" val="0"/>
              </a:ext>
            </a:extLst>
          </p:cNvPr>
          <p:cNvSpPr/>
          <p:nvPr/>
        </p:nvSpPr>
        <p:spPr>
          <a:xfrm>
            <a:off x="1280160" y="4145280"/>
            <a:ext cx="9814560" cy="365760"/>
          </a:xfrm>
          <a:prstGeom prst="rect">
            <a:avLst/>
          </a:prstGeom>
          <a:noFill/>
          <a:ln/>
        </p:spPr>
        <p:txBody>
          <a:bodyPr wrap="square" lIns="0" tIns="0" rIns="0" bIns="0" rtlCol="0" anchor="ctr"/>
          <a:lstStyle/>
          <a:p>
            <a:r>
              <a:rPr lang="en-US" sz="1400">
                <a:solidFill>
                  <a:srgbClr val="475569"/>
                </a:solidFill>
                <a:latin typeface="Segoe UI" pitchFamily="34" charset="0"/>
                <a:ea typeface="Segoe UI" pitchFamily="34" charset="-122"/>
                <a:cs typeface="Segoe UI" pitchFamily="34" charset="-120"/>
              </a:rPr>
              <a:t>Psalm 139:13–14, New International Version (NIV)</a:t>
            </a:r>
            <a:endParaRPr lang="en-US" sz="1400" dirty="0"/>
          </a:p>
        </p:txBody>
      </p:sp>
      <p:sp>
        <p:nvSpPr>
          <p:cNvPr id="12" name="Rhythm chip">
            <a:extLst>
              <a:ext uri="{C183D7F6-B498-43B3-948B-1728B52AA6E4}">
                <adec:decorative xmlns:adec="http://schemas.microsoft.com/office/drawing/2017/decorative" val="1"/>
              </a:ext>
            </a:extLst>
          </p:cNvPr>
          <p:cNvSpPr/>
          <p:nvPr/>
        </p:nvSpPr>
        <p:spPr>
          <a:xfrm>
            <a:off x="731520" y="5754624"/>
            <a:ext cx="2682240" cy="731520"/>
          </a:xfrm>
          <a:prstGeom prst="roundRect">
            <a:avLst>
              <a:gd name="adj" fmla="val 23333"/>
            </a:avLst>
          </a:prstGeom>
          <a:solidFill>
            <a:srgbClr val="EDEFF5"/>
          </a:solidFill>
          <a:ln w="12700">
            <a:solidFill>
              <a:srgbClr val="E2E6EF"/>
            </a:solidFill>
            <a:prstDash val="solid"/>
          </a:ln>
        </p:spPr>
        <p:txBody>
          <a:bodyPr/>
          <a:lstStyle/>
          <a:p>
            <a:endParaRPr lang="en-US" sz="2400"/>
          </a:p>
        </p:txBody>
      </p:sp>
      <p:sp>
        <p:nvSpPr>
          <p:cNvPr id="13" name="Move logo">
            <a:extLst>
              <a:ext uri="{C183D7F6-B498-43B3-948B-1728B52AA6E4}">
                <adec:decorative xmlns:adec="http://schemas.microsoft.com/office/drawing/2017/decorative" val="1"/>
              </a:ext>
            </a:extLst>
          </p:cNvPr>
          <p:cNvSpPr/>
          <p:nvPr/>
        </p:nvSpPr>
        <p:spPr>
          <a:xfrm>
            <a:off x="978993" y="6012607"/>
            <a:ext cx="215555" cy="215555"/>
          </a:xfrm>
          <a:prstGeom prst="ellipse">
            <a:avLst/>
          </a:prstGeom>
          <a:ln w="15240">
            <a:solidFill>
              <a:srgbClr val="94A3B8"/>
            </a:solidFill>
            <a:prstDash val="solid"/>
          </a:ln>
        </p:spPr>
        <p:txBody>
          <a:bodyPr/>
          <a:lstStyle/>
          <a:p>
            <a:endParaRPr lang="en-US" sz="2400"/>
          </a:p>
        </p:txBody>
      </p:sp>
      <p:sp>
        <p:nvSpPr>
          <p:cNvPr id="14" name="Move logo">
            <a:extLst>
              <a:ext uri="{C183D7F6-B498-43B3-948B-1728B52AA6E4}">
                <adec:decorative xmlns:adec="http://schemas.microsoft.com/office/drawing/2017/decorative" val="1"/>
              </a:ext>
            </a:extLst>
          </p:cNvPr>
          <p:cNvSpPr/>
          <p:nvPr/>
        </p:nvSpPr>
        <p:spPr>
          <a:xfrm>
            <a:off x="1097548" y="6012607"/>
            <a:ext cx="215555" cy="215555"/>
          </a:xfrm>
          <a:prstGeom prst="ellipse">
            <a:avLst/>
          </a:prstGeom>
          <a:ln w="15240">
            <a:solidFill>
              <a:srgbClr val="94A3B8"/>
            </a:solidFill>
            <a:prstDash val="solid"/>
          </a:ln>
        </p:spPr>
        <p:txBody>
          <a:bodyPr/>
          <a:lstStyle/>
          <a:p>
            <a:endParaRPr lang="en-US" sz="2400"/>
          </a:p>
        </p:txBody>
      </p:sp>
      <p:sp>
        <p:nvSpPr>
          <p:cNvPr id="15" name="Text 13">
            <a:extLst>
              <a:ext uri="{C183D7F6-B498-43B3-948B-1728B52AA6E4}">
                <adec:decorative xmlns:adec="http://schemas.microsoft.com/office/drawing/2017/decorative" val="0"/>
              </a:ext>
            </a:extLst>
          </p:cNvPr>
          <p:cNvSpPr/>
          <p:nvPr/>
        </p:nvSpPr>
        <p:spPr>
          <a:xfrm>
            <a:off x="1438656" y="5754624"/>
            <a:ext cx="1828800" cy="731520"/>
          </a:xfrm>
          <a:prstGeom prst="rect">
            <a:avLst/>
          </a:prstGeom>
          <a:noFill/>
          <a:ln/>
        </p:spPr>
        <p:txBody>
          <a:bodyPr wrap="square" lIns="0" tIns="0" rIns="0" bIns="0" rtlCol="0" anchor="ctr"/>
          <a:lstStyle/>
          <a:p>
            <a:r>
              <a:rPr lang="en-US" sz="1400" b="1" kern="0" spc="107">
                <a:solidFill>
                  <a:srgbClr val="94A3B8"/>
                </a:solidFill>
                <a:latin typeface="Segoe UI" pitchFamily="34" charset="0"/>
                <a:ea typeface="Segoe UI" pitchFamily="34" charset="-122"/>
                <a:cs typeface="Segoe UI" pitchFamily="34" charset="-120"/>
              </a:rPr>
              <a:t>CONNECT</a:t>
            </a:r>
            <a:endParaRPr lang="en-US" sz="1400" dirty="0"/>
          </a:p>
        </p:txBody>
      </p:sp>
      <p:sp>
        <p:nvSpPr>
          <p:cNvPr id="16" name="Rhythm chip">
            <a:extLst>
              <a:ext uri="{C183D7F6-B498-43B3-948B-1728B52AA6E4}">
                <adec:decorative xmlns:adec="http://schemas.microsoft.com/office/drawing/2017/decorative" val="1"/>
              </a:ext>
            </a:extLst>
          </p:cNvPr>
          <p:cNvSpPr/>
          <p:nvPr/>
        </p:nvSpPr>
        <p:spPr>
          <a:xfrm>
            <a:off x="3596640" y="5608320"/>
            <a:ext cx="2682240" cy="999744"/>
          </a:xfrm>
          <a:prstGeom prst="roundRect">
            <a:avLst>
              <a:gd name="adj" fmla="val 17073"/>
            </a:avLst>
          </a:prstGeom>
          <a:solidFill>
            <a:srgbClr val="0EA5A4"/>
          </a:solidFill>
          <a:ln w="12700">
            <a:solidFill>
              <a:srgbClr val="0EA5A4"/>
            </a:solidFill>
            <a:prstDash val="solid"/>
          </a:ln>
        </p:spPr>
        <p:txBody>
          <a:bodyPr/>
          <a:lstStyle/>
          <a:p>
            <a:endParaRPr lang="en-US" sz="2400"/>
          </a:p>
        </p:txBody>
      </p:sp>
      <p:sp>
        <p:nvSpPr>
          <p:cNvPr id="17" name="Move logo">
            <a:extLst>
              <a:ext uri="{C183D7F6-B498-43B3-948B-1728B52AA6E4}">
                <adec:decorative xmlns:adec="http://schemas.microsoft.com/office/drawing/2017/decorative" val="1"/>
              </a:ext>
            </a:extLst>
          </p:cNvPr>
          <p:cNvSpPr/>
          <p:nvPr/>
        </p:nvSpPr>
        <p:spPr>
          <a:xfrm>
            <a:off x="3861938" y="5950672"/>
            <a:ext cx="248717" cy="248717"/>
          </a:xfrm>
          <a:prstGeom prst="ellipse">
            <a:avLst/>
          </a:prstGeom>
          <a:ln w="15240">
            <a:solidFill>
              <a:srgbClr val="FFFFFF"/>
            </a:solidFill>
            <a:prstDash val="solid"/>
          </a:ln>
        </p:spPr>
        <p:txBody>
          <a:bodyPr/>
          <a:lstStyle/>
          <a:p>
            <a:endParaRPr lang="en-US" sz="2400"/>
          </a:p>
        </p:txBody>
      </p:sp>
      <p:sp>
        <p:nvSpPr>
          <p:cNvPr id="18" name="Move logo">
            <a:extLst>
              <a:ext uri="{C183D7F6-B498-43B3-948B-1728B52AA6E4}">
                <adec:decorative xmlns:adec="http://schemas.microsoft.com/office/drawing/2017/decorative" val="1"/>
              </a:ext>
            </a:extLst>
          </p:cNvPr>
          <p:cNvSpPr/>
          <p:nvPr/>
        </p:nvSpPr>
        <p:spPr>
          <a:xfrm>
            <a:off x="4054694" y="6143427"/>
            <a:ext cx="124359" cy="124359"/>
          </a:xfrm>
          <a:prstGeom prst="line">
            <a:avLst/>
          </a:prstGeom>
          <a:ln w="15240">
            <a:solidFill>
              <a:srgbClr val="FFFFFF"/>
            </a:solidFill>
            <a:prstDash val="solid"/>
          </a:ln>
        </p:spPr>
        <p:txBody>
          <a:bodyPr/>
          <a:lstStyle/>
          <a:p>
            <a:endParaRPr lang="en-US" sz="2400"/>
          </a:p>
        </p:txBody>
      </p:sp>
      <p:sp>
        <p:nvSpPr>
          <p:cNvPr id="19" name="Text 17">
            <a:extLst>
              <a:ext uri="{C183D7F6-B498-43B3-948B-1728B52AA6E4}">
                <adec:decorative xmlns:adec="http://schemas.microsoft.com/office/drawing/2017/decorative" val="0"/>
              </a:ext>
            </a:extLst>
          </p:cNvPr>
          <p:cNvSpPr/>
          <p:nvPr/>
        </p:nvSpPr>
        <p:spPr>
          <a:xfrm>
            <a:off x="4303776" y="5608320"/>
            <a:ext cx="1828800" cy="999744"/>
          </a:xfrm>
          <a:prstGeom prst="rect">
            <a:avLst/>
          </a:prstGeom>
          <a:noFill/>
          <a:ln/>
        </p:spPr>
        <p:txBody>
          <a:bodyPr wrap="square" lIns="0" tIns="0" rIns="0" bIns="0" rtlCol="0" anchor="ctr"/>
          <a:lstStyle/>
          <a:p>
            <a:r>
              <a:rPr lang="en-US" sz="1733" b="1" kern="0" spc="67">
                <a:solidFill>
                  <a:srgbClr val="FFFFFF"/>
                </a:solidFill>
                <a:latin typeface="Segoe UI" pitchFamily="34" charset="0"/>
                <a:ea typeface="Segoe UI" pitchFamily="34" charset="-122"/>
                <a:cs typeface="Segoe UI" pitchFamily="34" charset="-120"/>
              </a:rPr>
              <a:t>EXPLORE</a:t>
            </a:r>
            <a:endParaRPr lang="en-US" sz="1733" dirty="0"/>
          </a:p>
        </p:txBody>
      </p:sp>
      <p:sp>
        <p:nvSpPr>
          <p:cNvPr id="20" name="Rhythm chip">
            <a:extLst>
              <a:ext uri="{C183D7F6-B498-43B3-948B-1728B52AA6E4}">
                <adec:decorative xmlns:adec="http://schemas.microsoft.com/office/drawing/2017/decorative" val="1"/>
              </a:ext>
            </a:extLst>
          </p:cNvPr>
          <p:cNvSpPr/>
          <p:nvPr/>
        </p:nvSpPr>
        <p:spPr>
          <a:xfrm>
            <a:off x="6461760" y="5754624"/>
            <a:ext cx="2682240" cy="731520"/>
          </a:xfrm>
          <a:prstGeom prst="roundRect">
            <a:avLst>
              <a:gd name="adj" fmla="val 23333"/>
            </a:avLst>
          </a:prstGeom>
          <a:solidFill>
            <a:srgbClr val="EDEFF5"/>
          </a:solidFill>
          <a:ln w="12700">
            <a:solidFill>
              <a:srgbClr val="E2E6EF"/>
            </a:solidFill>
            <a:prstDash val="solid"/>
          </a:ln>
        </p:spPr>
        <p:txBody>
          <a:bodyPr/>
          <a:lstStyle/>
          <a:p>
            <a:endParaRPr lang="en-US" sz="2400"/>
          </a:p>
        </p:txBody>
      </p:sp>
      <p:sp>
        <p:nvSpPr>
          <p:cNvPr id="21" name="Move logo">
            <a:extLst>
              <a:ext uri="{C183D7F6-B498-43B3-948B-1728B52AA6E4}">
                <adec:decorative xmlns:adec="http://schemas.microsoft.com/office/drawing/2017/decorative" val="1"/>
              </a:ext>
            </a:extLst>
          </p:cNvPr>
          <p:cNvSpPr/>
          <p:nvPr/>
        </p:nvSpPr>
        <p:spPr>
          <a:xfrm>
            <a:off x="6762171" y="6006267"/>
            <a:ext cx="228235" cy="228235"/>
          </a:xfrm>
          <a:prstGeom prst="ellipse">
            <a:avLst/>
          </a:prstGeom>
          <a:ln w="15240">
            <a:solidFill>
              <a:srgbClr val="94A3B8"/>
            </a:solidFill>
            <a:prstDash val="solid"/>
          </a:ln>
        </p:spPr>
        <p:txBody>
          <a:bodyPr/>
          <a:lstStyle/>
          <a:p>
            <a:endParaRPr lang="en-US" sz="2400"/>
          </a:p>
        </p:txBody>
      </p:sp>
      <p:sp>
        <p:nvSpPr>
          <p:cNvPr id="22" name="Move logo">
            <a:extLst>
              <a:ext uri="{C183D7F6-B498-43B3-948B-1728B52AA6E4}">
                <adec:decorative xmlns:adec="http://schemas.microsoft.com/office/drawing/2017/decorative" val="1"/>
              </a:ext>
            </a:extLst>
          </p:cNvPr>
          <p:cNvSpPr/>
          <p:nvPr/>
        </p:nvSpPr>
        <p:spPr>
          <a:xfrm>
            <a:off x="6824936" y="6122668"/>
            <a:ext cx="47929" cy="51353"/>
          </a:xfrm>
          <a:prstGeom prst="line">
            <a:avLst/>
          </a:prstGeom>
          <a:ln w="15240">
            <a:solidFill>
              <a:srgbClr val="94A3B8"/>
            </a:solidFill>
            <a:prstDash val="solid"/>
          </a:ln>
        </p:spPr>
        <p:txBody>
          <a:bodyPr/>
          <a:lstStyle/>
          <a:p>
            <a:endParaRPr lang="en-US" sz="2400"/>
          </a:p>
        </p:txBody>
      </p:sp>
      <p:sp>
        <p:nvSpPr>
          <p:cNvPr id="23" name="Move logo">
            <a:extLst>
              <a:ext uri="{C183D7F6-B498-43B3-948B-1728B52AA6E4}">
                <adec:decorative xmlns:adec="http://schemas.microsoft.com/office/drawing/2017/decorative" val="1"/>
              </a:ext>
            </a:extLst>
          </p:cNvPr>
          <p:cNvSpPr/>
          <p:nvPr/>
        </p:nvSpPr>
        <p:spPr>
          <a:xfrm flipV="1">
            <a:off x="6872865" y="6069031"/>
            <a:ext cx="62764" cy="104988"/>
          </a:xfrm>
          <a:prstGeom prst="line">
            <a:avLst/>
          </a:prstGeom>
          <a:ln w="15240">
            <a:solidFill>
              <a:srgbClr val="94A3B8"/>
            </a:solidFill>
            <a:prstDash val="solid"/>
          </a:ln>
        </p:spPr>
        <p:txBody>
          <a:bodyPr/>
          <a:lstStyle/>
          <a:p>
            <a:endParaRPr lang="en-US" sz="2400"/>
          </a:p>
        </p:txBody>
      </p:sp>
      <p:sp>
        <p:nvSpPr>
          <p:cNvPr id="24" name="Text 22">
            <a:extLst>
              <a:ext uri="{C183D7F6-B498-43B3-948B-1728B52AA6E4}">
                <adec:decorative xmlns:adec="http://schemas.microsoft.com/office/drawing/2017/decorative" val="0"/>
              </a:ext>
            </a:extLst>
          </p:cNvPr>
          <p:cNvSpPr/>
          <p:nvPr/>
        </p:nvSpPr>
        <p:spPr>
          <a:xfrm>
            <a:off x="7168896" y="5754624"/>
            <a:ext cx="1828800" cy="731520"/>
          </a:xfrm>
          <a:prstGeom prst="rect">
            <a:avLst/>
          </a:prstGeom>
          <a:noFill/>
          <a:ln/>
        </p:spPr>
        <p:txBody>
          <a:bodyPr wrap="square" lIns="0" tIns="0" rIns="0" bIns="0" rtlCol="0" anchor="ctr"/>
          <a:lstStyle/>
          <a:p>
            <a:r>
              <a:rPr lang="en-US" sz="1400" b="1" kern="0" spc="107">
                <a:solidFill>
                  <a:srgbClr val="94A3B8"/>
                </a:solidFill>
                <a:latin typeface="Segoe UI" pitchFamily="34" charset="0"/>
                <a:ea typeface="Segoe UI" pitchFamily="34" charset="-122"/>
                <a:cs typeface="Segoe UI" pitchFamily="34" charset="-120"/>
              </a:rPr>
              <a:t>PRACTISE</a:t>
            </a:r>
            <a:endParaRPr lang="en-US" sz="1400" dirty="0"/>
          </a:p>
        </p:txBody>
      </p:sp>
      <p:sp>
        <p:nvSpPr>
          <p:cNvPr id="25" name="Rhythm chip">
            <a:extLst>
              <a:ext uri="{C183D7F6-B498-43B3-948B-1728B52AA6E4}">
                <adec:decorative xmlns:adec="http://schemas.microsoft.com/office/drawing/2017/decorative" val="1"/>
              </a:ext>
            </a:extLst>
          </p:cNvPr>
          <p:cNvSpPr/>
          <p:nvPr/>
        </p:nvSpPr>
        <p:spPr>
          <a:xfrm>
            <a:off x="9326880" y="5754624"/>
            <a:ext cx="2682240" cy="731520"/>
          </a:xfrm>
          <a:prstGeom prst="roundRect">
            <a:avLst>
              <a:gd name="adj" fmla="val 23333"/>
            </a:avLst>
          </a:prstGeom>
          <a:solidFill>
            <a:srgbClr val="EDEFF5"/>
          </a:solidFill>
          <a:ln w="12700">
            <a:solidFill>
              <a:srgbClr val="E2E6EF"/>
            </a:solidFill>
            <a:prstDash val="solid"/>
          </a:ln>
        </p:spPr>
        <p:txBody>
          <a:bodyPr/>
          <a:lstStyle/>
          <a:p>
            <a:endParaRPr lang="en-US" sz="2400"/>
          </a:p>
        </p:txBody>
      </p:sp>
      <p:sp>
        <p:nvSpPr>
          <p:cNvPr id="26" name="Move logo">
            <a:extLst>
              <a:ext uri="{C183D7F6-B498-43B3-948B-1728B52AA6E4}">
                <adec:decorative xmlns:adec="http://schemas.microsoft.com/office/drawing/2017/decorative" val="1"/>
              </a:ext>
            </a:extLst>
          </p:cNvPr>
          <p:cNvSpPr/>
          <p:nvPr/>
        </p:nvSpPr>
        <p:spPr>
          <a:xfrm>
            <a:off x="9620952" y="5999928"/>
            <a:ext cx="240913" cy="240913"/>
          </a:xfrm>
          <a:prstGeom prst="ellipse">
            <a:avLst/>
          </a:prstGeom>
          <a:ln w="15240">
            <a:solidFill>
              <a:srgbClr val="94A3B8"/>
            </a:solidFill>
            <a:prstDash val="solid"/>
          </a:ln>
        </p:spPr>
        <p:txBody>
          <a:bodyPr/>
          <a:lstStyle/>
          <a:p>
            <a:endParaRPr lang="en-US" sz="2400"/>
          </a:p>
        </p:txBody>
      </p:sp>
      <p:sp>
        <p:nvSpPr>
          <p:cNvPr id="27" name="Move logo">
            <a:extLst>
              <a:ext uri="{C183D7F6-B498-43B3-948B-1728B52AA6E4}">
                <adec:decorative xmlns:adec="http://schemas.microsoft.com/office/drawing/2017/decorative" val="1"/>
              </a:ext>
            </a:extLst>
          </p:cNvPr>
          <p:cNvSpPr/>
          <p:nvPr/>
        </p:nvSpPr>
        <p:spPr>
          <a:xfrm>
            <a:off x="9683589" y="6062565"/>
            <a:ext cx="115639" cy="115639"/>
          </a:xfrm>
          <a:prstGeom prst="ellipse">
            <a:avLst/>
          </a:prstGeom>
          <a:ln w="15240">
            <a:solidFill>
              <a:srgbClr val="94A3B8"/>
            </a:solidFill>
            <a:prstDash val="solid"/>
          </a:ln>
        </p:spPr>
        <p:txBody>
          <a:bodyPr/>
          <a:lstStyle/>
          <a:p>
            <a:endParaRPr lang="en-US" sz="2400"/>
          </a:p>
        </p:txBody>
      </p:sp>
      <p:sp>
        <p:nvSpPr>
          <p:cNvPr id="28" name="Move logo">
            <a:extLst>
              <a:ext uri="{C183D7F6-B498-43B3-948B-1728B52AA6E4}">
                <adec:decorative xmlns:adec="http://schemas.microsoft.com/office/drawing/2017/decorative" val="1"/>
              </a:ext>
            </a:extLst>
          </p:cNvPr>
          <p:cNvSpPr/>
          <p:nvPr/>
        </p:nvSpPr>
        <p:spPr>
          <a:xfrm>
            <a:off x="9725749" y="6104725"/>
            <a:ext cx="31319" cy="31319"/>
          </a:xfrm>
          <a:prstGeom prst="ellipse">
            <a:avLst/>
          </a:prstGeom>
          <a:solidFill>
            <a:srgbClr val="94A3B8"/>
          </a:solidFill>
          <a:ln w="15240">
            <a:solidFill>
              <a:srgbClr val="94A3B8"/>
            </a:solidFill>
            <a:prstDash val="solid"/>
          </a:ln>
        </p:spPr>
        <p:txBody>
          <a:bodyPr/>
          <a:lstStyle/>
          <a:p>
            <a:endParaRPr lang="en-US" sz="2400"/>
          </a:p>
        </p:txBody>
      </p:sp>
      <p:sp>
        <p:nvSpPr>
          <p:cNvPr id="29" name="Text 27">
            <a:extLst>
              <a:ext uri="{C183D7F6-B498-43B3-948B-1728B52AA6E4}">
                <adec:decorative xmlns:adec="http://schemas.microsoft.com/office/drawing/2017/decorative" val="0"/>
              </a:ext>
            </a:extLst>
          </p:cNvPr>
          <p:cNvSpPr/>
          <p:nvPr/>
        </p:nvSpPr>
        <p:spPr>
          <a:xfrm>
            <a:off x="10034016" y="5754624"/>
            <a:ext cx="1828800" cy="731520"/>
          </a:xfrm>
          <a:prstGeom prst="rect">
            <a:avLst/>
          </a:prstGeom>
          <a:noFill/>
          <a:ln/>
        </p:spPr>
        <p:txBody>
          <a:bodyPr wrap="square" lIns="0" tIns="0" rIns="0" bIns="0" rtlCol="0" anchor="ctr"/>
          <a:lstStyle/>
          <a:p>
            <a:r>
              <a:rPr lang="en-US" sz="1400" b="1" kern="0" spc="107">
                <a:solidFill>
                  <a:srgbClr val="94A3B8"/>
                </a:solidFill>
                <a:latin typeface="Segoe UI" pitchFamily="34" charset="0"/>
                <a:ea typeface="Segoe UI" pitchFamily="34" charset="-122"/>
                <a:cs typeface="Segoe UI" pitchFamily="34" charset="-120"/>
              </a:rPr>
              <a:t>REFLECT</a:t>
            </a:r>
            <a:endParaRPr lang="en-US" sz="1400" dirty="0"/>
          </a:p>
        </p:txBody>
      </p:sp>
      <p:sp>
        <p:nvSpPr>
          <p:cNvPr id="30" name="Connection card">
            <a:extLst>
              <a:ext uri="{C183D7F6-B498-43B3-948B-1728B52AA6E4}">
                <adec:decorative xmlns:adec="http://schemas.microsoft.com/office/drawing/2017/decorative" val="1"/>
              </a:ext>
            </a:extLst>
          </p:cNvPr>
          <p:cNvSpPr/>
          <p:nvPr/>
        </p:nvSpPr>
        <p:spPr>
          <a:xfrm>
            <a:off x="731520" y="4511040"/>
            <a:ext cx="10728960" cy="1097280"/>
          </a:xfrm>
          <a:prstGeom prst="roundRect">
            <a:avLst>
              <a:gd name="adj" fmla="val 14000"/>
            </a:avLst>
          </a:prstGeom>
          <a:solidFill>
            <a:srgbClr val="E6F6F5"/>
          </a:solidFill>
          <a:ln w="12700">
            <a:solidFill>
              <a:srgbClr val="0EA5A4"/>
            </a:solidFill>
            <a:prstDash val="solid"/>
          </a:ln>
        </p:spPr>
        <p:txBody>
          <a:bodyPr/>
          <a:lstStyle/>
          <a:p>
            <a:endParaRPr lang="en-US" sz="2400"/>
          </a:p>
        </p:txBody>
      </p:sp>
      <p:sp>
        <p:nvSpPr>
          <p:cNvPr id="31" name="Connection label"/>
          <p:cNvSpPr/>
          <p:nvPr/>
        </p:nvSpPr>
        <p:spPr>
          <a:xfrm>
            <a:off x="1280160" y="4632960"/>
            <a:ext cx="9814560" cy="213360"/>
          </a:xfrm>
          <a:prstGeom prst="rect">
            <a:avLst/>
          </a:prstGeom>
          <a:noFill/>
          <a:ln/>
        </p:spPr>
        <p:txBody>
          <a:bodyPr wrap="square" lIns="0" tIns="0" rIns="0" bIns="0" rtlCol="0" anchor="ctr"/>
          <a:lstStyle/>
          <a:p>
            <a:r>
              <a:rPr lang="en-US" sz="1067" b="1" spc="107">
                <a:solidFill>
                  <a:srgbClr val="0EA5A4"/>
                </a:solidFill>
                <a:latin typeface="Segoe UI" pitchFamily="34" charset="0"/>
                <a:ea typeface="Segoe UI" pitchFamily="34" charset="-122"/>
                <a:cs typeface="Segoe UI" pitchFamily="34" charset="-120"/>
              </a:rPr>
              <a:t>CHRISTIAN CONNECTION</a:t>
            </a:r>
          </a:p>
        </p:txBody>
      </p:sp>
      <p:sp>
        <p:nvSpPr>
          <p:cNvPr id="32" name="Connection text"/>
          <p:cNvSpPr/>
          <p:nvPr/>
        </p:nvSpPr>
        <p:spPr>
          <a:xfrm>
            <a:off x="1280160" y="4876800"/>
            <a:ext cx="9814560" cy="670560"/>
          </a:xfrm>
          <a:prstGeom prst="rect">
            <a:avLst/>
          </a:prstGeom>
          <a:noFill/>
          <a:ln/>
        </p:spPr>
        <p:txBody>
          <a:bodyPr wrap="square" lIns="0" tIns="0" rIns="0" bIns="0" rtlCol="0" anchor="ctr"/>
          <a:lstStyle/>
          <a:p>
            <a:r>
              <a:rPr lang="en-US" sz="1600">
                <a:solidFill>
                  <a:srgbClr val="0F172A"/>
                </a:solidFill>
                <a:latin typeface="Segoe UI" pitchFamily="34" charset="0"/>
                <a:ea typeface="Segoe UI" pitchFamily="34" charset="-122"/>
                <a:cs typeface="Segoe UI" pitchFamily="34" charset="-120"/>
              </a:rPr>
              <a:t>God knits each person together on purpose, so dignity is given rather than earned. That shows in how we speak to and listen to each other in this room.</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ove logo tile">
            <a:extLst>
              <a:ext uri="{C183D7F6-B498-43B3-948B-1728B52AA6E4}">
                <adec:decorative xmlns:adec="http://schemas.microsoft.com/office/drawing/2017/decorative" val="1"/>
              </a:ext>
            </a:extLst>
          </p:cNvPr>
          <p:cNvSpPr/>
          <p:nvPr/>
        </p:nvSpPr>
        <p:spPr>
          <a:xfrm>
            <a:off x="731520" y="487680"/>
            <a:ext cx="609600" cy="609600"/>
          </a:xfrm>
          <a:prstGeom prst="roundRect">
            <a:avLst>
              <a:gd name="adj" fmla="val 28000"/>
            </a:avLst>
          </a:prstGeom>
          <a:solidFill>
            <a:srgbClr val="E3F8F6"/>
          </a:solidFill>
          <a:ln w="12700">
            <a:solidFill>
              <a:srgbClr val="E3F8F6"/>
            </a:solidFill>
            <a:prstDash val="solid"/>
          </a:ln>
        </p:spPr>
        <p:txBody>
          <a:bodyPr/>
          <a:lstStyle/>
          <a:p>
            <a:endParaRPr lang="en-US" sz="2400"/>
          </a:p>
        </p:txBody>
      </p:sp>
      <p:sp>
        <p:nvSpPr>
          <p:cNvPr id="3" name="Move logo">
            <a:extLst>
              <a:ext uri="{C183D7F6-B498-43B3-948B-1728B52AA6E4}">
                <adec:decorative xmlns:adec="http://schemas.microsoft.com/office/drawing/2017/decorative" val="1"/>
              </a:ext>
            </a:extLst>
          </p:cNvPr>
          <p:cNvSpPr/>
          <p:nvPr/>
        </p:nvSpPr>
        <p:spPr>
          <a:xfrm>
            <a:off x="887090" y="634960"/>
            <a:ext cx="248717" cy="248717"/>
          </a:xfrm>
          <a:prstGeom prst="ellipse">
            <a:avLst/>
          </a:prstGeom>
          <a:ln w="15240">
            <a:solidFill>
              <a:srgbClr val="0EA5A4"/>
            </a:solidFill>
            <a:prstDash val="solid"/>
          </a:ln>
        </p:spPr>
        <p:txBody>
          <a:bodyPr/>
          <a:lstStyle/>
          <a:p>
            <a:endParaRPr lang="en-US" sz="2400"/>
          </a:p>
        </p:txBody>
      </p:sp>
      <p:sp>
        <p:nvSpPr>
          <p:cNvPr id="4" name="Move logo">
            <a:extLst>
              <a:ext uri="{C183D7F6-B498-43B3-948B-1728B52AA6E4}">
                <adec:decorative xmlns:adec="http://schemas.microsoft.com/office/drawing/2017/decorative" val="1"/>
              </a:ext>
            </a:extLst>
          </p:cNvPr>
          <p:cNvSpPr/>
          <p:nvPr/>
        </p:nvSpPr>
        <p:spPr>
          <a:xfrm>
            <a:off x="1079846" y="827715"/>
            <a:ext cx="124359" cy="124359"/>
          </a:xfrm>
          <a:prstGeom prst="line">
            <a:avLst/>
          </a:prstGeom>
          <a:ln w="15240">
            <a:solidFill>
              <a:srgbClr val="0EA5A4"/>
            </a:solidFill>
            <a:prstDash val="solid"/>
          </a:ln>
        </p:spPr>
        <p:txBody>
          <a:bodyPr/>
          <a:lstStyle/>
          <a:p>
            <a:endParaRPr lang="en-US" sz="2400"/>
          </a:p>
        </p:txBody>
      </p:sp>
      <p:sp>
        <p:nvSpPr>
          <p:cNvPr id="5" name="Text 3"/>
          <p:cNvSpPr/>
          <p:nvPr/>
        </p:nvSpPr>
        <p:spPr>
          <a:xfrm>
            <a:off x="1487424" y="487680"/>
            <a:ext cx="4998720" cy="609600"/>
          </a:xfrm>
          <a:prstGeom prst="rect">
            <a:avLst/>
          </a:prstGeom>
          <a:noFill/>
          <a:ln/>
        </p:spPr>
        <p:txBody>
          <a:bodyPr wrap="square" lIns="0" tIns="0" rIns="0" bIns="0" rtlCol="0" anchor="ctr"/>
          <a:lstStyle/>
          <a:p>
            <a:r>
              <a:rPr lang="en-US" sz="1667" b="1" kern="0" spc="133">
                <a:solidFill>
                  <a:srgbClr val="0EA5A4"/>
                </a:solidFill>
                <a:latin typeface="Segoe UI" pitchFamily="34" charset="0"/>
                <a:ea typeface="Segoe UI" pitchFamily="34" charset="-122"/>
                <a:cs typeface="Segoe UI" pitchFamily="34" charset="-120"/>
              </a:rPr>
              <a:t>EXPLORE</a:t>
            </a:r>
            <a:r>
              <a:rPr lang="en-US" sz="1667" kern="0" spc="133">
                <a:solidFill>
                  <a:srgbClr val="CBD5E1"/>
                </a:solidFill>
                <a:latin typeface="Segoe UI" pitchFamily="34" charset="0"/>
                <a:ea typeface="Segoe UI" pitchFamily="34" charset="-122"/>
                <a:cs typeface="Segoe UI" pitchFamily="34" charset="-120"/>
              </a:rPr>
              <a:t>  ·  </a:t>
            </a:r>
            <a:r>
              <a:rPr lang="en-US" sz="1667" kern="0" spc="133">
                <a:solidFill>
                  <a:srgbClr val="475569"/>
                </a:solidFill>
                <a:latin typeface="Segoe UI" pitchFamily="34" charset="0"/>
                <a:ea typeface="Segoe UI" pitchFamily="34" charset="-122"/>
                <a:cs typeface="Segoe UI" pitchFamily="34" charset="-120"/>
              </a:rPr>
              <a:t>Watch together</a:t>
            </a:r>
            <a:endParaRPr lang="en-US" sz="1667"/>
          </a:p>
        </p:txBody>
      </p:sp>
      <p:sp>
        <p:nvSpPr>
          <p:cNvPr id="6" name="Text 4"/>
          <p:cNvSpPr/>
          <p:nvPr/>
        </p:nvSpPr>
        <p:spPr>
          <a:xfrm>
            <a:off x="6644640" y="512064"/>
            <a:ext cx="4815840" cy="414528"/>
          </a:xfrm>
          <a:prstGeom prst="rect">
            <a:avLst/>
          </a:prstGeom>
          <a:noFill/>
          <a:ln/>
        </p:spPr>
        <p:txBody>
          <a:bodyPr wrap="square" lIns="0" tIns="0" rIns="0" bIns="0" rtlCol="0" anchor="ctr"/>
          <a:lstStyle/>
          <a:p>
            <a:pPr algn="r"/>
            <a:r>
              <a:rPr lang="en-US" sz="1200" b="1" kern="0" spc="133">
                <a:solidFill>
                  <a:srgbClr val="94A3B8"/>
                </a:solidFill>
                <a:latin typeface="Segoe UI" pitchFamily="34" charset="0"/>
                <a:ea typeface="Segoe UI" pitchFamily="34" charset="-122"/>
                <a:cs typeface="Segoe UI" pitchFamily="34" charset="-120"/>
              </a:rPr>
              <a:t>T1 · FLOURISH BEGINS · WEEK 1</a:t>
            </a:r>
            <a:endParaRPr lang="en-US" sz="1200"/>
          </a:p>
        </p:txBody>
      </p:sp>
      <p:sp>
        <p:nvSpPr>
          <p:cNvPr id="7" name="Text 0"/>
          <p:cNvSpPr>
            <a:spLocks noGrp="1"/>
          </p:cNvSpPr>
          <p:nvPr>
            <p:ph type="title" idx="100" hasCustomPrompt="1"/>
          </p:nvPr>
        </p:nvSpPr>
        <p:spPr>
          <a:xfrm>
            <a:off x="731520" y="1402080"/>
            <a:ext cx="10728960" cy="731520"/>
          </a:xfrm>
          <a:prstGeom prst="rect">
            <a:avLst/>
          </a:prstGeom>
          <a:noFill/>
          <a:ln/>
        </p:spPr>
        <p:txBody>
          <a:bodyPr vert="horz" wrap="square" lIns="0" tIns="0" rIns="0" bIns="0" rtlCol="0" anchor="ctr">
            <a:normAutofit/>
          </a:bodyPr>
          <a:lstStyle/>
          <a:p>
            <a:r>
              <a:rPr lang="en-US" sz="3733" b="1">
                <a:solidFill>
                  <a:srgbClr val="0F172A"/>
                </a:solidFill>
                <a:latin typeface="Segoe UI" pitchFamily="34" charset="0"/>
                <a:ea typeface="Segoe UI" pitchFamily="34" charset="-122"/>
                <a:cs typeface="Segoe UI" pitchFamily="34" charset="-120"/>
              </a:rPr>
              <a:t>Image of God</a:t>
            </a:r>
            <a:endParaRPr lang="en-US" sz="3733"/>
          </a:p>
        </p:txBody>
      </p:sp>
      <p:sp>
        <p:nvSpPr>
          <p:cNvPr id="8" name="Card">
            <a:extLst>
              <a:ext uri="{C183D7F6-B498-43B3-948B-1728B52AA6E4}">
                <adec:decorative xmlns:adec="http://schemas.microsoft.com/office/drawing/2017/decorative" val="1"/>
              </a:ext>
            </a:extLst>
          </p:cNvPr>
          <p:cNvSpPr/>
          <p:nvPr/>
        </p:nvSpPr>
        <p:spPr>
          <a:xfrm>
            <a:off x="731520" y="2316480"/>
            <a:ext cx="6278880" cy="3108960"/>
          </a:xfrm>
          <a:prstGeom prst="roundRect">
            <a:avLst>
              <a:gd name="adj" fmla="val 4706"/>
            </a:avLst>
          </a:prstGeom>
          <a:solidFill>
            <a:srgbClr val="0F172A"/>
          </a:solidFill>
          <a:ln w="12700">
            <a:solidFill>
              <a:srgbClr val="0F172A"/>
            </a:solidFill>
            <a:prstDash val="solid"/>
          </a:ln>
        </p:spPr>
        <p:txBody>
          <a:bodyPr/>
          <a:lstStyle/>
          <a:p>
            <a:endParaRPr lang="en-US" sz="2400"/>
          </a:p>
        </p:txBody>
      </p:sp>
      <p:sp>
        <p:nvSpPr>
          <p:cNvPr id="9" name="Play button">
            <a:extLst>
              <a:ext uri="{C183D7F6-B498-43B3-948B-1728B52AA6E4}">
                <adec:decorative xmlns:adec="http://schemas.microsoft.com/office/drawing/2017/decorative" val="1"/>
              </a:ext>
            </a:extLst>
          </p:cNvPr>
          <p:cNvSpPr/>
          <p:nvPr/>
        </p:nvSpPr>
        <p:spPr>
          <a:xfrm>
            <a:off x="3316224" y="3389376"/>
            <a:ext cx="1097280" cy="1097280"/>
          </a:xfrm>
          <a:prstGeom prst="ellipse">
            <a:avLst/>
          </a:prstGeom>
          <a:solidFill>
            <a:srgbClr val="0EA5A4"/>
          </a:solidFill>
          <a:ln w="12700">
            <a:solidFill>
              <a:srgbClr val="0EA5A4"/>
            </a:solidFill>
            <a:prstDash val="solid"/>
          </a:ln>
        </p:spPr>
        <p:txBody>
          <a:bodyPr/>
          <a:lstStyle/>
          <a:p>
            <a:endParaRPr lang="en-US" sz="2400"/>
          </a:p>
        </p:txBody>
      </p:sp>
      <p:sp>
        <p:nvSpPr>
          <p:cNvPr id="10" name="Play arrow">
            <a:extLst>
              <a:ext uri="{C183D7F6-B498-43B3-948B-1728B52AA6E4}">
                <adec:decorative xmlns:adec="http://schemas.microsoft.com/office/drawing/2017/decorative" val="1"/>
              </a:ext>
            </a:extLst>
          </p:cNvPr>
          <p:cNvSpPr/>
          <p:nvPr/>
        </p:nvSpPr>
        <p:spPr>
          <a:xfrm rot="5400000">
            <a:off x="3718560" y="3657600"/>
            <a:ext cx="390144" cy="560832"/>
          </a:xfrm>
          <a:prstGeom prst="triangle">
            <a:avLst/>
          </a:prstGeom>
          <a:solidFill>
            <a:srgbClr val="FFFFFF"/>
          </a:solidFill>
          <a:ln w="12700">
            <a:solidFill>
              <a:srgbClr val="FFFFFF"/>
            </a:solidFill>
            <a:prstDash val="solid"/>
          </a:ln>
        </p:spPr>
        <p:txBody>
          <a:bodyPr/>
          <a:lstStyle/>
          <a:p>
            <a:endParaRPr lang="en-US" sz="2400"/>
          </a:p>
        </p:txBody>
      </p:sp>
      <p:sp>
        <p:nvSpPr>
          <p:cNvPr id="11" name="Text 9"/>
          <p:cNvSpPr/>
          <p:nvPr/>
        </p:nvSpPr>
        <p:spPr>
          <a:xfrm>
            <a:off x="1097280" y="4657344"/>
            <a:ext cx="5547360" cy="341376"/>
          </a:xfrm>
          <a:prstGeom prst="rect">
            <a:avLst/>
          </a:prstGeom>
          <a:noFill/>
          <a:ln/>
        </p:spPr>
        <p:txBody>
          <a:bodyPr wrap="square" lIns="0" tIns="0" rIns="0" bIns="0" rtlCol="0" anchor="ctr"/>
          <a:lstStyle/>
          <a:p>
            <a:pPr algn="ctr"/>
            <a:r>
              <a:rPr lang="en-US" sz="1733" b="1">
                <a:solidFill>
                  <a:srgbClr val="FFFFFF"/>
                </a:solidFill>
                <a:latin typeface="Segoe UI" pitchFamily="34" charset="0"/>
                <a:ea typeface="Segoe UI" pitchFamily="34" charset="-122"/>
                <a:cs typeface="Segoe UI" pitchFamily="34" charset="-120"/>
              </a:rPr>
              <a:t>BibleProject · “Image of God”</a:t>
            </a:r>
            <a:endParaRPr lang="en-US" sz="1733"/>
          </a:p>
        </p:txBody>
      </p:sp>
      <p:sp>
        <p:nvSpPr>
          <p:cNvPr id="12" name="Text 10"/>
          <p:cNvSpPr/>
          <p:nvPr/>
        </p:nvSpPr>
        <p:spPr>
          <a:xfrm>
            <a:off x="1097280" y="4998720"/>
            <a:ext cx="5547360" cy="316992"/>
          </a:xfrm>
          <a:prstGeom prst="rect">
            <a:avLst/>
          </a:prstGeom>
          <a:noFill/>
          <a:ln/>
        </p:spPr>
        <p:txBody>
          <a:bodyPr wrap="square" lIns="0" tIns="0" rIns="0" bIns="0" rtlCol="0" anchor="ctr"/>
          <a:lstStyle/>
          <a:p>
            <a:pPr algn="ctr"/>
            <a:r>
              <a:rPr lang="en-US" sz="1100" dirty="0" err="1">
                <a:solidFill>
                  <a:srgbClr val="94A3B8"/>
                </a:solidFill>
                <a:latin typeface="Segoe UI" pitchFamily="34" charset="0"/>
                <a:ea typeface="Segoe UI" pitchFamily="34" charset="-122"/>
                <a:cs typeface="Segoe UI" pitchFamily="34" charset="-120"/>
              </a:rPr>
              <a:t>bibleproject.com</a:t>
            </a:r>
            <a:r>
              <a:rPr lang="en-US" sz="1100" dirty="0">
                <a:solidFill>
                  <a:srgbClr val="94A3B8"/>
                </a:solidFill>
                <a:latin typeface="Segoe UI" pitchFamily="34" charset="0"/>
                <a:ea typeface="Segoe UI" pitchFamily="34" charset="-122"/>
                <a:cs typeface="Segoe UI" pitchFamily="34" charset="-120"/>
              </a:rPr>
              <a:t>/explore/video/image-of-god</a:t>
            </a:r>
            <a:endParaRPr lang="en-US" sz="1400" dirty="0"/>
          </a:p>
        </p:txBody>
      </p:sp>
      <p:sp>
        <p:nvSpPr>
          <p:cNvPr id="13" name="Card">
            <a:extLst>
              <a:ext uri="{C183D7F6-B498-43B3-948B-1728B52AA6E4}">
                <adec:decorative xmlns:adec="http://schemas.microsoft.com/office/drawing/2017/decorative" val="1"/>
              </a:ext>
            </a:extLst>
          </p:cNvPr>
          <p:cNvSpPr/>
          <p:nvPr/>
        </p:nvSpPr>
        <p:spPr>
          <a:xfrm>
            <a:off x="7315200" y="2316480"/>
            <a:ext cx="4145280" cy="3108960"/>
          </a:xfrm>
          <a:prstGeom prst="roundRect">
            <a:avLst>
              <a:gd name="adj" fmla="val 4706"/>
            </a:avLst>
          </a:prstGeom>
          <a:solidFill>
            <a:srgbClr val="E3F8F6"/>
          </a:solidFill>
          <a:ln w="12700">
            <a:solidFill>
              <a:srgbClr val="E3F8F6"/>
            </a:solidFill>
            <a:prstDash val="solid"/>
          </a:ln>
        </p:spPr>
        <p:txBody>
          <a:bodyPr/>
          <a:lstStyle/>
          <a:p>
            <a:endParaRPr lang="en-US" sz="2400"/>
          </a:p>
        </p:txBody>
      </p:sp>
      <p:sp>
        <p:nvSpPr>
          <p:cNvPr id="14" name="Text 12"/>
          <p:cNvSpPr/>
          <p:nvPr/>
        </p:nvSpPr>
        <p:spPr>
          <a:xfrm>
            <a:off x="7680960" y="2560320"/>
            <a:ext cx="3413760" cy="316992"/>
          </a:xfrm>
          <a:prstGeom prst="rect">
            <a:avLst/>
          </a:prstGeom>
          <a:noFill/>
          <a:ln/>
        </p:spPr>
        <p:txBody>
          <a:bodyPr wrap="square" lIns="0" tIns="0" rIns="0" bIns="0" rtlCol="0" anchor="ctr"/>
          <a:lstStyle/>
          <a:p>
            <a:r>
              <a:rPr lang="en-US" sz="1333" b="1" kern="0" spc="267">
                <a:solidFill>
                  <a:srgbClr val="0F766E"/>
                </a:solidFill>
                <a:latin typeface="Segoe UI" pitchFamily="34" charset="0"/>
                <a:ea typeface="Segoe UI" pitchFamily="34" charset="-122"/>
                <a:cs typeface="Segoe UI" pitchFamily="34" charset="-120"/>
              </a:rPr>
              <a:t>WATCH FOR</a:t>
            </a:r>
            <a:endParaRPr lang="en-US" sz="1333"/>
          </a:p>
        </p:txBody>
      </p:sp>
      <p:sp>
        <p:nvSpPr>
          <p:cNvPr id="15" name="Bullet dot">
            <a:extLst>
              <a:ext uri="{C183D7F6-B498-43B3-948B-1728B52AA6E4}">
                <adec:decorative xmlns:adec="http://schemas.microsoft.com/office/drawing/2017/decorative" val="1"/>
              </a:ext>
            </a:extLst>
          </p:cNvPr>
          <p:cNvSpPr/>
          <p:nvPr/>
        </p:nvSpPr>
        <p:spPr>
          <a:xfrm>
            <a:off x="7680960" y="3096768"/>
            <a:ext cx="195072" cy="195072"/>
          </a:xfrm>
          <a:prstGeom prst="ellipse">
            <a:avLst/>
          </a:prstGeom>
          <a:solidFill>
            <a:srgbClr val="0EA5A4"/>
          </a:solidFill>
          <a:ln w="12700">
            <a:solidFill>
              <a:srgbClr val="0EA5A4"/>
            </a:solidFill>
            <a:prstDash val="solid"/>
          </a:ln>
        </p:spPr>
        <p:txBody>
          <a:bodyPr/>
          <a:lstStyle/>
          <a:p>
            <a:endParaRPr lang="en-US" sz="2400"/>
          </a:p>
        </p:txBody>
      </p:sp>
      <p:sp>
        <p:nvSpPr>
          <p:cNvPr id="16" name="Text 14"/>
          <p:cNvSpPr/>
          <p:nvPr/>
        </p:nvSpPr>
        <p:spPr>
          <a:xfrm>
            <a:off x="8046720" y="2987040"/>
            <a:ext cx="3169920" cy="682752"/>
          </a:xfrm>
          <a:prstGeom prst="rect">
            <a:avLst/>
          </a:prstGeom>
          <a:noFill/>
          <a:ln/>
        </p:spPr>
        <p:txBody>
          <a:bodyPr wrap="square" lIns="0" tIns="0" rIns="0" bIns="0" rtlCol="0" anchor="ctr"/>
          <a:lstStyle/>
          <a:p>
            <a:pPr>
              <a:lnSpc>
                <a:spcPts val="2000"/>
              </a:lnSpc>
            </a:pPr>
            <a:r>
              <a:rPr lang="en-US" sz="1533">
                <a:solidFill>
                  <a:srgbClr val="0F172A"/>
                </a:solidFill>
                <a:latin typeface="Segoe UI" pitchFamily="34" charset="0"/>
                <a:ea typeface="Segoe UI" pitchFamily="34" charset="-122"/>
                <a:cs typeface="Segoe UI" pitchFamily="34" charset="-120"/>
              </a:rPr>
              <a:t>Every person is an image-bearer</a:t>
            </a:r>
            <a:endParaRPr lang="en-US" sz="1533"/>
          </a:p>
        </p:txBody>
      </p:sp>
      <p:sp>
        <p:nvSpPr>
          <p:cNvPr id="17" name="Bullet dot">
            <a:extLst>
              <a:ext uri="{C183D7F6-B498-43B3-948B-1728B52AA6E4}">
                <adec:decorative xmlns:adec="http://schemas.microsoft.com/office/drawing/2017/decorative" val="1"/>
              </a:ext>
            </a:extLst>
          </p:cNvPr>
          <p:cNvSpPr/>
          <p:nvPr/>
        </p:nvSpPr>
        <p:spPr>
          <a:xfrm>
            <a:off x="7680960" y="3852672"/>
            <a:ext cx="195072" cy="195072"/>
          </a:xfrm>
          <a:prstGeom prst="ellipse">
            <a:avLst/>
          </a:prstGeom>
          <a:solidFill>
            <a:srgbClr val="0EA5A4"/>
          </a:solidFill>
          <a:ln w="12700">
            <a:solidFill>
              <a:srgbClr val="0EA5A4"/>
            </a:solidFill>
            <a:prstDash val="solid"/>
          </a:ln>
        </p:spPr>
        <p:txBody>
          <a:bodyPr/>
          <a:lstStyle/>
          <a:p>
            <a:endParaRPr lang="en-US" sz="2400"/>
          </a:p>
        </p:txBody>
      </p:sp>
      <p:sp>
        <p:nvSpPr>
          <p:cNvPr id="18" name="Text 16"/>
          <p:cNvSpPr/>
          <p:nvPr/>
        </p:nvSpPr>
        <p:spPr>
          <a:xfrm>
            <a:off x="8046720" y="3742944"/>
            <a:ext cx="3169920" cy="682752"/>
          </a:xfrm>
          <a:prstGeom prst="rect">
            <a:avLst/>
          </a:prstGeom>
          <a:noFill/>
          <a:ln/>
        </p:spPr>
        <p:txBody>
          <a:bodyPr wrap="square" lIns="0" tIns="0" rIns="0" bIns="0" rtlCol="0" anchor="ctr"/>
          <a:lstStyle/>
          <a:p>
            <a:pPr>
              <a:lnSpc>
                <a:spcPts val="2000"/>
              </a:lnSpc>
            </a:pPr>
            <a:r>
              <a:rPr lang="en-US" sz="1533">
                <a:solidFill>
                  <a:srgbClr val="0F172A"/>
                </a:solidFill>
                <a:latin typeface="Segoe UI" pitchFamily="34" charset="0"/>
                <a:ea typeface="Segoe UI" pitchFamily="34" charset="-122"/>
                <a:cs typeface="Segoe UI" pitchFamily="34" charset="-120"/>
              </a:rPr>
              <a:t>Dignity is given, not earned</a:t>
            </a:r>
            <a:endParaRPr lang="en-US" sz="1533"/>
          </a:p>
        </p:txBody>
      </p:sp>
      <p:sp>
        <p:nvSpPr>
          <p:cNvPr id="19" name="Bullet dot">
            <a:extLst>
              <a:ext uri="{C183D7F6-B498-43B3-948B-1728B52AA6E4}">
                <adec:decorative xmlns:adec="http://schemas.microsoft.com/office/drawing/2017/decorative" val="1"/>
              </a:ext>
            </a:extLst>
          </p:cNvPr>
          <p:cNvSpPr/>
          <p:nvPr/>
        </p:nvSpPr>
        <p:spPr>
          <a:xfrm>
            <a:off x="7680960" y="4608576"/>
            <a:ext cx="195072" cy="195072"/>
          </a:xfrm>
          <a:prstGeom prst="ellipse">
            <a:avLst/>
          </a:prstGeom>
          <a:solidFill>
            <a:srgbClr val="0EA5A4"/>
          </a:solidFill>
          <a:ln w="12700">
            <a:solidFill>
              <a:srgbClr val="0EA5A4"/>
            </a:solidFill>
            <a:prstDash val="solid"/>
          </a:ln>
        </p:spPr>
        <p:txBody>
          <a:bodyPr/>
          <a:lstStyle/>
          <a:p>
            <a:endParaRPr lang="en-US" sz="2400"/>
          </a:p>
        </p:txBody>
      </p:sp>
      <p:sp>
        <p:nvSpPr>
          <p:cNvPr id="20" name="Text 18"/>
          <p:cNvSpPr/>
          <p:nvPr/>
        </p:nvSpPr>
        <p:spPr>
          <a:xfrm>
            <a:off x="8046720" y="4498848"/>
            <a:ext cx="3169920" cy="682752"/>
          </a:xfrm>
          <a:prstGeom prst="rect">
            <a:avLst/>
          </a:prstGeom>
          <a:noFill/>
          <a:ln/>
        </p:spPr>
        <p:txBody>
          <a:bodyPr wrap="square" lIns="0" tIns="0" rIns="0" bIns="0" rtlCol="0" anchor="ctr"/>
          <a:lstStyle/>
          <a:p>
            <a:pPr>
              <a:lnSpc>
                <a:spcPts val="2000"/>
              </a:lnSpc>
            </a:pPr>
            <a:r>
              <a:rPr lang="en-US" sz="1533">
                <a:solidFill>
                  <a:srgbClr val="0F172A"/>
                </a:solidFill>
                <a:latin typeface="Segoe UI" pitchFamily="34" charset="0"/>
                <a:ea typeface="Segoe UI" pitchFamily="34" charset="-122"/>
                <a:cs typeface="Segoe UI" pitchFamily="34" charset="-120"/>
              </a:rPr>
              <a:t>What that means for how we speak and listen here</a:t>
            </a:r>
            <a:endParaRPr lang="en-US" sz="1533"/>
          </a:p>
        </p:txBody>
      </p:sp>
      <p:sp>
        <p:nvSpPr>
          <p:cNvPr id="21" name="Rhythm chip">
            <a:extLst>
              <a:ext uri="{C183D7F6-B498-43B3-948B-1728B52AA6E4}">
                <adec:decorative xmlns:adec="http://schemas.microsoft.com/office/drawing/2017/decorative" val="1"/>
              </a:ext>
            </a:extLst>
          </p:cNvPr>
          <p:cNvSpPr/>
          <p:nvPr/>
        </p:nvSpPr>
        <p:spPr>
          <a:xfrm>
            <a:off x="731520" y="5754624"/>
            <a:ext cx="2682240" cy="731520"/>
          </a:xfrm>
          <a:prstGeom prst="roundRect">
            <a:avLst>
              <a:gd name="adj" fmla="val 23333"/>
            </a:avLst>
          </a:prstGeom>
          <a:solidFill>
            <a:srgbClr val="EDEFF5"/>
          </a:solidFill>
          <a:ln w="12700">
            <a:solidFill>
              <a:srgbClr val="E2E6EF"/>
            </a:solidFill>
            <a:prstDash val="solid"/>
          </a:ln>
        </p:spPr>
        <p:txBody>
          <a:bodyPr/>
          <a:lstStyle/>
          <a:p>
            <a:endParaRPr lang="en-US" sz="2400"/>
          </a:p>
        </p:txBody>
      </p:sp>
      <p:sp>
        <p:nvSpPr>
          <p:cNvPr id="22" name="Move logo">
            <a:extLst>
              <a:ext uri="{C183D7F6-B498-43B3-948B-1728B52AA6E4}">
                <adec:decorative xmlns:adec="http://schemas.microsoft.com/office/drawing/2017/decorative" val="1"/>
              </a:ext>
            </a:extLst>
          </p:cNvPr>
          <p:cNvSpPr/>
          <p:nvPr/>
        </p:nvSpPr>
        <p:spPr>
          <a:xfrm>
            <a:off x="978993" y="6012607"/>
            <a:ext cx="215555" cy="215555"/>
          </a:xfrm>
          <a:prstGeom prst="ellipse">
            <a:avLst/>
          </a:prstGeom>
          <a:ln w="15240">
            <a:solidFill>
              <a:srgbClr val="94A3B8"/>
            </a:solidFill>
            <a:prstDash val="solid"/>
          </a:ln>
        </p:spPr>
        <p:txBody>
          <a:bodyPr/>
          <a:lstStyle/>
          <a:p>
            <a:endParaRPr lang="en-US" sz="2400"/>
          </a:p>
        </p:txBody>
      </p:sp>
      <p:sp>
        <p:nvSpPr>
          <p:cNvPr id="23" name="Move logo">
            <a:extLst>
              <a:ext uri="{C183D7F6-B498-43B3-948B-1728B52AA6E4}">
                <adec:decorative xmlns:adec="http://schemas.microsoft.com/office/drawing/2017/decorative" val="1"/>
              </a:ext>
            </a:extLst>
          </p:cNvPr>
          <p:cNvSpPr/>
          <p:nvPr/>
        </p:nvSpPr>
        <p:spPr>
          <a:xfrm>
            <a:off x="1097548" y="6012607"/>
            <a:ext cx="215555" cy="215555"/>
          </a:xfrm>
          <a:prstGeom prst="ellipse">
            <a:avLst/>
          </a:prstGeom>
          <a:ln w="15240">
            <a:solidFill>
              <a:srgbClr val="94A3B8"/>
            </a:solidFill>
            <a:prstDash val="solid"/>
          </a:ln>
        </p:spPr>
        <p:txBody>
          <a:bodyPr/>
          <a:lstStyle/>
          <a:p>
            <a:endParaRPr lang="en-US" sz="2400"/>
          </a:p>
        </p:txBody>
      </p:sp>
      <p:sp>
        <p:nvSpPr>
          <p:cNvPr id="24" name="Text 22"/>
          <p:cNvSpPr/>
          <p:nvPr/>
        </p:nvSpPr>
        <p:spPr>
          <a:xfrm>
            <a:off x="1438656" y="5754624"/>
            <a:ext cx="1828800" cy="731520"/>
          </a:xfrm>
          <a:prstGeom prst="rect">
            <a:avLst/>
          </a:prstGeom>
          <a:noFill/>
          <a:ln/>
        </p:spPr>
        <p:txBody>
          <a:bodyPr wrap="square" lIns="0" tIns="0" rIns="0" bIns="0" rtlCol="0" anchor="ctr"/>
          <a:lstStyle/>
          <a:p>
            <a:r>
              <a:rPr lang="en-US" sz="1400" b="1" kern="0" spc="107">
                <a:solidFill>
                  <a:srgbClr val="94A3B8"/>
                </a:solidFill>
                <a:latin typeface="Segoe UI" pitchFamily="34" charset="0"/>
                <a:ea typeface="Segoe UI" pitchFamily="34" charset="-122"/>
                <a:cs typeface="Segoe UI" pitchFamily="34" charset="-120"/>
              </a:rPr>
              <a:t>CONNECT</a:t>
            </a:r>
            <a:endParaRPr lang="en-US" sz="1400"/>
          </a:p>
        </p:txBody>
      </p:sp>
      <p:sp>
        <p:nvSpPr>
          <p:cNvPr id="25" name="Rhythm chip">
            <a:extLst>
              <a:ext uri="{C183D7F6-B498-43B3-948B-1728B52AA6E4}">
                <adec:decorative xmlns:adec="http://schemas.microsoft.com/office/drawing/2017/decorative" val="1"/>
              </a:ext>
            </a:extLst>
          </p:cNvPr>
          <p:cNvSpPr/>
          <p:nvPr/>
        </p:nvSpPr>
        <p:spPr>
          <a:xfrm>
            <a:off x="3596640" y="5608320"/>
            <a:ext cx="2682240" cy="999744"/>
          </a:xfrm>
          <a:prstGeom prst="roundRect">
            <a:avLst>
              <a:gd name="adj" fmla="val 17073"/>
            </a:avLst>
          </a:prstGeom>
          <a:solidFill>
            <a:srgbClr val="0EA5A4"/>
          </a:solidFill>
          <a:ln w="12700">
            <a:solidFill>
              <a:srgbClr val="0EA5A4"/>
            </a:solidFill>
            <a:prstDash val="solid"/>
          </a:ln>
        </p:spPr>
        <p:txBody>
          <a:bodyPr/>
          <a:lstStyle/>
          <a:p>
            <a:endParaRPr lang="en-US" sz="2400"/>
          </a:p>
        </p:txBody>
      </p:sp>
      <p:sp>
        <p:nvSpPr>
          <p:cNvPr id="26" name="Move logo">
            <a:extLst>
              <a:ext uri="{C183D7F6-B498-43B3-948B-1728B52AA6E4}">
                <adec:decorative xmlns:adec="http://schemas.microsoft.com/office/drawing/2017/decorative" val="1"/>
              </a:ext>
            </a:extLst>
          </p:cNvPr>
          <p:cNvSpPr/>
          <p:nvPr/>
        </p:nvSpPr>
        <p:spPr>
          <a:xfrm>
            <a:off x="3861938" y="5950672"/>
            <a:ext cx="248717" cy="248717"/>
          </a:xfrm>
          <a:prstGeom prst="ellipse">
            <a:avLst/>
          </a:prstGeom>
          <a:ln w="15240">
            <a:solidFill>
              <a:srgbClr val="FFFFFF"/>
            </a:solidFill>
            <a:prstDash val="solid"/>
          </a:ln>
        </p:spPr>
        <p:txBody>
          <a:bodyPr/>
          <a:lstStyle/>
          <a:p>
            <a:endParaRPr lang="en-US" sz="2400"/>
          </a:p>
        </p:txBody>
      </p:sp>
      <p:sp>
        <p:nvSpPr>
          <p:cNvPr id="27" name="Move logo">
            <a:extLst>
              <a:ext uri="{C183D7F6-B498-43B3-948B-1728B52AA6E4}">
                <adec:decorative xmlns:adec="http://schemas.microsoft.com/office/drawing/2017/decorative" val="1"/>
              </a:ext>
            </a:extLst>
          </p:cNvPr>
          <p:cNvSpPr/>
          <p:nvPr/>
        </p:nvSpPr>
        <p:spPr>
          <a:xfrm>
            <a:off x="4054694" y="6143427"/>
            <a:ext cx="124359" cy="124359"/>
          </a:xfrm>
          <a:prstGeom prst="line">
            <a:avLst/>
          </a:prstGeom>
          <a:ln w="15240">
            <a:solidFill>
              <a:srgbClr val="FFFFFF"/>
            </a:solidFill>
            <a:prstDash val="solid"/>
          </a:ln>
        </p:spPr>
        <p:txBody>
          <a:bodyPr/>
          <a:lstStyle/>
          <a:p>
            <a:endParaRPr lang="en-US" sz="2400"/>
          </a:p>
        </p:txBody>
      </p:sp>
      <p:sp>
        <p:nvSpPr>
          <p:cNvPr id="28" name="Text 26"/>
          <p:cNvSpPr/>
          <p:nvPr/>
        </p:nvSpPr>
        <p:spPr>
          <a:xfrm>
            <a:off x="4303776" y="5608320"/>
            <a:ext cx="1828800" cy="999744"/>
          </a:xfrm>
          <a:prstGeom prst="rect">
            <a:avLst/>
          </a:prstGeom>
          <a:noFill/>
          <a:ln/>
        </p:spPr>
        <p:txBody>
          <a:bodyPr wrap="square" lIns="0" tIns="0" rIns="0" bIns="0" rtlCol="0" anchor="ctr"/>
          <a:lstStyle/>
          <a:p>
            <a:r>
              <a:rPr lang="en-US" sz="1733" b="1" kern="0" spc="67">
                <a:solidFill>
                  <a:srgbClr val="FFFFFF"/>
                </a:solidFill>
                <a:latin typeface="Segoe UI" pitchFamily="34" charset="0"/>
                <a:ea typeface="Segoe UI" pitchFamily="34" charset="-122"/>
                <a:cs typeface="Segoe UI" pitchFamily="34" charset="-120"/>
              </a:rPr>
              <a:t>EXPLORE</a:t>
            </a:r>
            <a:endParaRPr lang="en-US" sz="1733"/>
          </a:p>
        </p:txBody>
      </p:sp>
      <p:sp>
        <p:nvSpPr>
          <p:cNvPr id="29" name="Rhythm chip">
            <a:extLst>
              <a:ext uri="{C183D7F6-B498-43B3-948B-1728B52AA6E4}">
                <adec:decorative xmlns:adec="http://schemas.microsoft.com/office/drawing/2017/decorative" val="1"/>
              </a:ext>
            </a:extLst>
          </p:cNvPr>
          <p:cNvSpPr/>
          <p:nvPr/>
        </p:nvSpPr>
        <p:spPr>
          <a:xfrm>
            <a:off x="6461760" y="5754624"/>
            <a:ext cx="2682240" cy="731520"/>
          </a:xfrm>
          <a:prstGeom prst="roundRect">
            <a:avLst>
              <a:gd name="adj" fmla="val 23333"/>
            </a:avLst>
          </a:prstGeom>
          <a:solidFill>
            <a:srgbClr val="EDEFF5"/>
          </a:solidFill>
          <a:ln w="12700">
            <a:solidFill>
              <a:srgbClr val="E2E6EF"/>
            </a:solidFill>
            <a:prstDash val="solid"/>
          </a:ln>
        </p:spPr>
        <p:txBody>
          <a:bodyPr/>
          <a:lstStyle/>
          <a:p>
            <a:endParaRPr lang="en-US" sz="2400"/>
          </a:p>
        </p:txBody>
      </p:sp>
      <p:sp>
        <p:nvSpPr>
          <p:cNvPr id="30" name="Move logo">
            <a:extLst>
              <a:ext uri="{C183D7F6-B498-43B3-948B-1728B52AA6E4}">
                <adec:decorative xmlns:adec="http://schemas.microsoft.com/office/drawing/2017/decorative" val="1"/>
              </a:ext>
            </a:extLst>
          </p:cNvPr>
          <p:cNvSpPr/>
          <p:nvPr/>
        </p:nvSpPr>
        <p:spPr>
          <a:xfrm>
            <a:off x="6762171" y="6006267"/>
            <a:ext cx="228235" cy="228235"/>
          </a:xfrm>
          <a:prstGeom prst="ellipse">
            <a:avLst/>
          </a:prstGeom>
          <a:ln w="15240">
            <a:solidFill>
              <a:srgbClr val="94A3B8"/>
            </a:solidFill>
            <a:prstDash val="solid"/>
          </a:ln>
        </p:spPr>
        <p:txBody>
          <a:bodyPr/>
          <a:lstStyle/>
          <a:p>
            <a:endParaRPr lang="en-US" sz="2400"/>
          </a:p>
        </p:txBody>
      </p:sp>
      <p:sp>
        <p:nvSpPr>
          <p:cNvPr id="31" name="Move logo">
            <a:extLst>
              <a:ext uri="{C183D7F6-B498-43B3-948B-1728B52AA6E4}">
                <adec:decorative xmlns:adec="http://schemas.microsoft.com/office/drawing/2017/decorative" val="1"/>
              </a:ext>
            </a:extLst>
          </p:cNvPr>
          <p:cNvSpPr/>
          <p:nvPr/>
        </p:nvSpPr>
        <p:spPr>
          <a:xfrm>
            <a:off x="6824936" y="6122668"/>
            <a:ext cx="47929" cy="51353"/>
          </a:xfrm>
          <a:prstGeom prst="line">
            <a:avLst/>
          </a:prstGeom>
          <a:ln w="15240">
            <a:solidFill>
              <a:srgbClr val="94A3B8"/>
            </a:solidFill>
            <a:prstDash val="solid"/>
          </a:ln>
        </p:spPr>
        <p:txBody>
          <a:bodyPr/>
          <a:lstStyle/>
          <a:p>
            <a:endParaRPr lang="en-US" sz="2400"/>
          </a:p>
        </p:txBody>
      </p:sp>
      <p:sp>
        <p:nvSpPr>
          <p:cNvPr id="32" name="Move logo">
            <a:extLst>
              <a:ext uri="{C183D7F6-B498-43B3-948B-1728B52AA6E4}">
                <adec:decorative xmlns:adec="http://schemas.microsoft.com/office/drawing/2017/decorative" val="1"/>
              </a:ext>
            </a:extLst>
          </p:cNvPr>
          <p:cNvSpPr/>
          <p:nvPr/>
        </p:nvSpPr>
        <p:spPr>
          <a:xfrm flipV="1">
            <a:off x="6872865" y="6069031"/>
            <a:ext cx="62764" cy="104988"/>
          </a:xfrm>
          <a:prstGeom prst="line">
            <a:avLst/>
          </a:prstGeom>
          <a:ln w="15240">
            <a:solidFill>
              <a:srgbClr val="94A3B8"/>
            </a:solidFill>
            <a:prstDash val="solid"/>
          </a:ln>
        </p:spPr>
        <p:txBody>
          <a:bodyPr/>
          <a:lstStyle/>
          <a:p>
            <a:endParaRPr lang="en-US" sz="2400"/>
          </a:p>
        </p:txBody>
      </p:sp>
      <p:sp>
        <p:nvSpPr>
          <p:cNvPr id="33" name="Text 31"/>
          <p:cNvSpPr/>
          <p:nvPr/>
        </p:nvSpPr>
        <p:spPr>
          <a:xfrm>
            <a:off x="7168896" y="5754624"/>
            <a:ext cx="1828800" cy="731520"/>
          </a:xfrm>
          <a:prstGeom prst="rect">
            <a:avLst/>
          </a:prstGeom>
          <a:noFill/>
          <a:ln/>
        </p:spPr>
        <p:txBody>
          <a:bodyPr wrap="square" lIns="0" tIns="0" rIns="0" bIns="0" rtlCol="0" anchor="ctr"/>
          <a:lstStyle/>
          <a:p>
            <a:r>
              <a:rPr lang="en-US" sz="1400" b="1" kern="0" spc="107">
                <a:solidFill>
                  <a:srgbClr val="94A3B8"/>
                </a:solidFill>
                <a:latin typeface="Segoe UI" pitchFamily="34" charset="0"/>
                <a:ea typeface="Segoe UI" pitchFamily="34" charset="-122"/>
                <a:cs typeface="Segoe UI" pitchFamily="34" charset="-120"/>
              </a:rPr>
              <a:t>PRACTISE</a:t>
            </a:r>
            <a:endParaRPr lang="en-US" sz="1400"/>
          </a:p>
        </p:txBody>
      </p:sp>
      <p:sp>
        <p:nvSpPr>
          <p:cNvPr id="34" name="Rhythm chip">
            <a:extLst>
              <a:ext uri="{C183D7F6-B498-43B3-948B-1728B52AA6E4}">
                <adec:decorative xmlns:adec="http://schemas.microsoft.com/office/drawing/2017/decorative" val="1"/>
              </a:ext>
            </a:extLst>
          </p:cNvPr>
          <p:cNvSpPr/>
          <p:nvPr/>
        </p:nvSpPr>
        <p:spPr>
          <a:xfrm>
            <a:off x="9326880" y="5754624"/>
            <a:ext cx="2682240" cy="731520"/>
          </a:xfrm>
          <a:prstGeom prst="roundRect">
            <a:avLst>
              <a:gd name="adj" fmla="val 23333"/>
            </a:avLst>
          </a:prstGeom>
          <a:solidFill>
            <a:srgbClr val="EDEFF5"/>
          </a:solidFill>
          <a:ln w="12700">
            <a:solidFill>
              <a:srgbClr val="E2E6EF"/>
            </a:solidFill>
            <a:prstDash val="solid"/>
          </a:ln>
        </p:spPr>
        <p:txBody>
          <a:bodyPr/>
          <a:lstStyle/>
          <a:p>
            <a:endParaRPr lang="en-US" sz="2400"/>
          </a:p>
        </p:txBody>
      </p:sp>
      <p:sp>
        <p:nvSpPr>
          <p:cNvPr id="35" name="Move logo">
            <a:extLst>
              <a:ext uri="{C183D7F6-B498-43B3-948B-1728B52AA6E4}">
                <adec:decorative xmlns:adec="http://schemas.microsoft.com/office/drawing/2017/decorative" val="1"/>
              </a:ext>
            </a:extLst>
          </p:cNvPr>
          <p:cNvSpPr/>
          <p:nvPr/>
        </p:nvSpPr>
        <p:spPr>
          <a:xfrm>
            <a:off x="9620952" y="5999928"/>
            <a:ext cx="240913" cy="240913"/>
          </a:xfrm>
          <a:prstGeom prst="ellipse">
            <a:avLst/>
          </a:prstGeom>
          <a:ln w="15240">
            <a:solidFill>
              <a:srgbClr val="94A3B8"/>
            </a:solidFill>
            <a:prstDash val="solid"/>
          </a:ln>
        </p:spPr>
        <p:txBody>
          <a:bodyPr/>
          <a:lstStyle/>
          <a:p>
            <a:endParaRPr lang="en-US" sz="2400"/>
          </a:p>
        </p:txBody>
      </p:sp>
      <p:sp>
        <p:nvSpPr>
          <p:cNvPr id="36" name="Move logo">
            <a:extLst>
              <a:ext uri="{C183D7F6-B498-43B3-948B-1728B52AA6E4}">
                <adec:decorative xmlns:adec="http://schemas.microsoft.com/office/drawing/2017/decorative" val="1"/>
              </a:ext>
            </a:extLst>
          </p:cNvPr>
          <p:cNvSpPr/>
          <p:nvPr/>
        </p:nvSpPr>
        <p:spPr>
          <a:xfrm>
            <a:off x="9683589" y="6062565"/>
            <a:ext cx="115639" cy="115639"/>
          </a:xfrm>
          <a:prstGeom prst="ellipse">
            <a:avLst/>
          </a:prstGeom>
          <a:ln w="15240">
            <a:solidFill>
              <a:srgbClr val="94A3B8"/>
            </a:solidFill>
            <a:prstDash val="solid"/>
          </a:ln>
        </p:spPr>
        <p:txBody>
          <a:bodyPr/>
          <a:lstStyle/>
          <a:p>
            <a:endParaRPr lang="en-US" sz="2400"/>
          </a:p>
        </p:txBody>
      </p:sp>
      <p:sp>
        <p:nvSpPr>
          <p:cNvPr id="37" name="Move logo">
            <a:extLst>
              <a:ext uri="{C183D7F6-B498-43B3-948B-1728B52AA6E4}">
                <adec:decorative xmlns:adec="http://schemas.microsoft.com/office/drawing/2017/decorative" val="1"/>
              </a:ext>
            </a:extLst>
          </p:cNvPr>
          <p:cNvSpPr/>
          <p:nvPr/>
        </p:nvSpPr>
        <p:spPr>
          <a:xfrm>
            <a:off x="9725749" y="6104725"/>
            <a:ext cx="31319" cy="31319"/>
          </a:xfrm>
          <a:prstGeom prst="ellipse">
            <a:avLst/>
          </a:prstGeom>
          <a:solidFill>
            <a:srgbClr val="94A3B8"/>
          </a:solidFill>
          <a:ln w="15240">
            <a:solidFill>
              <a:srgbClr val="94A3B8"/>
            </a:solidFill>
            <a:prstDash val="solid"/>
          </a:ln>
        </p:spPr>
        <p:txBody>
          <a:bodyPr/>
          <a:lstStyle/>
          <a:p>
            <a:endParaRPr lang="en-US" sz="2400"/>
          </a:p>
        </p:txBody>
      </p:sp>
      <p:sp>
        <p:nvSpPr>
          <p:cNvPr id="38" name="Text 36"/>
          <p:cNvSpPr/>
          <p:nvPr/>
        </p:nvSpPr>
        <p:spPr>
          <a:xfrm>
            <a:off x="10034016" y="5754624"/>
            <a:ext cx="1828800" cy="731520"/>
          </a:xfrm>
          <a:prstGeom prst="rect">
            <a:avLst/>
          </a:prstGeom>
          <a:noFill/>
          <a:ln/>
        </p:spPr>
        <p:txBody>
          <a:bodyPr wrap="square" lIns="0" tIns="0" rIns="0" bIns="0" rtlCol="0" anchor="ctr"/>
          <a:lstStyle/>
          <a:p>
            <a:r>
              <a:rPr lang="en-US" sz="1400" b="1" kern="0" spc="107">
                <a:solidFill>
                  <a:srgbClr val="94A3B8"/>
                </a:solidFill>
                <a:latin typeface="Segoe UI" pitchFamily="34" charset="0"/>
                <a:ea typeface="Segoe UI" pitchFamily="34" charset="-122"/>
                <a:cs typeface="Segoe UI" pitchFamily="34" charset="-120"/>
              </a:rPr>
              <a:t>REFLECT</a:t>
            </a:r>
            <a:endParaRPr lang="en-US" sz="140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ove logo tile">
            <a:extLst>
              <a:ext uri="{C183D7F6-B498-43B3-948B-1728B52AA6E4}">
                <adec:decorative xmlns:adec="http://schemas.microsoft.com/office/drawing/2017/decorative" val="1"/>
              </a:ext>
            </a:extLst>
          </p:cNvPr>
          <p:cNvSpPr/>
          <p:nvPr/>
        </p:nvSpPr>
        <p:spPr>
          <a:xfrm>
            <a:off x="731520" y="487680"/>
            <a:ext cx="609600" cy="609600"/>
          </a:xfrm>
          <a:prstGeom prst="roundRect">
            <a:avLst>
              <a:gd name="adj" fmla="val 28000"/>
            </a:avLst>
          </a:prstGeom>
          <a:solidFill>
            <a:srgbClr val="FFEDEA"/>
          </a:solidFill>
          <a:ln w="12700">
            <a:solidFill>
              <a:srgbClr val="FFEDEA"/>
            </a:solidFill>
            <a:prstDash val="solid"/>
          </a:ln>
        </p:spPr>
        <p:txBody>
          <a:bodyPr/>
          <a:lstStyle/>
          <a:p>
            <a:endParaRPr lang="en-US" sz="2400"/>
          </a:p>
        </p:txBody>
      </p:sp>
      <p:sp>
        <p:nvSpPr>
          <p:cNvPr id="3" name="Move logo">
            <a:extLst>
              <a:ext uri="{C183D7F6-B498-43B3-948B-1728B52AA6E4}">
                <adec:decorative xmlns:adec="http://schemas.microsoft.com/office/drawing/2017/decorative" val="1"/>
              </a:ext>
            </a:extLst>
          </p:cNvPr>
          <p:cNvSpPr/>
          <p:nvPr/>
        </p:nvSpPr>
        <p:spPr>
          <a:xfrm>
            <a:off x="887090" y="643250"/>
            <a:ext cx="298460" cy="298460"/>
          </a:xfrm>
          <a:prstGeom prst="ellipse">
            <a:avLst/>
          </a:prstGeom>
          <a:ln w="15240">
            <a:solidFill>
              <a:srgbClr val="F76C5E"/>
            </a:solidFill>
            <a:prstDash val="solid"/>
          </a:ln>
        </p:spPr>
        <p:txBody>
          <a:bodyPr/>
          <a:lstStyle/>
          <a:p>
            <a:endParaRPr lang="en-US" sz="2400"/>
          </a:p>
        </p:txBody>
      </p:sp>
      <p:sp>
        <p:nvSpPr>
          <p:cNvPr id="4" name="Move logo">
            <a:extLst>
              <a:ext uri="{C183D7F6-B498-43B3-948B-1728B52AA6E4}">
                <adec:decorative xmlns:adec="http://schemas.microsoft.com/office/drawing/2017/decorative" val="1"/>
              </a:ext>
            </a:extLst>
          </p:cNvPr>
          <p:cNvSpPr/>
          <p:nvPr/>
        </p:nvSpPr>
        <p:spPr>
          <a:xfrm>
            <a:off x="969167" y="795465"/>
            <a:ext cx="62676" cy="67153"/>
          </a:xfrm>
          <a:prstGeom prst="line">
            <a:avLst/>
          </a:prstGeom>
          <a:ln w="15240">
            <a:solidFill>
              <a:srgbClr val="F76C5E"/>
            </a:solidFill>
            <a:prstDash val="solid"/>
          </a:ln>
        </p:spPr>
        <p:txBody>
          <a:bodyPr/>
          <a:lstStyle/>
          <a:p>
            <a:endParaRPr lang="en-US" sz="2400"/>
          </a:p>
        </p:txBody>
      </p:sp>
      <p:sp>
        <p:nvSpPr>
          <p:cNvPr id="5" name="Move logo">
            <a:extLst>
              <a:ext uri="{C183D7F6-B498-43B3-948B-1728B52AA6E4}">
                <adec:decorative xmlns:adec="http://schemas.microsoft.com/office/drawing/2017/decorative" val="1"/>
              </a:ext>
            </a:extLst>
          </p:cNvPr>
          <p:cNvSpPr/>
          <p:nvPr/>
        </p:nvSpPr>
        <p:spPr>
          <a:xfrm flipV="1">
            <a:off x="1031843" y="725327"/>
            <a:ext cx="82076" cy="137292"/>
          </a:xfrm>
          <a:prstGeom prst="line">
            <a:avLst/>
          </a:prstGeom>
          <a:ln w="15240">
            <a:solidFill>
              <a:srgbClr val="F76C5E"/>
            </a:solidFill>
            <a:prstDash val="solid"/>
          </a:ln>
        </p:spPr>
        <p:txBody>
          <a:bodyPr/>
          <a:lstStyle/>
          <a:p>
            <a:endParaRPr lang="en-US" sz="2400"/>
          </a:p>
        </p:txBody>
      </p:sp>
      <p:sp>
        <p:nvSpPr>
          <p:cNvPr id="6" name="Text 4">
            <a:extLst>
              <a:ext uri="{C183D7F6-B498-43B3-948B-1728B52AA6E4}">
                <adec:decorative xmlns:adec="http://schemas.microsoft.com/office/drawing/2017/decorative" val="0"/>
              </a:ext>
            </a:extLst>
          </p:cNvPr>
          <p:cNvSpPr/>
          <p:nvPr/>
        </p:nvSpPr>
        <p:spPr>
          <a:xfrm>
            <a:off x="1487424" y="487680"/>
            <a:ext cx="4998720" cy="609600"/>
          </a:xfrm>
          <a:prstGeom prst="rect">
            <a:avLst/>
          </a:prstGeom>
          <a:noFill/>
          <a:ln/>
        </p:spPr>
        <p:txBody>
          <a:bodyPr wrap="square" lIns="0" tIns="0" rIns="0" bIns="0" rtlCol="0" anchor="ctr"/>
          <a:lstStyle/>
          <a:p>
            <a:r>
              <a:rPr lang="en-US" sz="1667" b="1" kern="0" spc="133">
                <a:solidFill>
                  <a:srgbClr val="F76C5E"/>
                </a:solidFill>
                <a:latin typeface="Segoe UI" pitchFamily="34" charset="0"/>
                <a:ea typeface="Segoe UI" pitchFamily="34" charset="-122"/>
                <a:cs typeface="Segoe UI" pitchFamily="34" charset="-120"/>
              </a:rPr>
              <a:t>PRACTISE</a:t>
            </a:r>
            <a:r>
              <a:rPr lang="en-US" sz="1667" kern="0" spc="133">
                <a:solidFill>
                  <a:srgbClr val="CBD5E1"/>
                </a:solidFill>
                <a:latin typeface="Segoe UI" pitchFamily="34" charset="0"/>
                <a:ea typeface="Segoe UI" pitchFamily="34" charset="-122"/>
                <a:cs typeface="Segoe UI" pitchFamily="34" charset="-120"/>
              </a:rPr>
              <a:t>  ·  </a:t>
            </a:r>
            <a:r>
              <a:rPr lang="en-US" sz="1667" kern="0" spc="133">
                <a:solidFill>
                  <a:srgbClr val="475569"/>
                </a:solidFill>
                <a:latin typeface="Segoe UI" pitchFamily="34" charset="0"/>
                <a:ea typeface="Segoe UI" pitchFamily="34" charset="-122"/>
                <a:cs typeface="Segoe UI" pitchFamily="34" charset="-120"/>
              </a:rPr>
              <a:t>Building our class norms</a:t>
            </a:r>
            <a:endParaRPr lang="en-US" sz="1667" dirty="0"/>
          </a:p>
        </p:txBody>
      </p:sp>
      <p:sp>
        <p:nvSpPr>
          <p:cNvPr id="7" name="Text 5"/>
          <p:cNvSpPr/>
          <p:nvPr/>
        </p:nvSpPr>
        <p:spPr>
          <a:xfrm>
            <a:off x="6644640" y="512064"/>
            <a:ext cx="4815840" cy="414528"/>
          </a:xfrm>
          <a:prstGeom prst="rect">
            <a:avLst/>
          </a:prstGeom>
          <a:noFill/>
          <a:ln/>
        </p:spPr>
        <p:txBody>
          <a:bodyPr wrap="square" lIns="0" tIns="0" rIns="0" bIns="0" rtlCol="0" anchor="ctr"/>
          <a:lstStyle/>
          <a:p>
            <a:pPr algn="r"/>
            <a:r>
              <a:rPr lang="en-US" sz="1200" b="1" kern="0" spc="133">
                <a:solidFill>
                  <a:srgbClr val="94A3B8"/>
                </a:solidFill>
                <a:latin typeface="Segoe UI" pitchFamily="34" charset="0"/>
                <a:ea typeface="Segoe UI" pitchFamily="34" charset="-122"/>
                <a:cs typeface="Segoe UI" pitchFamily="34" charset="-120"/>
              </a:rPr>
              <a:t>T1 · FLOURISH BEGINS · WEEK 1</a:t>
            </a:r>
            <a:endParaRPr lang="en-US" sz="1200" dirty="0"/>
          </a:p>
        </p:txBody>
      </p:sp>
      <p:sp>
        <p:nvSpPr>
          <p:cNvPr id="8" name="Text 0"/>
          <p:cNvSpPr>
            <a:spLocks noGrp="1"/>
          </p:cNvSpPr>
          <p:nvPr>
            <p:ph type="title" idx="100" hasCustomPrompt="1"/>
          </p:nvPr>
        </p:nvSpPr>
        <p:spPr>
          <a:xfrm>
            <a:off x="731520" y="1402080"/>
            <a:ext cx="10728960" cy="731520"/>
          </a:xfrm>
          <a:prstGeom prst="rect">
            <a:avLst/>
          </a:prstGeom>
          <a:noFill/>
          <a:ln/>
        </p:spPr>
        <p:txBody>
          <a:bodyPr vert="horz" wrap="square" lIns="0" tIns="0" rIns="0" bIns="0" rtlCol="0" anchor="ctr">
            <a:normAutofit/>
          </a:bodyPr>
          <a:lstStyle/>
          <a:p>
            <a:r>
              <a:rPr lang="en-US" sz="3733" b="1" dirty="0">
                <a:solidFill>
                  <a:srgbClr val="0F172A"/>
                </a:solidFill>
                <a:latin typeface="Segoe UI" pitchFamily="34" charset="0"/>
                <a:ea typeface="Segoe UI" pitchFamily="34" charset="-122"/>
                <a:cs typeface="Segoe UI" pitchFamily="34" charset="-120"/>
              </a:rPr>
              <a:t>Which norms help us flourish?</a:t>
            </a:r>
            <a:endParaRPr lang="en-US" sz="3733" dirty="0"/>
          </a:p>
        </p:txBody>
      </p:sp>
      <p:sp>
        <p:nvSpPr>
          <p:cNvPr id="9" name="Card">
            <a:extLst>
              <a:ext uri="{C183D7F6-B498-43B3-948B-1728B52AA6E4}">
                <adec:decorative xmlns:adec="http://schemas.microsoft.com/office/drawing/2017/decorative" val="1"/>
              </a:ext>
            </a:extLst>
          </p:cNvPr>
          <p:cNvSpPr/>
          <p:nvPr/>
        </p:nvSpPr>
        <p:spPr>
          <a:xfrm>
            <a:off x="731520" y="2255520"/>
            <a:ext cx="5242560" cy="1036320"/>
          </a:xfrm>
          <a:prstGeom prst="roundRect">
            <a:avLst>
              <a:gd name="adj" fmla="val 14118"/>
            </a:avLst>
          </a:prstGeom>
          <a:solidFill>
            <a:srgbClr val="FFEDEA"/>
          </a:solidFill>
          <a:ln w="12700">
            <a:solidFill>
              <a:srgbClr val="FFEDEA"/>
            </a:solidFill>
            <a:prstDash val="solid"/>
          </a:ln>
        </p:spPr>
        <p:txBody>
          <a:bodyPr/>
          <a:lstStyle/>
          <a:p>
            <a:endParaRPr lang="en-US" sz="2400"/>
          </a:p>
        </p:txBody>
      </p:sp>
      <p:sp>
        <p:nvSpPr>
          <p:cNvPr id="10" name="Text 8">
            <a:extLst>
              <a:ext uri="{C183D7F6-B498-43B3-948B-1728B52AA6E4}">
                <adec:decorative xmlns:adec="http://schemas.microsoft.com/office/drawing/2017/decorative" val="0"/>
              </a:ext>
            </a:extLst>
          </p:cNvPr>
          <p:cNvSpPr/>
          <p:nvPr/>
        </p:nvSpPr>
        <p:spPr>
          <a:xfrm>
            <a:off x="1097280" y="2255520"/>
            <a:ext cx="4511040" cy="1036320"/>
          </a:xfrm>
          <a:prstGeom prst="rect">
            <a:avLst/>
          </a:prstGeom>
          <a:noFill/>
          <a:ln/>
        </p:spPr>
        <p:txBody>
          <a:bodyPr wrap="square" lIns="0" tIns="0" rIns="0" bIns="0" rtlCol="0" anchor="ctr"/>
          <a:lstStyle/>
          <a:p>
            <a:pPr>
              <a:lnSpc>
                <a:spcPts val="2400"/>
              </a:lnSpc>
            </a:pPr>
            <a:r>
              <a:rPr lang="en-US" sz="1667">
                <a:solidFill>
                  <a:srgbClr val="0F172A"/>
                </a:solidFill>
                <a:latin typeface="Segoe UI" pitchFamily="34" charset="0"/>
                <a:ea typeface="Segoe UI" pitchFamily="34" charset="-122"/>
                <a:cs typeface="Segoe UI" pitchFamily="34" charset="-120"/>
              </a:rPr>
              <a:t>In groups, sort </a:t>
            </a:r>
            <a:r>
              <a:rPr lang="en-US" sz="1667" dirty="0">
                <a:solidFill>
                  <a:srgbClr val="0F172A"/>
                </a:solidFill>
                <a:latin typeface="Segoe UI" pitchFamily="34" charset="0"/>
                <a:ea typeface="Segoe UI" pitchFamily="34" charset="-122"/>
                <a:cs typeface="Segoe UI" pitchFamily="34" charset="-120"/>
              </a:rPr>
              <a:t>the six cards</a:t>
            </a:r>
            <a:r>
              <a:rPr lang="en-US" sz="1667">
                <a:solidFill>
                  <a:srgbClr val="0F172A"/>
                </a:solidFill>
                <a:latin typeface="Segoe UI" pitchFamily="34" charset="0"/>
                <a:ea typeface="Segoe UI" pitchFamily="34" charset="-122"/>
                <a:cs typeface="Segoe UI" pitchFamily="34" charset="-120"/>
              </a:rPr>
              <a:t> below</a:t>
            </a:r>
            <a:r>
              <a:rPr lang="en-US" sz="1667" dirty="0">
                <a:solidFill>
                  <a:srgbClr val="0F172A"/>
                </a:solidFill>
                <a:latin typeface="Segoe UI" pitchFamily="34" charset="0"/>
                <a:ea typeface="Segoe UI" pitchFamily="34" charset="-122"/>
                <a:cs typeface="Segoe UI" pitchFamily="34" charset="-120"/>
              </a:rPr>
              <a:t>: HELPS FLOURISH or NEEDS EDITING.</a:t>
            </a:r>
            <a:endParaRPr lang="en-US" sz="1667" dirty="0"/>
          </a:p>
        </p:txBody>
      </p:sp>
      <p:sp>
        <p:nvSpPr>
          <p:cNvPr id="11" name="Card">
            <a:extLst>
              <a:ext uri="{C183D7F6-B498-43B3-948B-1728B52AA6E4}">
                <adec:decorative xmlns:adec="http://schemas.microsoft.com/office/drawing/2017/decorative" val="1"/>
              </a:ext>
            </a:extLst>
          </p:cNvPr>
          <p:cNvSpPr/>
          <p:nvPr/>
        </p:nvSpPr>
        <p:spPr>
          <a:xfrm>
            <a:off x="6217920" y="2255520"/>
            <a:ext cx="5242560" cy="1036320"/>
          </a:xfrm>
          <a:prstGeom prst="roundRect">
            <a:avLst>
              <a:gd name="adj" fmla="val 14118"/>
            </a:avLst>
          </a:prstGeom>
          <a:solidFill>
            <a:srgbClr val="EEF0FF"/>
          </a:solidFill>
          <a:ln w="12700">
            <a:solidFill>
              <a:srgbClr val="EEF0FF"/>
            </a:solidFill>
            <a:prstDash val="solid"/>
          </a:ln>
        </p:spPr>
        <p:txBody>
          <a:bodyPr/>
          <a:lstStyle/>
          <a:p>
            <a:endParaRPr lang="en-US" sz="2400"/>
          </a:p>
        </p:txBody>
      </p:sp>
      <p:sp>
        <p:nvSpPr>
          <p:cNvPr id="12" name="Text 10">
            <a:extLst>
              <a:ext uri="{C183D7F6-B498-43B3-948B-1728B52AA6E4}">
                <adec:decorative xmlns:adec="http://schemas.microsoft.com/office/drawing/2017/decorative" val="0"/>
              </a:ext>
            </a:extLst>
          </p:cNvPr>
          <p:cNvSpPr/>
          <p:nvPr/>
        </p:nvSpPr>
        <p:spPr>
          <a:xfrm>
            <a:off x="6583680" y="2255520"/>
            <a:ext cx="4511040" cy="1036320"/>
          </a:xfrm>
          <a:prstGeom prst="rect">
            <a:avLst/>
          </a:prstGeom>
          <a:noFill/>
          <a:ln/>
        </p:spPr>
        <p:txBody>
          <a:bodyPr wrap="square" lIns="0" tIns="0" rIns="0" bIns="0" rtlCol="0" anchor="ctr"/>
          <a:lstStyle/>
          <a:p>
            <a:pPr>
              <a:lnSpc>
                <a:spcPts val="2400"/>
              </a:lnSpc>
            </a:pPr>
            <a:r>
              <a:rPr lang="en-US" sz="1667">
                <a:solidFill>
                  <a:srgbClr val="0F172A"/>
                </a:solidFill>
                <a:latin typeface="Segoe UI" pitchFamily="34" charset="0"/>
                <a:ea typeface="Segoe UI" pitchFamily="34" charset="-122"/>
                <a:cs typeface="Segoe UI" pitchFamily="34" charset="-120"/>
              </a:rPr>
              <a:t>Then agree on the four norms this class will actually keep.</a:t>
            </a:r>
            <a:endParaRPr lang="en-US" sz="1667" dirty="0"/>
          </a:p>
        </p:txBody>
      </p:sp>
      <p:sp>
        <p:nvSpPr>
          <p:cNvPr id="100" name="Card">
            <a:extLst>
              <a:ext uri="{C183D7F6-B498-43B3-948B-1728B52AA6E4}">
                <adec:decorative xmlns:adec="http://schemas.microsoft.com/office/drawing/2017/decorative" val="1"/>
              </a:ext>
            </a:extLst>
          </p:cNvPr>
          <p:cNvSpPr/>
          <p:nvPr/>
        </p:nvSpPr>
        <p:spPr>
          <a:xfrm>
            <a:off x="731520" y="3389376"/>
            <a:ext cx="5242560" cy="609600"/>
          </a:xfrm>
          <a:prstGeom prst="roundRect">
            <a:avLst>
              <a:gd name="adj" fmla="val 17647"/>
            </a:avLst>
          </a:prstGeom>
          <a:solidFill>
            <a:srgbClr val="FFFFFF"/>
          </a:solidFill>
          <a:ln w="12700">
            <a:solidFill>
              <a:srgbClr val="E6E9F2"/>
            </a:solidFill>
            <a:prstDash val="solid"/>
          </a:ln>
        </p:spPr>
        <p:txBody>
          <a:bodyPr/>
          <a:lstStyle/>
          <a:p>
            <a:endParaRPr lang="en-US" sz="2400"/>
          </a:p>
        </p:txBody>
      </p:sp>
      <p:sp>
        <p:nvSpPr>
          <p:cNvPr id="101" name="Number badge">
            <a:extLst>
              <a:ext uri="{C183D7F6-B498-43B3-948B-1728B52AA6E4}">
                <adec:decorative xmlns:adec="http://schemas.microsoft.com/office/drawing/2017/decorative" val="1"/>
              </a:ext>
            </a:extLst>
          </p:cNvPr>
          <p:cNvSpPr/>
          <p:nvPr/>
        </p:nvSpPr>
        <p:spPr>
          <a:xfrm>
            <a:off x="975360" y="3511296"/>
            <a:ext cx="365760" cy="365760"/>
          </a:xfrm>
          <a:prstGeom prst="ellipse">
            <a:avLst/>
          </a:prstGeom>
          <a:solidFill>
            <a:srgbClr val="F76C5E"/>
          </a:solidFill>
          <a:ln w="12700">
            <a:solidFill>
              <a:srgbClr val="F76C5E"/>
            </a:solidFill>
            <a:prstDash val="solid"/>
          </a:ln>
        </p:spPr>
        <p:txBody>
          <a:bodyPr/>
          <a:lstStyle/>
          <a:p>
            <a:endParaRPr lang="en-US" sz="2400"/>
          </a:p>
        </p:txBody>
      </p:sp>
      <p:sp>
        <p:nvSpPr>
          <p:cNvPr id="102" name="Text 102"/>
          <p:cNvSpPr/>
          <p:nvPr/>
        </p:nvSpPr>
        <p:spPr>
          <a:xfrm>
            <a:off x="975360" y="3511296"/>
            <a:ext cx="365760" cy="365760"/>
          </a:xfrm>
          <a:prstGeom prst="rect">
            <a:avLst/>
          </a:prstGeom>
          <a:noFill/>
          <a:ln/>
        </p:spPr>
        <p:txBody>
          <a:bodyPr wrap="square" lIns="0" tIns="0" rIns="0" bIns="0" rtlCol="0" anchor="ctr"/>
          <a:lstStyle/>
          <a:p>
            <a:pPr algn="ctr"/>
            <a:r>
              <a:rPr lang="en-US" sz="1333" b="1">
                <a:solidFill>
                  <a:srgbClr val="FFFFFF"/>
                </a:solidFill>
                <a:latin typeface="Segoe UI" pitchFamily="34" charset="0"/>
                <a:ea typeface="Segoe UI" pitchFamily="34" charset="-122"/>
                <a:cs typeface="Segoe UI" pitchFamily="34" charset="-120"/>
              </a:rPr>
              <a:t>1</a:t>
            </a:r>
            <a:endParaRPr lang="en-US" sz="1467"/>
          </a:p>
        </p:txBody>
      </p:sp>
      <p:sp>
        <p:nvSpPr>
          <p:cNvPr id="103" name="Text 103"/>
          <p:cNvSpPr/>
          <p:nvPr/>
        </p:nvSpPr>
        <p:spPr>
          <a:xfrm>
            <a:off x="1463040" y="3389376"/>
            <a:ext cx="4267200" cy="609600"/>
          </a:xfrm>
          <a:prstGeom prst="rect">
            <a:avLst/>
          </a:prstGeom>
          <a:noFill/>
          <a:ln/>
        </p:spPr>
        <p:txBody>
          <a:bodyPr wrap="square" lIns="0" tIns="0" rIns="0" bIns="0" rtlCol="0" anchor="ctr"/>
          <a:lstStyle/>
          <a:p>
            <a:r>
              <a:rPr lang="en-US" sz="1600" b="1">
                <a:solidFill>
                  <a:srgbClr val="0F172A"/>
                </a:solidFill>
                <a:latin typeface="Segoe UI" pitchFamily="34" charset="0"/>
                <a:ea typeface="Segoe UI" pitchFamily="34" charset="-122"/>
                <a:cs typeface="Segoe UI" pitchFamily="34" charset="-120"/>
              </a:rPr>
              <a:t>Everyone must share something</a:t>
            </a:r>
            <a:endParaRPr lang="en-US" sz="1467"/>
          </a:p>
        </p:txBody>
      </p:sp>
      <p:sp>
        <p:nvSpPr>
          <p:cNvPr id="104" name="Card">
            <a:extLst>
              <a:ext uri="{C183D7F6-B498-43B3-948B-1728B52AA6E4}">
                <adec:decorative xmlns:adec="http://schemas.microsoft.com/office/drawing/2017/decorative" val="1"/>
              </a:ext>
            </a:extLst>
          </p:cNvPr>
          <p:cNvSpPr/>
          <p:nvPr/>
        </p:nvSpPr>
        <p:spPr>
          <a:xfrm>
            <a:off x="6217920" y="3389376"/>
            <a:ext cx="5242560" cy="609600"/>
          </a:xfrm>
          <a:prstGeom prst="roundRect">
            <a:avLst>
              <a:gd name="adj" fmla="val 17647"/>
            </a:avLst>
          </a:prstGeom>
          <a:solidFill>
            <a:srgbClr val="FFFFFF"/>
          </a:solidFill>
          <a:ln w="12700">
            <a:solidFill>
              <a:srgbClr val="E6E9F2"/>
            </a:solidFill>
            <a:prstDash val="solid"/>
          </a:ln>
        </p:spPr>
        <p:txBody>
          <a:bodyPr/>
          <a:lstStyle/>
          <a:p>
            <a:endParaRPr lang="en-US" sz="2400"/>
          </a:p>
        </p:txBody>
      </p:sp>
      <p:sp>
        <p:nvSpPr>
          <p:cNvPr id="105" name="Number badge">
            <a:extLst>
              <a:ext uri="{C183D7F6-B498-43B3-948B-1728B52AA6E4}">
                <adec:decorative xmlns:adec="http://schemas.microsoft.com/office/drawing/2017/decorative" val="1"/>
              </a:ext>
            </a:extLst>
          </p:cNvPr>
          <p:cNvSpPr/>
          <p:nvPr/>
        </p:nvSpPr>
        <p:spPr>
          <a:xfrm>
            <a:off x="6461760" y="3511296"/>
            <a:ext cx="365760" cy="365760"/>
          </a:xfrm>
          <a:prstGeom prst="ellipse">
            <a:avLst/>
          </a:prstGeom>
          <a:solidFill>
            <a:srgbClr val="F76C5E"/>
          </a:solidFill>
          <a:ln w="12700">
            <a:solidFill>
              <a:srgbClr val="F76C5E"/>
            </a:solidFill>
            <a:prstDash val="solid"/>
          </a:ln>
        </p:spPr>
        <p:txBody>
          <a:bodyPr/>
          <a:lstStyle/>
          <a:p>
            <a:endParaRPr lang="en-US" sz="2400"/>
          </a:p>
        </p:txBody>
      </p:sp>
      <p:sp>
        <p:nvSpPr>
          <p:cNvPr id="106" name="Text 106"/>
          <p:cNvSpPr/>
          <p:nvPr/>
        </p:nvSpPr>
        <p:spPr>
          <a:xfrm>
            <a:off x="6461760" y="3511296"/>
            <a:ext cx="365760" cy="365760"/>
          </a:xfrm>
          <a:prstGeom prst="rect">
            <a:avLst/>
          </a:prstGeom>
          <a:noFill/>
          <a:ln/>
        </p:spPr>
        <p:txBody>
          <a:bodyPr wrap="square" lIns="0" tIns="0" rIns="0" bIns="0" rtlCol="0" anchor="ctr"/>
          <a:lstStyle/>
          <a:p>
            <a:pPr algn="ctr"/>
            <a:r>
              <a:rPr lang="en-US" sz="1333" b="1">
                <a:solidFill>
                  <a:srgbClr val="FFFFFF"/>
                </a:solidFill>
                <a:latin typeface="Segoe UI" pitchFamily="34" charset="0"/>
                <a:ea typeface="Segoe UI" pitchFamily="34" charset="-122"/>
                <a:cs typeface="Segoe UI" pitchFamily="34" charset="-120"/>
              </a:rPr>
              <a:t>2</a:t>
            </a:r>
            <a:endParaRPr lang="en-US" sz="1467"/>
          </a:p>
        </p:txBody>
      </p:sp>
      <p:sp>
        <p:nvSpPr>
          <p:cNvPr id="107" name="Text 107"/>
          <p:cNvSpPr/>
          <p:nvPr/>
        </p:nvSpPr>
        <p:spPr>
          <a:xfrm>
            <a:off x="6949440" y="3389376"/>
            <a:ext cx="4267200" cy="609600"/>
          </a:xfrm>
          <a:prstGeom prst="rect">
            <a:avLst/>
          </a:prstGeom>
          <a:noFill/>
          <a:ln/>
        </p:spPr>
        <p:txBody>
          <a:bodyPr wrap="square" lIns="0" tIns="0" rIns="0" bIns="0" rtlCol="0" anchor="ctr"/>
          <a:lstStyle/>
          <a:p>
            <a:r>
              <a:rPr lang="en-US" sz="1600" b="1">
                <a:solidFill>
                  <a:srgbClr val="0F172A"/>
                </a:solidFill>
                <a:latin typeface="Segoe UI" pitchFamily="34" charset="0"/>
                <a:ea typeface="Segoe UI" pitchFamily="34" charset="-122"/>
                <a:cs typeface="Segoe UI" pitchFamily="34" charset="-120"/>
              </a:rPr>
              <a:t>Pass is allowed</a:t>
            </a:r>
            <a:endParaRPr lang="en-US" sz="1467"/>
          </a:p>
        </p:txBody>
      </p:sp>
      <p:sp>
        <p:nvSpPr>
          <p:cNvPr id="108" name="Card">
            <a:extLst>
              <a:ext uri="{C183D7F6-B498-43B3-948B-1728B52AA6E4}">
                <adec:decorative xmlns:adec="http://schemas.microsoft.com/office/drawing/2017/decorative" val="1"/>
              </a:ext>
            </a:extLst>
          </p:cNvPr>
          <p:cNvSpPr/>
          <p:nvPr/>
        </p:nvSpPr>
        <p:spPr>
          <a:xfrm>
            <a:off x="731520" y="4072128"/>
            <a:ext cx="5242560" cy="609600"/>
          </a:xfrm>
          <a:prstGeom prst="roundRect">
            <a:avLst>
              <a:gd name="adj" fmla="val 17647"/>
            </a:avLst>
          </a:prstGeom>
          <a:solidFill>
            <a:srgbClr val="FFFFFF"/>
          </a:solidFill>
          <a:ln w="12700">
            <a:solidFill>
              <a:srgbClr val="E6E9F2"/>
            </a:solidFill>
            <a:prstDash val="solid"/>
          </a:ln>
        </p:spPr>
        <p:txBody>
          <a:bodyPr/>
          <a:lstStyle/>
          <a:p>
            <a:endParaRPr lang="en-US" sz="2400"/>
          </a:p>
        </p:txBody>
      </p:sp>
      <p:sp>
        <p:nvSpPr>
          <p:cNvPr id="109" name="Number badge">
            <a:extLst>
              <a:ext uri="{C183D7F6-B498-43B3-948B-1728B52AA6E4}">
                <adec:decorative xmlns:adec="http://schemas.microsoft.com/office/drawing/2017/decorative" val="1"/>
              </a:ext>
            </a:extLst>
          </p:cNvPr>
          <p:cNvSpPr/>
          <p:nvPr/>
        </p:nvSpPr>
        <p:spPr>
          <a:xfrm>
            <a:off x="975360" y="4194048"/>
            <a:ext cx="365760" cy="365760"/>
          </a:xfrm>
          <a:prstGeom prst="ellipse">
            <a:avLst/>
          </a:prstGeom>
          <a:solidFill>
            <a:srgbClr val="F76C5E"/>
          </a:solidFill>
          <a:ln w="12700">
            <a:solidFill>
              <a:srgbClr val="F76C5E"/>
            </a:solidFill>
            <a:prstDash val="solid"/>
          </a:ln>
        </p:spPr>
        <p:txBody>
          <a:bodyPr/>
          <a:lstStyle/>
          <a:p>
            <a:endParaRPr lang="en-US" sz="2400"/>
          </a:p>
        </p:txBody>
      </p:sp>
      <p:sp>
        <p:nvSpPr>
          <p:cNvPr id="110" name="Text 110"/>
          <p:cNvSpPr/>
          <p:nvPr/>
        </p:nvSpPr>
        <p:spPr>
          <a:xfrm>
            <a:off x="975360" y="4194048"/>
            <a:ext cx="365760" cy="365760"/>
          </a:xfrm>
          <a:prstGeom prst="rect">
            <a:avLst/>
          </a:prstGeom>
          <a:noFill/>
          <a:ln/>
        </p:spPr>
        <p:txBody>
          <a:bodyPr wrap="square" lIns="0" tIns="0" rIns="0" bIns="0" rtlCol="0" anchor="ctr"/>
          <a:lstStyle/>
          <a:p>
            <a:pPr algn="ctr"/>
            <a:r>
              <a:rPr lang="en-US" sz="1333" b="1">
                <a:solidFill>
                  <a:srgbClr val="FFFFFF"/>
                </a:solidFill>
                <a:latin typeface="Segoe UI" pitchFamily="34" charset="0"/>
                <a:ea typeface="Segoe UI" pitchFamily="34" charset="-122"/>
                <a:cs typeface="Segoe UI" pitchFamily="34" charset="-120"/>
              </a:rPr>
              <a:t>3</a:t>
            </a:r>
            <a:endParaRPr lang="en-US" sz="1467"/>
          </a:p>
        </p:txBody>
      </p:sp>
      <p:sp>
        <p:nvSpPr>
          <p:cNvPr id="111" name="Text 111"/>
          <p:cNvSpPr/>
          <p:nvPr/>
        </p:nvSpPr>
        <p:spPr>
          <a:xfrm>
            <a:off x="1463040" y="4072128"/>
            <a:ext cx="4267200" cy="609600"/>
          </a:xfrm>
          <a:prstGeom prst="rect">
            <a:avLst/>
          </a:prstGeom>
          <a:noFill/>
          <a:ln/>
        </p:spPr>
        <p:txBody>
          <a:bodyPr wrap="square" lIns="0" tIns="0" rIns="0" bIns="0" rtlCol="0" anchor="ctr"/>
          <a:lstStyle/>
          <a:p>
            <a:r>
              <a:rPr lang="en-US" sz="1600" b="1">
                <a:solidFill>
                  <a:srgbClr val="0F172A"/>
                </a:solidFill>
                <a:latin typeface="Segoe UI" pitchFamily="34" charset="0"/>
                <a:ea typeface="Segoe UI" pitchFamily="34" charset="-122"/>
                <a:cs typeface="Segoe UI" pitchFamily="34" charset="-120"/>
              </a:rPr>
              <a:t>Whatever is said here stays here, always</a:t>
            </a:r>
            <a:endParaRPr lang="en-US" sz="1467"/>
          </a:p>
        </p:txBody>
      </p:sp>
      <p:sp>
        <p:nvSpPr>
          <p:cNvPr id="112" name="Card">
            <a:extLst>
              <a:ext uri="{C183D7F6-B498-43B3-948B-1728B52AA6E4}">
                <adec:decorative xmlns:adec="http://schemas.microsoft.com/office/drawing/2017/decorative" val="1"/>
              </a:ext>
            </a:extLst>
          </p:cNvPr>
          <p:cNvSpPr/>
          <p:nvPr/>
        </p:nvSpPr>
        <p:spPr>
          <a:xfrm>
            <a:off x="6217920" y="4072128"/>
            <a:ext cx="5242560" cy="609600"/>
          </a:xfrm>
          <a:prstGeom prst="roundRect">
            <a:avLst>
              <a:gd name="adj" fmla="val 17647"/>
            </a:avLst>
          </a:prstGeom>
          <a:solidFill>
            <a:srgbClr val="FFFFFF"/>
          </a:solidFill>
          <a:ln w="12700">
            <a:solidFill>
              <a:srgbClr val="E6E9F2"/>
            </a:solidFill>
            <a:prstDash val="solid"/>
          </a:ln>
        </p:spPr>
        <p:txBody>
          <a:bodyPr/>
          <a:lstStyle/>
          <a:p>
            <a:endParaRPr lang="en-US" sz="2400"/>
          </a:p>
        </p:txBody>
      </p:sp>
      <p:sp>
        <p:nvSpPr>
          <p:cNvPr id="113" name="Number badge">
            <a:extLst>
              <a:ext uri="{C183D7F6-B498-43B3-948B-1728B52AA6E4}">
                <adec:decorative xmlns:adec="http://schemas.microsoft.com/office/drawing/2017/decorative" val="1"/>
              </a:ext>
            </a:extLst>
          </p:cNvPr>
          <p:cNvSpPr/>
          <p:nvPr/>
        </p:nvSpPr>
        <p:spPr>
          <a:xfrm>
            <a:off x="6461760" y="4194048"/>
            <a:ext cx="365760" cy="365760"/>
          </a:xfrm>
          <a:prstGeom prst="ellipse">
            <a:avLst/>
          </a:prstGeom>
          <a:solidFill>
            <a:srgbClr val="F76C5E"/>
          </a:solidFill>
          <a:ln w="12700">
            <a:solidFill>
              <a:srgbClr val="F76C5E"/>
            </a:solidFill>
            <a:prstDash val="solid"/>
          </a:ln>
        </p:spPr>
        <p:txBody>
          <a:bodyPr/>
          <a:lstStyle/>
          <a:p>
            <a:endParaRPr lang="en-US" sz="2400"/>
          </a:p>
        </p:txBody>
      </p:sp>
      <p:sp>
        <p:nvSpPr>
          <p:cNvPr id="114" name="Text 114"/>
          <p:cNvSpPr/>
          <p:nvPr/>
        </p:nvSpPr>
        <p:spPr>
          <a:xfrm>
            <a:off x="6461760" y="4194048"/>
            <a:ext cx="365760" cy="365760"/>
          </a:xfrm>
          <a:prstGeom prst="rect">
            <a:avLst/>
          </a:prstGeom>
          <a:noFill/>
          <a:ln/>
        </p:spPr>
        <p:txBody>
          <a:bodyPr wrap="square" lIns="0" tIns="0" rIns="0" bIns="0" rtlCol="0" anchor="ctr"/>
          <a:lstStyle/>
          <a:p>
            <a:pPr algn="ctr"/>
            <a:r>
              <a:rPr lang="en-US" sz="1333" b="1">
                <a:solidFill>
                  <a:srgbClr val="FFFFFF"/>
                </a:solidFill>
                <a:latin typeface="Segoe UI" pitchFamily="34" charset="0"/>
                <a:ea typeface="Segoe UI" pitchFamily="34" charset="-122"/>
                <a:cs typeface="Segoe UI" pitchFamily="34" charset="-120"/>
              </a:rPr>
              <a:t>4</a:t>
            </a:r>
            <a:endParaRPr lang="en-US" sz="1467"/>
          </a:p>
        </p:txBody>
      </p:sp>
      <p:sp>
        <p:nvSpPr>
          <p:cNvPr id="115" name="Text 115"/>
          <p:cNvSpPr/>
          <p:nvPr/>
        </p:nvSpPr>
        <p:spPr>
          <a:xfrm>
            <a:off x="6949440" y="4072128"/>
            <a:ext cx="4267200" cy="609600"/>
          </a:xfrm>
          <a:prstGeom prst="rect">
            <a:avLst/>
          </a:prstGeom>
          <a:noFill/>
          <a:ln/>
        </p:spPr>
        <p:txBody>
          <a:bodyPr wrap="square" lIns="0" tIns="0" rIns="0" bIns="0" rtlCol="0" anchor="ctr"/>
          <a:lstStyle/>
          <a:p>
            <a:r>
              <a:rPr lang="en-US" sz="1600" b="1">
                <a:solidFill>
                  <a:srgbClr val="0F172A"/>
                </a:solidFill>
                <a:latin typeface="Segoe UI" pitchFamily="34" charset="0"/>
                <a:ea typeface="Segoe UI" pitchFamily="34" charset="-122"/>
                <a:cs typeface="Segoe UI" pitchFamily="34" charset="-120"/>
              </a:rPr>
              <a:t>Fictional examples are okay</a:t>
            </a:r>
            <a:endParaRPr lang="en-US" sz="1467"/>
          </a:p>
        </p:txBody>
      </p:sp>
      <p:sp>
        <p:nvSpPr>
          <p:cNvPr id="116" name="Card">
            <a:extLst>
              <a:ext uri="{C183D7F6-B498-43B3-948B-1728B52AA6E4}">
                <adec:decorative xmlns:adec="http://schemas.microsoft.com/office/drawing/2017/decorative" val="1"/>
              </a:ext>
            </a:extLst>
          </p:cNvPr>
          <p:cNvSpPr/>
          <p:nvPr/>
        </p:nvSpPr>
        <p:spPr>
          <a:xfrm>
            <a:off x="731520" y="4754880"/>
            <a:ext cx="5242560" cy="609600"/>
          </a:xfrm>
          <a:prstGeom prst="roundRect">
            <a:avLst>
              <a:gd name="adj" fmla="val 17647"/>
            </a:avLst>
          </a:prstGeom>
          <a:solidFill>
            <a:srgbClr val="FFFFFF"/>
          </a:solidFill>
          <a:ln w="12700">
            <a:solidFill>
              <a:srgbClr val="E6E9F2"/>
            </a:solidFill>
            <a:prstDash val="solid"/>
          </a:ln>
        </p:spPr>
        <p:txBody>
          <a:bodyPr/>
          <a:lstStyle/>
          <a:p>
            <a:endParaRPr lang="en-US" sz="2400"/>
          </a:p>
        </p:txBody>
      </p:sp>
      <p:sp>
        <p:nvSpPr>
          <p:cNvPr id="117" name="Number badge">
            <a:extLst>
              <a:ext uri="{C183D7F6-B498-43B3-948B-1728B52AA6E4}">
                <adec:decorative xmlns:adec="http://schemas.microsoft.com/office/drawing/2017/decorative" val="1"/>
              </a:ext>
            </a:extLst>
          </p:cNvPr>
          <p:cNvSpPr/>
          <p:nvPr/>
        </p:nvSpPr>
        <p:spPr>
          <a:xfrm>
            <a:off x="975360" y="4876800"/>
            <a:ext cx="365760" cy="365760"/>
          </a:xfrm>
          <a:prstGeom prst="ellipse">
            <a:avLst/>
          </a:prstGeom>
          <a:solidFill>
            <a:srgbClr val="F76C5E"/>
          </a:solidFill>
          <a:ln w="12700">
            <a:solidFill>
              <a:srgbClr val="F76C5E"/>
            </a:solidFill>
            <a:prstDash val="solid"/>
          </a:ln>
        </p:spPr>
        <p:txBody>
          <a:bodyPr/>
          <a:lstStyle/>
          <a:p>
            <a:endParaRPr lang="en-US" sz="2400"/>
          </a:p>
        </p:txBody>
      </p:sp>
      <p:sp>
        <p:nvSpPr>
          <p:cNvPr id="118" name="Text 118"/>
          <p:cNvSpPr/>
          <p:nvPr/>
        </p:nvSpPr>
        <p:spPr>
          <a:xfrm>
            <a:off x="975360" y="4876800"/>
            <a:ext cx="365760" cy="365760"/>
          </a:xfrm>
          <a:prstGeom prst="rect">
            <a:avLst/>
          </a:prstGeom>
          <a:noFill/>
          <a:ln/>
        </p:spPr>
        <p:txBody>
          <a:bodyPr wrap="square" lIns="0" tIns="0" rIns="0" bIns="0" rtlCol="0" anchor="ctr"/>
          <a:lstStyle/>
          <a:p>
            <a:pPr algn="ctr"/>
            <a:r>
              <a:rPr lang="en-US" sz="1333" b="1">
                <a:solidFill>
                  <a:srgbClr val="FFFFFF"/>
                </a:solidFill>
                <a:latin typeface="Segoe UI" pitchFamily="34" charset="0"/>
                <a:ea typeface="Segoe UI" pitchFamily="34" charset="-122"/>
                <a:cs typeface="Segoe UI" pitchFamily="34" charset="-120"/>
              </a:rPr>
              <a:t>5</a:t>
            </a:r>
            <a:endParaRPr lang="en-US" sz="1467"/>
          </a:p>
        </p:txBody>
      </p:sp>
      <p:sp>
        <p:nvSpPr>
          <p:cNvPr id="119" name="Text 119"/>
          <p:cNvSpPr/>
          <p:nvPr/>
        </p:nvSpPr>
        <p:spPr>
          <a:xfrm>
            <a:off x="1463040" y="4754880"/>
            <a:ext cx="4267200" cy="609600"/>
          </a:xfrm>
          <a:prstGeom prst="rect">
            <a:avLst/>
          </a:prstGeom>
          <a:noFill/>
          <a:ln/>
        </p:spPr>
        <p:txBody>
          <a:bodyPr wrap="square" lIns="0" tIns="0" rIns="0" bIns="0" rtlCol="0" anchor="ctr"/>
          <a:lstStyle/>
          <a:p>
            <a:r>
              <a:rPr lang="en-US" sz="1600" b="1">
                <a:solidFill>
                  <a:srgbClr val="0F172A"/>
                </a:solidFill>
                <a:latin typeface="Segoe UI" pitchFamily="34" charset="0"/>
                <a:ea typeface="Segoe UI" pitchFamily="34" charset="-122"/>
                <a:cs typeface="Segoe UI" pitchFamily="34" charset="-120"/>
              </a:rPr>
              <a:t>Privacy is respected</a:t>
            </a:r>
            <a:endParaRPr lang="en-US" sz="1467"/>
          </a:p>
        </p:txBody>
      </p:sp>
      <p:sp>
        <p:nvSpPr>
          <p:cNvPr id="120" name="Card">
            <a:extLst>
              <a:ext uri="{C183D7F6-B498-43B3-948B-1728B52AA6E4}">
                <adec:decorative xmlns:adec="http://schemas.microsoft.com/office/drawing/2017/decorative" val="1"/>
              </a:ext>
            </a:extLst>
          </p:cNvPr>
          <p:cNvSpPr/>
          <p:nvPr/>
        </p:nvSpPr>
        <p:spPr>
          <a:xfrm>
            <a:off x="6217920" y="4754880"/>
            <a:ext cx="5242560" cy="609600"/>
          </a:xfrm>
          <a:prstGeom prst="roundRect">
            <a:avLst>
              <a:gd name="adj" fmla="val 17647"/>
            </a:avLst>
          </a:prstGeom>
          <a:solidFill>
            <a:srgbClr val="FFFFFF"/>
          </a:solidFill>
          <a:ln w="12700">
            <a:solidFill>
              <a:srgbClr val="E6E9F2"/>
            </a:solidFill>
            <a:prstDash val="solid"/>
          </a:ln>
        </p:spPr>
        <p:txBody>
          <a:bodyPr/>
          <a:lstStyle/>
          <a:p>
            <a:endParaRPr lang="en-US" sz="2400"/>
          </a:p>
        </p:txBody>
      </p:sp>
      <p:sp>
        <p:nvSpPr>
          <p:cNvPr id="121" name="Number badge">
            <a:extLst>
              <a:ext uri="{C183D7F6-B498-43B3-948B-1728B52AA6E4}">
                <adec:decorative xmlns:adec="http://schemas.microsoft.com/office/drawing/2017/decorative" val="1"/>
              </a:ext>
            </a:extLst>
          </p:cNvPr>
          <p:cNvSpPr/>
          <p:nvPr/>
        </p:nvSpPr>
        <p:spPr>
          <a:xfrm>
            <a:off x="6461760" y="4876800"/>
            <a:ext cx="365760" cy="365760"/>
          </a:xfrm>
          <a:prstGeom prst="ellipse">
            <a:avLst/>
          </a:prstGeom>
          <a:solidFill>
            <a:srgbClr val="F76C5E"/>
          </a:solidFill>
          <a:ln w="12700">
            <a:solidFill>
              <a:srgbClr val="F76C5E"/>
            </a:solidFill>
            <a:prstDash val="solid"/>
          </a:ln>
        </p:spPr>
        <p:txBody>
          <a:bodyPr/>
          <a:lstStyle/>
          <a:p>
            <a:endParaRPr lang="en-US" sz="2400"/>
          </a:p>
        </p:txBody>
      </p:sp>
      <p:sp>
        <p:nvSpPr>
          <p:cNvPr id="122" name="Text 122"/>
          <p:cNvSpPr/>
          <p:nvPr/>
        </p:nvSpPr>
        <p:spPr>
          <a:xfrm>
            <a:off x="6461760" y="4876800"/>
            <a:ext cx="365760" cy="365760"/>
          </a:xfrm>
          <a:prstGeom prst="rect">
            <a:avLst/>
          </a:prstGeom>
          <a:noFill/>
          <a:ln/>
        </p:spPr>
        <p:txBody>
          <a:bodyPr wrap="square" lIns="0" tIns="0" rIns="0" bIns="0" rtlCol="0" anchor="ctr"/>
          <a:lstStyle/>
          <a:p>
            <a:pPr algn="ctr"/>
            <a:r>
              <a:rPr lang="en-US" sz="1333" b="1">
                <a:solidFill>
                  <a:srgbClr val="FFFFFF"/>
                </a:solidFill>
                <a:latin typeface="Segoe UI" pitchFamily="34" charset="0"/>
                <a:ea typeface="Segoe UI" pitchFamily="34" charset="-122"/>
                <a:cs typeface="Segoe UI" pitchFamily="34" charset="-120"/>
              </a:rPr>
              <a:t>6</a:t>
            </a:r>
            <a:endParaRPr lang="en-US" sz="1467"/>
          </a:p>
        </p:txBody>
      </p:sp>
      <p:sp>
        <p:nvSpPr>
          <p:cNvPr id="123" name="Text 123"/>
          <p:cNvSpPr/>
          <p:nvPr/>
        </p:nvSpPr>
        <p:spPr>
          <a:xfrm>
            <a:off x="6949440" y="4754880"/>
            <a:ext cx="4267200" cy="609600"/>
          </a:xfrm>
          <a:prstGeom prst="rect">
            <a:avLst/>
          </a:prstGeom>
          <a:noFill/>
          <a:ln/>
        </p:spPr>
        <p:txBody>
          <a:bodyPr wrap="square" lIns="0" tIns="0" rIns="0" bIns="0" rtlCol="0" anchor="ctr"/>
          <a:lstStyle/>
          <a:p>
            <a:r>
              <a:rPr lang="en-US" sz="1600" b="1">
                <a:solidFill>
                  <a:srgbClr val="0F172A"/>
                </a:solidFill>
                <a:latin typeface="Segoe UI" pitchFamily="34" charset="0"/>
                <a:ea typeface="Segoe UI" pitchFamily="34" charset="-122"/>
                <a:cs typeface="Segoe UI" pitchFamily="34" charset="-120"/>
              </a:rPr>
              <a:t>Concerns go to a trusted adult</a:t>
            </a:r>
            <a:endParaRPr lang="en-US" sz="1467"/>
          </a:p>
        </p:txBody>
      </p:sp>
      <p:sp>
        <p:nvSpPr>
          <p:cNvPr id="124" name="Text 124"/>
          <p:cNvSpPr/>
          <p:nvPr/>
        </p:nvSpPr>
        <p:spPr>
          <a:xfrm>
            <a:off x="731520" y="5364480"/>
            <a:ext cx="10728960" cy="219456"/>
          </a:xfrm>
          <a:prstGeom prst="rect">
            <a:avLst/>
          </a:prstGeom>
          <a:noFill/>
          <a:ln/>
        </p:spPr>
        <p:txBody>
          <a:bodyPr wrap="square" lIns="0" tIns="0" rIns="0" bIns="0" rtlCol="0" anchor="ctr"/>
          <a:lstStyle/>
          <a:p>
            <a:r>
              <a:rPr lang="en-US" sz="1200" dirty="0">
                <a:solidFill>
                  <a:srgbClr val="475569"/>
                </a:solidFill>
                <a:latin typeface="Segoe UI" pitchFamily="34" charset="0"/>
                <a:ea typeface="Segoe UI" pitchFamily="34" charset="-122"/>
                <a:cs typeface="Segoe UI" pitchFamily="34" charset="-120"/>
              </a:rPr>
              <a:t>Cards 5 and 6 are the drafts that need editing — rewrite them together, then keep your final four.</a:t>
            </a:r>
            <a:endParaRPr lang="en-US" sz="1467" dirty="0"/>
          </a:p>
        </p:txBody>
      </p:sp>
      <p:sp>
        <p:nvSpPr>
          <p:cNvPr id="29" name="Rhythm chip">
            <a:extLst>
              <a:ext uri="{C183D7F6-B498-43B3-948B-1728B52AA6E4}">
                <adec:decorative xmlns:adec="http://schemas.microsoft.com/office/drawing/2017/decorative" val="1"/>
              </a:ext>
            </a:extLst>
          </p:cNvPr>
          <p:cNvSpPr/>
          <p:nvPr/>
        </p:nvSpPr>
        <p:spPr>
          <a:xfrm>
            <a:off x="731520" y="5754624"/>
            <a:ext cx="2682240" cy="731520"/>
          </a:xfrm>
          <a:prstGeom prst="roundRect">
            <a:avLst>
              <a:gd name="adj" fmla="val 23333"/>
            </a:avLst>
          </a:prstGeom>
          <a:solidFill>
            <a:srgbClr val="EDEFF5"/>
          </a:solidFill>
          <a:ln w="12700">
            <a:solidFill>
              <a:srgbClr val="E2E6EF"/>
            </a:solidFill>
            <a:prstDash val="solid"/>
          </a:ln>
        </p:spPr>
        <p:txBody>
          <a:bodyPr/>
          <a:lstStyle/>
          <a:p>
            <a:endParaRPr lang="en-US" sz="2400"/>
          </a:p>
        </p:txBody>
      </p:sp>
      <p:sp>
        <p:nvSpPr>
          <p:cNvPr id="30" name="Move logo">
            <a:extLst>
              <a:ext uri="{C183D7F6-B498-43B3-948B-1728B52AA6E4}">
                <adec:decorative xmlns:adec="http://schemas.microsoft.com/office/drawing/2017/decorative" val="1"/>
              </a:ext>
            </a:extLst>
          </p:cNvPr>
          <p:cNvSpPr/>
          <p:nvPr/>
        </p:nvSpPr>
        <p:spPr>
          <a:xfrm>
            <a:off x="978993" y="6012607"/>
            <a:ext cx="215555" cy="215555"/>
          </a:xfrm>
          <a:prstGeom prst="ellipse">
            <a:avLst/>
          </a:prstGeom>
          <a:ln w="15240">
            <a:solidFill>
              <a:srgbClr val="94A3B8"/>
            </a:solidFill>
            <a:prstDash val="solid"/>
          </a:ln>
        </p:spPr>
        <p:txBody>
          <a:bodyPr/>
          <a:lstStyle/>
          <a:p>
            <a:endParaRPr lang="en-US" sz="2400"/>
          </a:p>
        </p:txBody>
      </p:sp>
      <p:sp>
        <p:nvSpPr>
          <p:cNvPr id="31" name="Move logo">
            <a:extLst>
              <a:ext uri="{C183D7F6-B498-43B3-948B-1728B52AA6E4}">
                <adec:decorative xmlns:adec="http://schemas.microsoft.com/office/drawing/2017/decorative" val="1"/>
              </a:ext>
            </a:extLst>
          </p:cNvPr>
          <p:cNvSpPr/>
          <p:nvPr/>
        </p:nvSpPr>
        <p:spPr>
          <a:xfrm>
            <a:off x="1097548" y="6012607"/>
            <a:ext cx="215555" cy="215555"/>
          </a:xfrm>
          <a:prstGeom prst="ellipse">
            <a:avLst/>
          </a:prstGeom>
          <a:ln w="15240">
            <a:solidFill>
              <a:srgbClr val="94A3B8"/>
            </a:solidFill>
            <a:prstDash val="solid"/>
          </a:ln>
        </p:spPr>
        <p:txBody>
          <a:bodyPr/>
          <a:lstStyle/>
          <a:p>
            <a:endParaRPr lang="en-US" sz="2400"/>
          </a:p>
        </p:txBody>
      </p:sp>
      <p:sp>
        <p:nvSpPr>
          <p:cNvPr id="32" name="Text 30"/>
          <p:cNvSpPr/>
          <p:nvPr/>
        </p:nvSpPr>
        <p:spPr>
          <a:xfrm>
            <a:off x="1438656" y="5754624"/>
            <a:ext cx="1828800" cy="731520"/>
          </a:xfrm>
          <a:prstGeom prst="rect">
            <a:avLst/>
          </a:prstGeom>
          <a:noFill/>
          <a:ln/>
        </p:spPr>
        <p:txBody>
          <a:bodyPr wrap="square" lIns="0" tIns="0" rIns="0" bIns="0" rtlCol="0" anchor="ctr"/>
          <a:lstStyle/>
          <a:p>
            <a:r>
              <a:rPr lang="en-US" sz="1400" b="1" kern="0" spc="107" dirty="0">
                <a:solidFill>
                  <a:srgbClr val="94A3B8"/>
                </a:solidFill>
                <a:latin typeface="Segoe UI" pitchFamily="34" charset="0"/>
                <a:ea typeface="Segoe UI" pitchFamily="34" charset="-122"/>
                <a:cs typeface="Segoe UI" pitchFamily="34" charset="-120"/>
              </a:rPr>
              <a:t>CONNECT</a:t>
            </a:r>
            <a:endParaRPr lang="en-US" sz="1400" dirty="0"/>
          </a:p>
        </p:txBody>
      </p:sp>
      <p:sp>
        <p:nvSpPr>
          <p:cNvPr id="33" name="Rhythm chip">
            <a:extLst>
              <a:ext uri="{C183D7F6-B498-43B3-948B-1728B52AA6E4}">
                <adec:decorative xmlns:adec="http://schemas.microsoft.com/office/drawing/2017/decorative" val="1"/>
              </a:ext>
            </a:extLst>
          </p:cNvPr>
          <p:cNvSpPr/>
          <p:nvPr/>
        </p:nvSpPr>
        <p:spPr>
          <a:xfrm>
            <a:off x="3596640" y="5754624"/>
            <a:ext cx="2682240" cy="731520"/>
          </a:xfrm>
          <a:prstGeom prst="roundRect">
            <a:avLst>
              <a:gd name="adj" fmla="val 23333"/>
            </a:avLst>
          </a:prstGeom>
          <a:solidFill>
            <a:srgbClr val="EDEFF5"/>
          </a:solidFill>
          <a:ln w="12700">
            <a:solidFill>
              <a:srgbClr val="E2E6EF"/>
            </a:solidFill>
            <a:prstDash val="solid"/>
          </a:ln>
        </p:spPr>
        <p:txBody>
          <a:bodyPr/>
          <a:lstStyle/>
          <a:p>
            <a:endParaRPr lang="en-US" sz="2400"/>
          </a:p>
        </p:txBody>
      </p:sp>
      <p:sp>
        <p:nvSpPr>
          <p:cNvPr id="34" name="Move logo">
            <a:extLst>
              <a:ext uri="{C183D7F6-B498-43B3-948B-1728B52AA6E4}">
                <adec:decorative xmlns:adec="http://schemas.microsoft.com/office/drawing/2017/decorative" val="1"/>
              </a:ext>
            </a:extLst>
          </p:cNvPr>
          <p:cNvSpPr/>
          <p:nvPr/>
        </p:nvSpPr>
        <p:spPr>
          <a:xfrm>
            <a:off x="3897051" y="5999927"/>
            <a:ext cx="190195" cy="190195"/>
          </a:xfrm>
          <a:prstGeom prst="ellipse">
            <a:avLst/>
          </a:prstGeom>
          <a:ln w="15240">
            <a:solidFill>
              <a:srgbClr val="94A3B8"/>
            </a:solidFill>
            <a:prstDash val="solid"/>
          </a:ln>
        </p:spPr>
        <p:txBody>
          <a:bodyPr/>
          <a:lstStyle/>
          <a:p>
            <a:endParaRPr lang="en-US" sz="2400"/>
          </a:p>
        </p:txBody>
      </p:sp>
      <p:sp>
        <p:nvSpPr>
          <p:cNvPr id="35" name="Move logo">
            <a:extLst>
              <a:ext uri="{C183D7F6-B498-43B3-948B-1728B52AA6E4}">
                <adec:decorative xmlns:adec="http://schemas.microsoft.com/office/drawing/2017/decorative" val="1"/>
              </a:ext>
            </a:extLst>
          </p:cNvPr>
          <p:cNvSpPr/>
          <p:nvPr/>
        </p:nvSpPr>
        <p:spPr>
          <a:xfrm>
            <a:off x="4044453" y="6147329"/>
            <a:ext cx="95097" cy="95097"/>
          </a:xfrm>
          <a:prstGeom prst="line">
            <a:avLst/>
          </a:prstGeom>
          <a:ln w="15240">
            <a:solidFill>
              <a:srgbClr val="94A3B8"/>
            </a:solidFill>
            <a:prstDash val="solid"/>
          </a:ln>
        </p:spPr>
        <p:txBody>
          <a:bodyPr/>
          <a:lstStyle/>
          <a:p>
            <a:endParaRPr lang="en-US" sz="2400"/>
          </a:p>
        </p:txBody>
      </p:sp>
      <p:sp>
        <p:nvSpPr>
          <p:cNvPr id="36" name="Text 34"/>
          <p:cNvSpPr/>
          <p:nvPr/>
        </p:nvSpPr>
        <p:spPr>
          <a:xfrm>
            <a:off x="4303776" y="5754624"/>
            <a:ext cx="1828800" cy="731520"/>
          </a:xfrm>
          <a:prstGeom prst="rect">
            <a:avLst/>
          </a:prstGeom>
          <a:noFill/>
          <a:ln/>
        </p:spPr>
        <p:txBody>
          <a:bodyPr wrap="square" lIns="0" tIns="0" rIns="0" bIns="0" rtlCol="0" anchor="ctr"/>
          <a:lstStyle/>
          <a:p>
            <a:r>
              <a:rPr lang="en-US" sz="1400" b="1" kern="0" spc="107" dirty="0">
                <a:solidFill>
                  <a:srgbClr val="94A3B8"/>
                </a:solidFill>
                <a:latin typeface="Segoe UI" pitchFamily="34" charset="0"/>
                <a:ea typeface="Segoe UI" pitchFamily="34" charset="-122"/>
                <a:cs typeface="Segoe UI" pitchFamily="34" charset="-120"/>
              </a:rPr>
              <a:t>EXPLORE</a:t>
            </a:r>
            <a:endParaRPr lang="en-US" sz="1400" dirty="0"/>
          </a:p>
        </p:txBody>
      </p:sp>
      <p:sp>
        <p:nvSpPr>
          <p:cNvPr id="37" name="Rhythm chip">
            <a:extLst>
              <a:ext uri="{C183D7F6-B498-43B3-948B-1728B52AA6E4}">
                <adec:decorative xmlns:adec="http://schemas.microsoft.com/office/drawing/2017/decorative" val="1"/>
              </a:ext>
            </a:extLst>
          </p:cNvPr>
          <p:cNvSpPr/>
          <p:nvPr/>
        </p:nvSpPr>
        <p:spPr>
          <a:xfrm>
            <a:off x="6461760" y="5608320"/>
            <a:ext cx="2682240" cy="999744"/>
          </a:xfrm>
          <a:prstGeom prst="roundRect">
            <a:avLst>
              <a:gd name="adj" fmla="val 17073"/>
            </a:avLst>
          </a:prstGeom>
          <a:solidFill>
            <a:srgbClr val="F76C5E"/>
          </a:solidFill>
          <a:ln w="12700">
            <a:solidFill>
              <a:srgbClr val="F76C5E"/>
            </a:solidFill>
            <a:prstDash val="solid"/>
          </a:ln>
        </p:spPr>
        <p:txBody>
          <a:bodyPr/>
          <a:lstStyle/>
          <a:p>
            <a:endParaRPr lang="en-US" sz="2400"/>
          </a:p>
        </p:txBody>
      </p:sp>
      <p:sp>
        <p:nvSpPr>
          <p:cNvPr id="38" name="Move logo">
            <a:extLst>
              <a:ext uri="{C183D7F6-B498-43B3-948B-1728B52AA6E4}">
                <adec:decorative xmlns:adec="http://schemas.microsoft.com/office/drawing/2017/decorative" val="1"/>
              </a:ext>
            </a:extLst>
          </p:cNvPr>
          <p:cNvSpPr/>
          <p:nvPr/>
        </p:nvSpPr>
        <p:spPr>
          <a:xfrm>
            <a:off x="6727058" y="5958962"/>
            <a:ext cx="298460" cy="298460"/>
          </a:xfrm>
          <a:prstGeom prst="ellipse">
            <a:avLst/>
          </a:prstGeom>
          <a:ln w="15240">
            <a:solidFill>
              <a:srgbClr val="FFFFFF"/>
            </a:solidFill>
            <a:prstDash val="solid"/>
          </a:ln>
        </p:spPr>
        <p:txBody>
          <a:bodyPr/>
          <a:lstStyle/>
          <a:p>
            <a:endParaRPr lang="en-US" sz="2400"/>
          </a:p>
        </p:txBody>
      </p:sp>
      <p:sp>
        <p:nvSpPr>
          <p:cNvPr id="39" name="Move logo">
            <a:extLst>
              <a:ext uri="{C183D7F6-B498-43B3-948B-1728B52AA6E4}">
                <adec:decorative xmlns:adec="http://schemas.microsoft.com/office/drawing/2017/decorative" val="1"/>
              </a:ext>
            </a:extLst>
          </p:cNvPr>
          <p:cNvSpPr/>
          <p:nvPr/>
        </p:nvSpPr>
        <p:spPr>
          <a:xfrm>
            <a:off x="6809135" y="6111177"/>
            <a:ext cx="62676" cy="67153"/>
          </a:xfrm>
          <a:prstGeom prst="line">
            <a:avLst/>
          </a:prstGeom>
          <a:ln w="15240">
            <a:solidFill>
              <a:srgbClr val="FFFFFF"/>
            </a:solidFill>
            <a:prstDash val="solid"/>
          </a:ln>
        </p:spPr>
        <p:txBody>
          <a:bodyPr/>
          <a:lstStyle/>
          <a:p>
            <a:endParaRPr lang="en-US" sz="2400"/>
          </a:p>
        </p:txBody>
      </p:sp>
      <p:sp>
        <p:nvSpPr>
          <p:cNvPr id="40" name="Move logo">
            <a:extLst>
              <a:ext uri="{C183D7F6-B498-43B3-948B-1728B52AA6E4}">
                <adec:decorative xmlns:adec="http://schemas.microsoft.com/office/drawing/2017/decorative" val="1"/>
              </a:ext>
            </a:extLst>
          </p:cNvPr>
          <p:cNvSpPr/>
          <p:nvPr/>
        </p:nvSpPr>
        <p:spPr>
          <a:xfrm flipV="1">
            <a:off x="6871811" y="6041039"/>
            <a:ext cx="82076" cy="137292"/>
          </a:xfrm>
          <a:prstGeom prst="line">
            <a:avLst/>
          </a:prstGeom>
          <a:ln w="15240">
            <a:solidFill>
              <a:srgbClr val="FFFFFF"/>
            </a:solidFill>
            <a:prstDash val="solid"/>
          </a:ln>
        </p:spPr>
        <p:txBody>
          <a:bodyPr/>
          <a:lstStyle/>
          <a:p>
            <a:endParaRPr lang="en-US" sz="2400"/>
          </a:p>
        </p:txBody>
      </p:sp>
      <p:sp>
        <p:nvSpPr>
          <p:cNvPr id="41" name="Text 39"/>
          <p:cNvSpPr/>
          <p:nvPr/>
        </p:nvSpPr>
        <p:spPr>
          <a:xfrm>
            <a:off x="7168896" y="5608320"/>
            <a:ext cx="1828800" cy="999744"/>
          </a:xfrm>
          <a:prstGeom prst="rect">
            <a:avLst/>
          </a:prstGeom>
          <a:noFill/>
          <a:ln/>
        </p:spPr>
        <p:txBody>
          <a:bodyPr wrap="square" lIns="0" tIns="0" rIns="0" bIns="0" rtlCol="0" anchor="ctr"/>
          <a:lstStyle/>
          <a:p>
            <a:r>
              <a:rPr lang="en-US" sz="1733" b="1" kern="0" spc="67" dirty="0">
                <a:solidFill>
                  <a:srgbClr val="FFFFFF"/>
                </a:solidFill>
                <a:latin typeface="Segoe UI" pitchFamily="34" charset="0"/>
                <a:ea typeface="Segoe UI" pitchFamily="34" charset="-122"/>
                <a:cs typeface="Segoe UI" pitchFamily="34" charset="-120"/>
              </a:rPr>
              <a:t>PRACTISE</a:t>
            </a:r>
            <a:endParaRPr lang="en-US" sz="1733" dirty="0"/>
          </a:p>
        </p:txBody>
      </p:sp>
      <p:sp>
        <p:nvSpPr>
          <p:cNvPr id="42" name="Rhythm chip">
            <a:extLst>
              <a:ext uri="{C183D7F6-B498-43B3-948B-1728B52AA6E4}">
                <adec:decorative xmlns:adec="http://schemas.microsoft.com/office/drawing/2017/decorative" val="1"/>
              </a:ext>
            </a:extLst>
          </p:cNvPr>
          <p:cNvSpPr/>
          <p:nvPr/>
        </p:nvSpPr>
        <p:spPr>
          <a:xfrm>
            <a:off x="9326880" y="5754624"/>
            <a:ext cx="2682240" cy="731520"/>
          </a:xfrm>
          <a:prstGeom prst="roundRect">
            <a:avLst>
              <a:gd name="adj" fmla="val 23333"/>
            </a:avLst>
          </a:prstGeom>
          <a:solidFill>
            <a:srgbClr val="EDEFF5"/>
          </a:solidFill>
          <a:ln w="12700">
            <a:solidFill>
              <a:srgbClr val="E2E6EF"/>
            </a:solidFill>
            <a:prstDash val="solid"/>
          </a:ln>
        </p:spPr>
        <p:txBody>
          <a:bodyPr/>
          <a:lstStyle/>
          <a:p>
            <a:endParaRPr lang="en-US" sz="2400"/>
          </a:p>
        </p:txBody>
      </p:sp>
      <p:sp>
        <p:nvSpPr>
          <p:cNvPr id="43" name="Move logo">
            <a:extLst>
              <a:ext uri="{C183D7F6-B498-43B3-948B-1728B52AA6E4}">
                <adec:decorative xmlns:adec="http://schemas.microsoft.com/office/drawing/2017/decorative" val="1"/>
              </a:ext>
            </a:extLst>
          </p:cNvPr>
          <p:cNvSpPr/>
          <p:nvPr/>
        </p:nvSpPr>
        <p:spPr>
          <a:xfrm>
            <a:off x="9620952" y="5999928"/>
            <a:ext cx="240913" cy="240913"/>
          </a:xfrm>
          <a:prstGeom prst="ellipse">
            <a:avLst/>
          </a:prstGeom>
          <a:ln w="15240">
            <a:solidFill>
              <a:srgbClr val="94A3B8"/>
            </a:solidFill>
            <a:prstDash val="solid"/>
          </a:ln>
        </p:spPr>
        <p:txBody>
          <a:bodyPr/>
          <a:lstStyle/>
          <a:p>
            <a:endParaRPr lang="en-US" sz="2400"/>
          </a:p>
        </p:txBody>
      </p:sp>
      <p:sp>
        <p:nvSpPr>
          <p:cNvPr id="44" name="Move logo">
            <a:extLst>
              <a:ext uri="{C183D7F6-B498-43B3-948B-1728B52AA6E4}">
                <adec:decorative xmlns:adec="http://schemas.microsoft.com/office/drawing/2017/decorative" val="1"/>
              </a:ext>
            </a:extLst>
          </p:cNvPr>
          <p:cNvSpPr/>
          <p:nvPr/>
        </p:nvSpPr>
        <p:spPr>
          <a:xfrm>
            <a:off x="9683589" y="6062565"/>
            <a:ext cx="115639" cy="115639"/>
          </a:xfrm>
          <a:prstGeom prst="ellipse">
            <a:avLst/>
          </a:prstGeom>
          <a:ln w="15240">
            <a:solidFill>
              <a:srgbClr val="94A3B8"/>
            </a:solidFill>
            <a:prstDash val="solid"/>
          </a:ln>
        </p:spPr>
        <p:txBody>
          <a:bodyPr/>
          <a:lstStyle/>
          <a:p>
            <a:endParaRPr lang="en-US" sz="2400"/>
          </a:p>
        </p:txBody>
      </p:sp>
      <p:sp>
        <p:nvSpPr>
          <p:cNvPr id="45" name="Move logo">
            <a:extLst>
              <a:ext uri="{C183D7F6-B498-43B3-948B-1728B52AA6E4}">
                <adec:decorative xmlns:adec="http://schemas.microsoft.com/office/drawing/2017/decorative" val="1"/>
              </a:ext>
            </a:extLst>
          </p:cNvPr>
          <p:cNvSpPr/>
          <p:nvPr/>
        </p:nvSpPr>
        <p:spPr>
          <a:xfrm>
            <a:off x="9725749" y="6104725"/>
            <a:ext cx="31319" cy="31319"/>
          </a:xfrm>
          <a:prstGeom prst="ellipse">
            <a:avLst/>
          </a:prstGeom>
          <a:solidFill>
            <a:srgbClr val="94A3B8"/>
          </a:solidFill>
          <a:ln w="15240">
            <a:solidFill>
              <a:srgbClr val="94A3B8"/>
            </a:solidFill>
            <a:prstDash val="solid"/>
          </a:ln>
        </p:spPr>
        <p:txBody>
          <a:bodyPr/>
          <a:lstStyle/>
          <a:p>
            <a:endParaRPr lang="en-US" sz="2400"/>
          </a:p>
        </p:txBody>
      </p:sp>
      <p:sp>
        <p:nvSpPr>
          <p:cNvPr id="46" name="Text 44"/>
          <p:cNvSpPr/>
          <p:nvPr/>
        </p:nvSpPr>
        <p:spPr>
          <a:xfrm>
            <a:off x="10034016" y="5754624"/>
            <a:ext cx="1828800" cy="731520"/>
          </a:xfrm>
          <a:prstGeom prst="rect">
            <a:avLst/>
          </a:prstGeom>
          <a:noFill/>
          <a:ln/>
        </p:spPr>
        <p:txBody>
          <a:bodyPr wrap="square" lIns="0" tIns="0" rIns="0" bIns="0" rtlCol="0" anchor="ctr"/>
          <a:lstStyle/>
          <a:p>
            <a:r>
              <a:rPr lang="en-US" sz="1400" b="1" kern="0" spc="107" dirty="0">
                <a:solidFill>
                  <a:srgbClr val="94A3B8"/>
                </a:solidFill>
                <a:latin typeface="Segoe UI" pitchFamily="34" charset="0"/>
                <a:ea typeface="Segoe UI" pitchFamily="34" charset="-122"/>
                <a:cs typeface="Segoe UI" pitchFamily="34" charset="-120"/>
              </a:rPr>
              <a:t>REFLECT</a:t>
            </a:r>
            <a:endParaRPr lang="en-US" sz="14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op bar">
            <a:extLst>
              <a:ext uri="{C183D7F6-B498-43B3-948B-1728B52AA6E4}">
                <adec:decorative xmlns:adec="http://schemas.microsoft.com/office/drawing/2017/decorative" val="1"/>
              </a:ext>
            </a:extLst>
          </p:cNvPr>
          <p:cNvSpPr/>
          <p:nvPr/>
        </p:nvSpPr>
        <p:spPr>
          <a:xfrm>
            <a:off x="0" y="0"/>
            <a:ext cx="12192000" cy="146304"/>
          </a:xfrm>
          <a:prstGeom prst="rect">
            <a:avLst/>
          </a:prstGeom>
          <a:solidFill>
            <a:srgbClr val="F59E0B"/>
          </a:solidFill>
          <a:ln w="12700">
            <a:solidFill>
              <a:srgbClr val="F59E0B"/>
            </a:solidFill>
            <a:prstDash val="solid"/>
          </a:ln>
        </p:spPr>
        <p:txBody>
          <a:bodyPr/>
          <a:lstStyle/>
          <a:p>
            <a:endParaRPr lang="en-US" sz="2400"/>
          </a:p>
        </p:txBody>
      </p:sp>
      <p:sp>
        <p:nvSpPr>
          <p:cNvPr id="3" name="Move logo tile">
            <a:extLst>
              <a:ext uri="{C183D7F6-B498-43B3-948B-1728B52AA6E4}">
                <adec:decorative xmlns:adec="http://schemas.microsoft.com/office/drawing/2017/decorative" val="1"/>
              </a:ext>
            </a:extLst>
          </p:cNvPr>
          <p:cNvSpPr/>
          <p:nvPr/>
        </p:nvSpPr>
        <p:spPr>
          <a:xfrm>
            <a:off x="731520" y="487680"/>
            <a:ext cx="609600" cy="609600"/>
          </a:xfrm>
          <a:prstGeom prst="roundRect">
            <a:avLst>
              <a:gd name="adj" fmla="val 28000"/>
            </a:avLst>
          </a:prstGeom>
          <a:solidFill>
            <a:srgbClr val="1E293B"/>
          </a:solidFill>
          <a:ln w="12700">
            <a:solidFill>
              <a:srgbClr val="334155"/>
            </a:solidFill>
            <a:prstDash val="solid"/>
          </a:ln>
        </p:spPr>
        <p:txBody>
          <a:bodyPr/>
          <a:lstStyle/>
          <a:p>
            <a:endParaRPr lang="en-US" sz="2400"/>
          </a:p>
        </p:txBody>
      </p:sp>
      <p:sp>
        <p:nvSpPr>
          <p:cNvPr id="4" name="Move logo">
            <a:extLst>
              <a:ext uri="{C183D7F6-B498-43B3-948B-1728B52AA6E4}">
                <adec:decorative xmlns:adec="http://schemas.microsoft.com/office/drawing/2017/decorative" val="1"/>
              </a:ext>
            </a:extLst>
          </p:cNvPr>
          <p:cNvSpPr/>
          <p:nvPr/>
        </p:nvSpPr>
        <p:spPr>
          <a:xfrm>
            <a:off x="878801" y="634961"/>
            <a:ext cx="315041" cy="315041"/>
          </a:xfrm>
          <a:prstGeom prst="ellipse">
            <a:avLst/>
          </a:prstGeom>
          <a:ln w="15240">
            <a:solidFill>
              <a:srgbClr val="F59E0B"/>
            </a:solidFill>
            <a:prstDash val="solid"/>
          </a:ln>
        </p:spPr>
        <p:txBody>
          <a:bodyPr/>
          <a:lstStyle/>
          <a:p>
            <a:endParaRPr lang="en-US" sz="2400"/>
          </a:p>
        </p:txBody>
      </p:sp>
      <p:sp>
        <p:nvSpPr>
          <p:cNvPr id="5" name="Move logo">
            <a:extLst>
              <a:ext uri="{C183D7F6-B498-43B3-948B-1728B52AA6E4}">
                <adec:decorative xmlns:adec="http://schemas.microsoft.com/office/drawing/2017/decorative" val="1"/>
              </a:ext>
            </a:extLst>
          </p:cNvPr>
          <p:cNvSpPr/>
          <p:nvPr/>
        </p:nvSpPr>
        <p:spPr>
          <a:xfrm>
            <a:off x="960711" y="716871"/>
            <a:ext cx="151220" cy="151220"/>
          </a:xfrm>
          <a:prstGeom prst="ellipse">
            <a:avLst/>
          </a:prstGeom>
          <a:ln w="15240">
            <a:solidFill>
              <a:srgbClr val="F59E0B"/>
            </a:solidFill>
            <a:prstDash val="solid"/>
          </a:ln>
        </p:spPr>
        <p:txBody>
          <a:bodyPr/>
          <a:lstStyle/>
          <a:p>
            <a:endParaRPr lang="en-US" sz="2400"/>
          </a:p>
        </p:txBody>
      </p:sp>
      <p:sp>
        <p:nvSpPr>
          <p:cNvPr id="6" name="Move logo">
            <a:extLst>
              <a:ext uri="{C183D7F6-B498-43B3-948B-1728B52AA6E4}">
                <adec:decorative xmlns:adec="http://schemas.microsoft.com/office/drawing/2017/decorative" val="1"/>
              </a:ext>
            </a:extLst>
          </p:cNvPr>
          <p:cNvSpPr/>
          <p:nvPr/>
        </p:nvSpPr>
        <p:spPr>
          <a:xfrm>
            <a:off x="1015843" y="772003"/>
            <a:ext cx="40956" cy="40956"/>
          </a:xfrm>
          <a:prstGeom prst="ellipse">
            <a:avLst/>
          </a:prstGeom>
          <a:solidFill>
            <a:srgbClr val="F59E0B"/>
          </a:solidFill>
          <a:ln w="15240">
            <a:solidFill>
              <a:srgbClr val="F59E0B"/>
            </a:solidFill>
            <a:prstDash val="solid"/>
          </a:ln>
        </p:spPr>
        <p:txBody>
          <a:bodyPr/>
          <a:lstStyle/>
          <a:p>
            <a:endParaRPr lang="en-US" sz="2400"/>
          </a:p>
        </p:txBody>
      </p:sp>
      <p:sp>
        <p:nvSpPr>
          <p:cNvPr id="7" name="Text 5"/>
          <p:cNvSpPr/>
          <p:nvPr/>
        </p:nvSpPr>
        <p:spPr>
          <a:xfrm>
            <a:off x="1487424" y="487680"/>
            <a:ext cx="4998720" cy="609600"/>
          </a:xfrm>
          <a:prstGeom prst="rect">
            <a:avLst/>
          </a:prstGeom>
          <a:noFill/>
          <a:ln/>
        </p:spPr>
        <p:txBody>
          <a:bodyPr wrap="square" lIns="0" tIns="0" rIns="0" bIns="0" rtlCol="0" anchor="ctr"/>
          <a:lstStyle/>
          <a:p>
            <a:r>
              <a:rPr lang="en-US" sz="1667" b="1" kern="0" spc="133">
                <a:solidFill>
                  <a:srgbClr val="F59E0B"/>
                </a:solidFill>
                <a:latin typeface="Segoe UI" pitchFamily="34" charset="0"/>
                <a:ea typeface="Segoe UI" pitchFamily="34" charset="-122"/>
                <a:cs typeface="Segoe UI" pitchFamily="34" charset="-120"/>
              </a:rPr>
              <a:t>REFLECT</a:t>
            </a:r>
            <a:r>
              <a:rPr lang="en-US" sz="1667" kern="0" spc="133">
                <a:solidFill>
                  <a:srgbClr val="475569"/>
                </a:solidFill>
                <a:latin typeface="Segoe UI" pitchFamily="34" charset="0"/>
                <a:ea typeface="Segoe UI" pitchFamily="34" charset="-122"/>
                <a:cs typeface="Segoe UI" pitchFamily="34" charset="-120"/>
              </a:rPr>
              <a:t>  ·  </a:t>
            </a:r>
            <a:r>
              <a:rPr lang="en-US" sz="1667" kern="0" spc="133">
                <a:solidFill>
                  <a:srgbClr val="94A3B8"/>
                </a:solidFill>
                <a:latin typeface="Segoe UI" pitchFamily="34" charset="0"/>
                <a:ea typeface="Segoe UI" pitchFamily="34" charset="-122"/>
                <a:cs typeface="Segoe UI" pitchFamily="34" charset="-120"/>
              </a:rPr>
              <a:t>Reflection and action</a:t>
            </a:r>
            <a:endParaRPr lang="en-US" sz="1667" dirty="0"/>
          </a:p>
        </p:txBody>
      </p:sp>
      <p:sp>
        <p:nvSpPr>
          <p:cNvPr id="8" name="Text 6"/>
          <p:cNvSpPr/>
          <p:nvPr/>
        </p:nvSpPr>
        <p:spPr>
          <a:xfrm>
            <a:off x="6644640" y="512064"/>
            <a:ext cx="4815840" cy="414528"/>
          </a:xfrm>
          <a:prstGeom prst="rect">
            <a:avLst/>
          </a:prstGeom>
          <a:noFill/>
          <a:ln/>
        </p:spPr>
        <p:txBody>
          <a:bodyPr wrap="square" lIns="0" tIns="0" rIns="0" bIns="0" rtlCol="0" anchor="ctr"/>
          <a:lstStyle/>
          <a:p>
            <a:pPr algn="r"/>
            <a:r>
              <a:rPr lang="en-US" sz="1200" b="1" kern="0" spc="133">
                <a:solidFill>
                  <a:srgbClr val="94A3B8"/>
                </a:solidFill>
                <a:latin typeface="Segoe UI" pitchFamily="34" charset="0"/>
                <a:ea typeface="Segoe UI" pitchFamily="34" charset="-122"/>
                <a:cs typeface="Segoe UI" pitchFamily="34" charset="-120"/>
              </a:rPr>
              <a:t>T1 · FLOURISH BEGINS · WEEK 1</a:t>
            </a:r>
            <a:endParaRPr lang="en-US" sz="1200" dirty="0"/>
          </a:p>
        </p:txBody>
      </p:sp>
      <p:sp>
        <p:nvSpPr>
          <p:cNvPr id="9" name="Text 0"/>
          <p:cNvSpPr>
            <a:spLocks noGrp="1"/>
          </p:cNvSpPr>
          <p:nvPr>
            <p:ph type="title" idx="100" hasCustomPrompt="1"/>
          </p:nvPr>
        </p:nvSpPr>
        <p:spPr>
          <a:xfrm>
            <a:off x="731520" y="1402080"/>
            <a:ext cx="10728960" cy="1828800"/>
          </a:xfrm>
          <a:prstGeom prst="rect">
            <a:avLst/>
          </a:prstGeom>
          <a:noFill/>
          <a:ln/>
        </p:spPr>
        <p:txBody>
          <a:bodyPr vert="horz" wrap="square" lIns="0" tIns="0" rIns="0" bIns="0" rtlCol="0" anchor="ctr">
            <a:normAutofit/>
          </a:bodyPr>
          <a:lstStyle/>
          <a:p>
            <a:r>
              <a:rPr lang="en-US" sz="3600" b="1" dirty="0">
                <a:solidFill>
                  <a:srgbClr val="FFFFFF"/>
                </a:solidFill>
                <a:latin typeface="Segoe UI" pitchFamily="34" charset="0"/>
                <a:ea typeface="Segoe UI" pitchFamily="34" charset="-122"/>
                <a:cs typeface="Segoe UI" pitchFamily="34" charset="-120"/>
              </a:rPr>
              <a:t>“One action I can take to make this group safer for learning is …”</a:t>
            </a:r>
            <a:endParaRPr lang="en-US" sz="3600" dirty="0"/>
          </a:p>
        </p:txBody>
      </p:sp>
      <p:sp>
        <p:nvSpPr>
          <p:cNvPr id="10" name="Text 8"/>
          <p:cNvSpPr/>
          <p:nvPr/>
        </p:nvSpPr>
        <p:spPr>
          <a:xfrm>
            <a:off x="731520" y="3352800"/>
            <a:ext cx="10728960" cy="426720"/>
          </a:xfrm>
          <a:prstGeom prst="rect">
            <a:avLst/>
          </a:prstGeom>
          <a:noFill/>
          <a:ln/>
        </p:spPr>
        <p:txBody>
          <a:bodyPr wrap="square" lIns="0" tIns="0" rIns="0" bIns="0" rtlCol="0" anchor="ctr"/>
          <a:lstStyle/>
          <a:p>
            <a:r>
              <a:rPr lang="en-US">
                <a:solidFill>
                  <a:srgbClr val="C7D2E5"/>
                </a:solidFill>
                <a:latin typeface="Segoe UI" pitchFamily="34" charset="0"/>
                <a:ea typeface="Segoe UI" pitchFamily="34" charset="-122"/>
                <a:cs typeface="Segoe UI" pitchFamily="34" charset="-120"/>
              </a:rPr>
              <a:t>Write this one privately — you don't have to share it.</a:t>
            </a:r>
            <a:endParaRPr lang="en-US" dirty="0"/>
          </a:p>
        </p:txBody>
      </p:sp>
      <p:sp>
        <p:nvSpPr>
          <p:cNvPr id="11" name="Takeaway panel">
            <a:extLst>
              <a:ext uri="{C183D7F6-B498-43B3-948B-1728B52AA6E4}">
                <adec:decorative xmlns:adec="http://schemas.microsoft.com/office/drawing/2017/decorative" val="1"/>
              </a:ext>
            </a:extLst>
          </p:cNvPr>
          <p:cNvSpPr/>
          <p:nvPr/>
        </p:nvSpPr>
        <p:spPr>
          <a:xfrm>
            <a:off x="731520" y="4084320"/>
            <a:ext cx="10728960" cy="1280160"/>
          </a:xfrm>
          <a:prstGeom prst="roundRect">
            <a:avLst>
              <a:gd name="adj" fmla="val 13333"/>
            </a:avLst>
          </a:prstGeom>
          <a:solidFill>
            <a:srgbClr val="1E293B"/>
          </a:solidFill>
          <a:ln w="12700">
            <a:solidFill>
              <a:srgbClr val="334155"/>
            </a:solidFill>
            <a:prstDash val="solid"/>
          </a:ln>
        </p:spPr>
        <p:txBody>
          <a:bodyPr/>
          <a:lstStyle/>
          <a:p>
            <a:endParaRPr lang="en-US" sz="2400"/>
          </a:p>
        </p:txBody>
      </p:sp>
      <p:sp>
        <p:nvSpPr>
          <p:cNvPr id="12" name="Text 10"/>
          <p:cNvSpPr/>
          <p:nvPr/>
        </p:nvSpPr>
        <p:spPr>
          <a:xfrm>
            <a:off x="1158240" y="4328160"/>
            <a:ext cx="9875520" cy="316992"/>
          </a:xfrm>
          <a:prstGeom prst="rect">
            <a:avLst/>
          </a:prstGeom>
          <a:noFill/>
          <a:ln/>
        </p:spPr>
        <p:txBody>
          <a:bodyPr wrap="square" lIns="0" tIns="0" rIns="0" bIns="0" rtlCol="0" anchor="ctr"/>
          <a:lstStyle/>
          <a:p>
            <a:r>
              <a:rPr lang="en-US" sz="1333" b="1" kern="0" spc="267">
                <a:solidFill>
                  <a:srgbClr val="F59E0B"/>
                </a:solidFill>
                <a:latin typeface="Segoe UI" pitchFamily="34" charset="0"/>
                <a:ea typeface="Segoe UI" pitchFamily="34" charset="-122"/>
                <a:cs typeface="Segoe UI" pitchFamily="34" charset="-120"/>
              </a:rPr>
              <a:t>TAKEAWAY</a:t>
            </a:r>
            <a:endParaRPr lang="en-US" sz="1333" dirty="0"/>
          </a:p>
        </p:txBody>
      </p:sp>
      <p:sp>
        <p:nvSpPr>
          <p:cNvPr id="13" name="Text 11">
            <a:extLst>
              <a:ext uri="{C183D7F6-B498-43B3-948B-1728B52AA6E4}">
                <adec:decorative xmlns:adec="http://schemas.microsoft.com/office/drawing/2017/decorative" val="0"/>
              </a:ext>
            </a:extLst>
          </p:cNvPr>
          <p:cNvSpPr/>
          <p:nvPr/>
        </p:nvSpPr>
        <p:spPr>
          <a:xfrm>
            <a:off x="1158240" y="4693920"/>
            <a:ext cx="9875520" cy="548640"/>
          </a:xfrm>
          <a:prstGeom prst="rect">
            <a:avLst/>
          </a:prstGeom>
          <a:noFill/>
          <a:ln/>
        </p:spPr>
        <p:txBody>
          <a:bodyPr wrap="square" lIns="0" tIns="0" rIns="0" bIns="0" rtlCol="0" anchor="ctr"/>
          <a:lstStyle/>
          <a:p>
            <a:r>
              <a:rPr lang="en-US" sz="2000" b="1">
                <a:solidFill>
                  <a:srgbClr val="FFFFFF"/>
                </a:solidFill>
                <a:latin typeface="Segoe UI" pitchFamily="34" charset="0"/>
                <a:ea typeface="Segoe UI" pitchFamily="34" charset="-122"/>
                <a:cs typeface="Segoe UI" pitchFamily="34" charset="-120"/>
              </a:rPr>
              <a:t>Dignity is received, and safe participation is something we build together.</a:t>
            </a:r>
            <a:endParaRPr lang="en-US" sz="2000" dirty="0"/>
          </a:p>
        </p:txBody>
      </p:sp>
      <p:sp>
        <p:nvSpPr>
          <p:cNvPr id="14" name="Rhythm chip">
            <a:extLst>
              <a:ext uri="{C183D7F6-B498-43B3-948B-1728B52AA6E4}">
                <adec:decorative xmlns:adec="http://schemas.microsoft.com/office/drawing/2017/decorative" val="1"/>
              </a:ext>
            </a:extLst>
          </p:cNvPr>
          <p:cNvSpPr/>
          <p:nvPr/>
        </p:nvSpPr>
        <p:spPr>
          <a:xfrm>
            <a:off x="731520" y="5754624"/>
            <a:ext cx="2682240" cy="731520"/>
          </a:xfrm>
          <a:prstGeom prst="roundRect">
            <a:avLst>
              <a:gd name="adj" fmla="val 23333"/>
            </a:avLst>
          </a:prstGeom>
          <a:solidFill>
            <a:srgbClr val="1E293B"/>
          </a:solidFill>
          <a:ln w="12700">
            <a:solidFill>
              <a:srgbClr val="334155"/>
            </a:solidFill>
            <a:prstDash val="solid"/>
          </a:ln>
        </p:spPr>
        <p:txBody>
          <a:bodyPr/>
          <a:lstStyle/>
          <a:p>
            <a:endParaRPr lang="en-US" sz="2400"/>
          </a:p>
        </p:txBody>
      </p:sp>
      <p:sp>
        <p:nvSpPr>
          <p:cNvPr id="15" name="Move logo">
            <a:extLst>
              <a:ext uri="{C183D7F6-B498-43B3-948B-1728B52AA6E4}">
                <adec:decorative xmlns:adec="http://schemas.microsoft.com/office/drawing/2017/decorative" val="1"/>
              </a:ext>
            </a:extLst>
          </p:cNvPr>
          <p:cNvSpPr/>
          <p:nvPr/>
        </p:nvSpPr>
        <p:spPr>
          <a:xfrm>
            <a:off x="978993" y="6012607"/>
            <a:ext cx="215555" cy="215555"/>
          </a:xfrm>
          <a:prstGeom prst="ellipse">
            <a:avLst/>
          </a:prstGeom>
          <a:ln w="15240">
            <a:solidFill>
              <a:srgbClr val="64748B"/>
            </a:solidFill>
            <a:prstDash val="solid"/>
          </a:ln>
        </p:spPr>
        <p:txBody>
          <a:bodyPr/>
          <a:lstStyle/>
          <a:p>
            <a:endParaRPr lang="en-US" sz="2400"/>
          </a:p>
        </p:txBody>
      </p:sp>
      <p:sp>
        <p:nvSpPr>
          <p:cNvPr id="16" name="Move logo">
            <a:extLst>
              <a:ext uri="{C183D7F6-B498-43B3-948B-1728B52AA6E4}">
                <adec:decorative xmlns:adec="http://schemas.microsoft.com/office/drawing/2017/decorative" val="1"/>
              </a:ext>
            </a:extLst>
          </p:cNvPr>
          <p:cNvSpPr/>
          <p:nvPr/>
        </p:nvSpPr>
        <p:spPr>
          <a:xfrm>
            <a:off x="1097548" y="6012607"/>
            <a:ext cx="215555" cy="215555"/>
          </a:xfrm>
          <a:prstGeom prst="ellipse">
            <a:avLst/>
          </a:prstGeom>
          <a:ln w="15240">
            <a:solidFill>
              <a:srgbClr val="64748B"/>
            </a:solidFill>
            <a:prstDash val="solid"/>
          </a:ln>
        </p:spPr>
        <p:txBody>
          <a:bodyPr/>
          <a:lstStyle/>
          <a:p>
            <a:endParaRPr lang="en-US" sz="2400"/>
          </a:p>
        </p:txBody>
      </p:sp>
      <p:sp>
        <p:nvSpPr>
          <p:cNvPr id="17" name="Text 15">
            <a:extLst>
              <a:ext uri="{C183D7F6-B498-43B3-948B-1728B52AA6E4}">
                <adec:decorative xmlns:adec="http://schemas.microsoft.com/office/drawing/2017/decorative" val="0"/>
              </a:ext>
            </a:extLst>
          </p:cNvPr>
          <p:cNvSpPr/>
          <p:nvPr/>
        </p:nvSpPr>
        <p:spPr>
          <a:xfrm>
            <a:off x="1438656" y="5754624"/>
            <a:ext cx="1828800" cy="731520"/>
          </a:xfrm>
          <a:prstGeom prst="rect">
            <a:avLst/>
          </a:prstGeom>
          <a:noFill/>
          <a:ln/>
        </p:spPr>
        <p:txBody>
          <a:bodyPr wrap="square" lIns="0" tIns="0" rIns="0" bIns="0" rtlCol="0" anchor="ctr"/>
          <a:lstStyle/>
          <a:p>
            <a:r>
              <a:rPr lang="en-US" sz="1400" b="1" kern="0" spc="107">
                <a:solidFill>
                  <a:srgbClr val="64748B"/>
                </a:solidFill>
                <a:latin typeface="Segoe UI" pitchFamily="34" charset="0"/>
                <a:ea typeface="Segoe UI" pitchFamily="34" charset="-122"/>
                <a:cs typeface="Segoe UI" pitchFamily="34" charset="-120"/>
              </a:rPr>
              <a:t>CONNECT</a:t>
            </a:r>
            <a:endParaRPr lang="en-US" sz="1400" dirty="0"/>
          </a:p>
        </p:txBody>
      </p:sp>
      <p:sp>
        <p:nvSpPr>
          <p:cNvPr id="18" name="Rhythm chip">
            <a:extLst>
              <a:ext uri="{C183D7F6-B498-43B3-948B-1728B52AA6E4}">
                <adec:decorative xmlns:adec="http://schemas.microsoft.com/office/drawing/2017/decorative" val="1"/>
              </a:ext>
            </a:extLst>
          </p:cNvPr>
          <p:cNvSpPr/>
          <p:nvPr/>
        </p:nvSpPr>
        <p:spPr>
          <a:xfrm>
            <a:off x="3596640" y="5754624"/>
            <a:ext cx="2682240" cy="731520"/>
          </a:xfrm>
          <a:prstGeom prst="roundRect">
            <a:avLst>
              <a:gd name="adj" fmla="val 23333"/>
            </a:avLst>
          </a:prstGeom>
          <a:solidFill>
            <a:srgbClr val="1E293B"/>
          </a:solidFill>
          <a:ln w="12700">
            <a:solidFill>
              <a:srgbClr val="334155"/>
            </a:solidFill>
            <a:prstDash val="solid"/>
          </a:ln>
        </p:spPr>
        <p:txBody>
          <a:bodyPr/>
          <a:lstStyle/>
          <a:p>
            <a:endParaRPr lang="en-US" sz="2400"/>
          </a:p>
        </p:txBody>
      </p:sp>
      <p:sp>
        <p:nvSpPr>
          <p:cNvPr id="19" name="Move logo">
            <a:extLst>
              <a:ext uri="{C183D7F6-B498-43B3-948B-1728B52AA6E4}">
                <adec:decorative xmlns:adec="http://schemas.microsoft.com/office/drawing/2017/decorative" val="1"/>
              </a:ext>
            </a:extLst>
          </p:cNvPr>
          <p:cNvSpPr/>
          <p:nvPr/>
        </p:nvSpPr>
        <p:spPr>
          <a:xfrm>
            <a:off x="3897051" y="5999927"/>
            <a:ext cx="190195" cy="190195"/>
          </a:xfrm>
          <a:prstGeom prst="ellipse">
            <a:avLst/>
          </a:prstGeom>
          <a:ln w="15240">
            <a:solidFill>
              <a:srgbClr val="64748B"/>
            </a:solidFill>
            <a:prstDash val="solid"/>
          </a:ln>
        </p:spPr>
        <p:txBody>
          <a:bodyPr/>
          <a:lstStyle/>
          <a:p>
            <a:endParaRPr lang="en-US" sz="2400"/>
          </a:p>
        </p:txBody>
      </p:sp>
      <p:sp>
        <p:nvSpPr>
          <p:cNvPr id="20" name="Move logo">
            <a:extLst>
              <a:ext uri="{C183D7F6-B498-43B3-948B-1728B52AA6E4}">
                <adec:decorative xmlns:adec="http://schemas.microsoft.com/office/drawing/2017/decorative" val="1"/>
              </a:ext>
            </a:extLst>
          </p:cNvPr>
          <p:cNvSpPr/>
          <p:nvPr/>
        </p:nvSpPr>
        <p:spPr>
          <a:xfrm>
            <a:off x="4044453" y="6147329"/>
            <a:ext cx="95097" cy="95097"/>
          </a:xfrm>
          <a:prstGeom prst="line">
            <a:avLst/>
          </a:prstGeom>
          <a:ln w="15240">
            <a:solidFill>
              <a:srgbClr val="64748B"/>
            </a:solidFill>
            <a:prstDash val="solid"/>
          </a:ln>
        </p:spPr>
        <p:txBody>
          <a:bodyPr/>
          <a:lstStyle/>
          <a:p>
            <a:endParaRPr lang="en-US" sz="2400"/>
          </a:p>
        </p:txBody>
      </p:sp>
      <p:sp>
        <p:nvSpPr>
          <p:cNvPr id="21" name="Text 19"/>
          <p:cNvSpPr/>
          <p:nvPr/>
        </p:nvSpPr>
        <p:spPr>
          <a:xfrm>
            <a:off x="4303776" y="5754624"/>
            <a:ext cx="1828800" cy="731520"/>
          </a:xfrm>
          <a:prstGeom prst="rect">
            <a:avLst/>
          </a:prstGeom>
          <a:noFill/>
          <a:ln/>
        </p:spPr>
        <p:txBody>
          <a:bodyPr wrap="square" lIns="0" tIns="0" rIns="0" bIns="0" rtlCol="0" anchor="ctr"/>
          <a:lstStyle/>
          <a:p>
            <a:r>
              <a:rPr lang="en-US" sz="1400" b="1" kern="0" spc="107">
                <a:solidFill>
                  <a:srgbClr val="64748B"/>
                </a:solidFill>
                <a:latin typeface="Segoe UI" pitchFamily="34" charset="0"/>
                <a:ea typeface="Segoe UI" pitchFamily="34" charset="-122"/>
                <a:cs typeface="Segoe UI" pitchFamily="34" charset="-120"/>
              </a:rPr>
              <a:t>EXPLORE</a:t>
            </a:r>
            <a:endParaRPr lang="en-US" sz="1400" dirty="0"/>
          </a:p>
        </p:txBody>
      </p:sp>
      <p:sp>
        <p:nvSpPr>
          <p:cNvPr id="22" name="Rhythm chip">
            <a:extLst>
              <a:ext uri="{C183D7F6-B498-43B3-948B-1728B52AA6E4}">
                <adec:decorative xmlns:adec="http://schemas.microsoft.com/office/drawing/2017/decorative" val="1"/>
              </a:ext>
            </a:extLst>
          </p:cNvPr>
          <p:cNvSpPr/>
          <p:nvPr/>
        </p:nvSpPr>
        <p:spPr>
          <a:xfrm>
            <a:off x="6461760" y="5754624"/>
            <a:ext cx="2682240" cy="731520"/>
          </a:xfrm>
          <a:prstGeom prst="roundRect">
            <a:avLst>
              <a:gd name="adj" fmla="val 23333"/>
            </a:avLst>
          </a:prstGeom>
          <a:solidFill>
            <a:srgbClr val="1E293B"/>
          </a:solidFill>
          <a:ln w="12700">
            <a:solidFill>
              <a:srgbClr val="334155"/>
            </a:solidFill>
            <a:prstDash val="solid"/>
          </a:ln>
        </p:spPr>
        <p:txBody>
          <a:bodyPr/>
          <a:lstStyle/>
          <a:p>
            <a:endParaRPr lang="en-US" sz="2400"/>
          </a:p>
        </p:txBody>
      </p:sp>
      <p:sp>
        <p:nvSpPr>
          <p:cNvPr id="23" name="Move logo">
            <a:extLst>
              <a:ext uri="{C183D7F6-B498-43B3-948B-1728B52AA6E4}">
                <adec:decorative xmlns:adec="http://schemas.microsoft.com/office/drawing/2017/decorative" val="1"/>
              </a:ext>
            </a:extLst>
          </p:cNvPr>
          <p:cNvSpPr/>
          <p:nvPr/>
        </p:nvSpPr>
        <p:spPr>
          <a:xfrm>
            <a:off x="6762171" y="6006267"/>
            <a:ext cx="228235" cy="228235"/>
          </a:xfrm>
          <a:prstGeom prst="ellipse">
            <a:avLst/>
          </a:prstGeom>
          <a:ln w="15240">
            <a:solidFill>
              <a:srgbClr val="64748B"/>
            </a:solidFill>
            <a:prstDash val="solid"/>
          </a:ln>
        </p:spPr>
        <p:txBody>
          <a:bodyPr/>
          <a:lstStyle/>
          <a:p>
            <a:endParaRPr lang="en-US" sz="2400"/>
          </a:p>
        </p:txBody>
      </p:sp>
      <p:sp>
        <p:nvSpPr>
          <p:cNvPr id="24" name="Move logo">
            <a:extLst>
              <a:ext uri="{C183D7F6-B498-43B3-948B-1728B52AA6E4}">
                <adec:decorative xmlns:adec="http://schemas.microsoft.com/office/drawing/2017/decorative" val="1"/>
              </a:ext>
            </a:extLst>
          </p:cNvPr>
          <p:cNvSpPr/>
          <p:nvPr/>
        </p:nvSpPr>
        <p:spPr>
          <a:xfrm>
            <a:off x="6824936" y="6122668"/>
            <a:ext cx="47929" cy="51353"/>
          </a:xfrm>
          <a:prstGeom prst="line">
            <a:avLst/>
          </a:prstGeom>
          <a:ln w="15240">
            <a:solidFill>
              <a:srgbClr val="64748B"/>
            </a:solidFill>
            <a:prstDash val="solid"/>
          </a:ln>
        </p:spPr>
        <p:txBody>
          <a:bodyPr/>
          <a:lstStyle/>
          <a:p>
            <a:endParaRPr lang="en-US" sz="2400"/>
          </a:p>
        </p:txBody>
      </p:sp>
      <p:sp>
        <p:nvSpPr>
          <p:cNvPr id="25" name="Move logo">
            <a:extLst>
              <a:ext uri="{C183D7F6-B498-43B3-948B-1728B52AA6E4}">
                <adec:decorative xmlns:adec="http://schemas.microsoft.com/office/drawing/2017/decorative" val="1"/>
              </a:ext>
            </a:extLst>
          </p:cNvPr>
          <p:cNvSpPr/>
          <p:nvPr/>
        </p:nvSpPr>
        <p:spPr>
          <a:xfrm flipV="1">
            <a:off x="6872865" y="6069031"/>
            <a:ext cx="62764" cy="104988"/>
          </a:xfrm>
          <a:prstGeom prst="line">
            <a:avLst/>
          </a:prstGeom>
          <a:ln w="15240">
            <a:solidFill>
              <a:srgbClr val="64748B"/>
            </a:solidFill>
            <a:prstDash val="solid"/>
          </a:ln>
        </p:spPr>
        <p:txBody>
          <a:bodyPr/>
          <a:lstStyle/>
          <a:p>
            <a:endParaRPr lang="en-US" sz="2400"/>
          </a:p>
        </p:txBody>
      </p:sp>
      <p:sp>
        <p:nvSpPr>
          <p:cNvPr id="26" name="Text 24">
            <a:extLst>
              <a:ext uri="{C183D7F6-B498-43B3-948B-1728B52AA6E4}">
                <adec:decorative xmlns:adec="http://schemas.microsoft.com/office/drawing/2017/decorative" val="0"/>
              </a:ext>
            </a:extLst>
          </p:cNvPr>
          <p:cNvSpPr/>
          <p:nvPr/>
        </p:nvSpPr>
        <p:spPr>
          <a:xfrm>
            <a:off x="7168896" y="5754624"/>
            <a:ext cx="1828800" cy="731520"/>
          </a:xfrm>
          <a:prstGeom prst="rect">
            <a:avLst/>
          </a:prstGeom>
          <a:noFill/>
          <a:ln/>
        </p:spPr>
        <p:txBody>
          <a:bodyPr wrap="square" lIns="0" tIns="0" rIns="0" bIns="0" rtlCol="0" anchor="ctr"/>
          <a:lstStyle/>
          <a:p>
            <a:r>
              <a:rPr lang="en-US" sz="1400" b="1" kern="0" spc="107">
                <a:solidFill>
                  <a:srgbClr val="64748B"/>
                </a:solidFill>
                <a:latin typeface="Segoe UI" pitchFamily="34" charset="0"/>
                <a:ea typeface="Segoe UI" pitchFamily="34" charset="-122"/>
                <a:cs typeface="Segoe UI" pitchFamily="34" charset="-120"/>
              </a:rPr>
              <a:t>PRACTISE</a:t>
            </a:r>
            <a:endParaRPr lang="en-US" sz="1400" dirty="0"/>
          </a:p>
        </p:txBody>
      </p:sp>
      <p:sp>
        <p:nvSpPr>
          <p:cNvPr id="27" name="Rhythm chip">
            <a:extLst>
              <a:ext uri="{C183D7F6-B498-43B3-948B-1728B52AA6E4}">
                <adec:decorative xmlns:adec="http://schemas.microsoft.com/office/drawing/2017/decorative" val="1"/>
              </a:ext>
            </a:extLst>
          </p:cNvPr>
          <p:cNvSpPr/>
          <p:nvPr/>
        </p:nvSpPr>
        <p:spPr>
          <a:xfrm>
            <a:off x="9326880" y="5608320"/>
            <a:ext cx="2682240" cy="999744"/>
          </a:xfrm>
          <a:prstGeom prst="roundRect">
            <a:avLst>
              <a:gd name="adj" fmla="val 17073"/>
            </a:avLst>
          </a:prstGeom>
          <a:solidFill>
            <a:srgbClr val="F59E0B"/>
          </a:solidFill>
          <a:ln w="12700">
            <a:solidFill>
              <a:srgbClr val="F59E0B"/>
            </a:solidFill>
            <a:prstDash val="solid"/>
          </a:ln>
        </p:spPr>
        <p:txBody>
          <a:bodyPr/>
          <a:lstStyle/>
          <a:p>
            <a:endParaRPr lang="en-US" sz="2400"/>
          </a:p>
        </p:txBody>
      </p:sp>
      <p:sp>
        <p:nvSpPr>
          <p:cNvPr id="28" name="Move logo">
            <a:extLst>
              <a:ext uri="{C183D7F6-B498-43B3-948B-1728B52AA6E4}">
                <adec:decorative xmlns:adec="http://schemas.microsoft.com/office/drawing/2017/decorative" val="1"/>
              </a:ext>
            </a:extLst>
          </p:cNvPr>
          <p:cNvSpPr/>
          <p:nvPr/>
        </p:nvSpPr>
        <p:spPr>
          <a:xfrm>
            <a:off x="9583889" y="5950673"/>
            <a:ext cx="315041" cy="315041"/>
          </a:xfrm>
          <a:prstGeom prst="ellipse">
            <a:avLst/>
          </a:prstGeom>
          <a:ln w="15240">
            <a:solidFill>
              <a:srgbClr val="FFFFFF"/>
            </a:solidFill>
            <a:prstDash val="solid"/>
          </a:ln>
        </p:spPr>
        <p:txBody>
          <a:bodyPr/>
          <a:lstStyle/>
          <a:p>
            <a:endParaRPr lang="en-US" sz="2400"/>
          </a:p>
        </p:txBody>
      </p:sp>
      <p:sp>
        <p:nvSpPr>
          <p:cNvPr id="29" name="Move logo">
            <a:extLst>
              <a:ext uri="{C183D7F6-B498-43B3-948B-1728B52AA6E4}">
                <adec:decorative xmlns:adec="http://schemas.microsoft.com/office/drawing/2017/decorative" val="1"/>
              </a:ext>
            </a:extLst>
          </p:cNvPr>
          <p:cNvSpPr/>
          <p:nvPr/>
        </p:nvSpPr>
        <p:spPr>
          <a:xfrm>
            <a:off x="9665799" y="6032583"/>
            <a:ext cx="151220" cy="151220"/>
          </a:xfrm>
          <a:prstGeom prst="ellipse">
            <a:avLst/>
          </a:prstGeom>
          <a:ln w="15240">
            <a:solidFill>
              <a:srgbClr val="FFFFFF"/>
            </a:solidFill>
            <a:prstDash val="solid"/>
          </a:ln>
        </p:spPr>
        <p:txBody>
          <a:bodyPr/>
          <a:lstStyle/>
          <a:p>
            <a:endParaRPr lang="en-US" sz="2400"/>
          </a:p>
        </p:txBody>
      </p:sp>
      <p:sp>
        <p:nvSpPr>
          <p:cNvPr id="30" name="Move logo">
            <a:extLst>
              <a:ext uri="{C183D7F6-B498-43B3-948B-1728B52AA6E4}">
                <adec:decorative xmlns:adec="http://schemas.microsoft.com/office/drawing/2017/decorative" val="1"/>
              </a:ext>
            </a:extLst>
          </p:cNvPr>
          <p:cNvSpPr/>
          <p:nvPr/>
        </p:nvSpPr>
        <p:spPr>
          <a:xfrm>
            <a:off x="9720931" y="6087715"/>
            <a:ext cx="40956" cy="40956"/>
          </a:xfrm>
          <a:prstGeom prst="ellipse">
            <a:avLst/>
          </a:prstGeom>
          <a:solidFill>
            <a:srgbClr val="FFFFFF"/>
          </a:solidFill>
          <a:ln w="15240">
            <a:solidFill>
              <a:srgbClr val="FFFFFF"/>
            </a:solidFill>
            <a:prstDash val="solid"/>
          </a:ln>
        </p:spPr>
        <p:txBody>
          <a:bodyPr/>
          <a:lstStyle/>
          <a:p>
            <a:endParaRPr lang="en-US" sz="2400"/>
          </a:p>
        </p:txBody>
      </p:sp>
      <p:sp>
        <p:nvSpPr>
          <p:cNvPr id="31" name="Text 29">
            <a:extLst>
              <a:ext uri="{C183D7F6-B498-43B3-948B-1728B52AA6E4}">
                <adec:decorative xmlns:adec="http://schemas.microsoft.com/office/drawing/2017/decorative" val="0"/>
              </a:ext>
            </a:extLst>
          </p:cNvPr>
          <p:cNvSpPr/>
          <p:nvPr/>
        </p:nvSpPr>
        <p:spPr>
          <a:xfrm>
            <a:off x="10034016" y="5608320"/>
            <a:ext cx="1828800" cy="999744"/>
          </a:xfrm>
          <a:prstGeom prst="rect">
            <a:avLst/>
          </a:prstGeom>
          <a:noFill/>
          <a:ln/>
        </p:spPr>
        <p:txBody>
          <a:bodyPr wrap="square" lIns="0" tIns="0" rIns="0" bIns="0" rtlCol="0" anchor="ctr"/>
          <a:lstStyle/>
          <a:p>
            <a:r>
              <a:rPr lang="en-US" sz="1733" b="1" kern="0" spc="67">
                <a:solidFill>
                  <a:srgbClr val="FFFFFF"/>
                </a:solidFill>
                <a:latin typeface="Segoe UI" pitchFamily="34" charset="0"/>
                <a:ea typeface="Segoe UI" pitchFamily="34" charset="-122"/>
                <a:cs typeface="Segoe UI" pitchFamily="34" charset="-120"/>
              </a:rPr>
              <a:t>REFLECT</a:t>
            </a:r>
            <a:endParaRPr lang="en-US" sz="1733"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1" id="{684D170B-EDE2-DD46-87C9-6306CA7C69ED}" vid="{C78AA4A2-DEBB-534F-A1C1-635B8E56AF0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Office Theme</Template>
  <TotalTime>2720</TotalTime>
  <Words>91547</Words>
  <Application>Microsoft Macintosh PowerPoint</Application>
  <PresentationFormat>Widescreen</PresentationFormat>
  <Paragraphs>8528</Paragraphs>
  <Slides>214</Slides>
  <Notes>206</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214</vt:i4>
      </vt:variant>
    </vt:vector>
  </HeadingPairs>
  <TitlesOfParts>
    <vt:vector size="220" baseType="lpstr">
      <vt:lpstr>Aptos</vt:lpstr>
      <vt:lpstr>Aptos Display</vt:lpstr>
      <vt:lpstr>Arial</vt:lpstr>
      <vt:lpstr>Segoe UI</vt:lpstr>
      <vt:lpstr>Segoe UI Semibold</vt:lpstr>
      <vt:lpstr>Office Theme</vt:lpstr>
      <vt:lpstr>Year 6 - Term 1 at a glance</vt:lpstr>
      <vt:lpstr>Year 6 · Term 2 at a glance</vt:lpstr>
      <vt:lpstr>Year 6 · Term 3 at a glance</vt:lpstr>
      <vt:lpstr>Year 6 · Term 4 at a glance</vt:lpstr>
      <vt:lpstr>The four-move rhythm</vt:lpstr>
      <vt:lpstr>The Flourish framework</vt:lpstr>
      <vt:lpstr>Term 1 · The ten lessons</vt:lpstr>
      <vt:lpstr>Flourish begins</vt:lpstr>
      <vt:lpstr>What helps a group become safe enough for people to learn, practise and grow?</vt:lpstr>
      <vt:lpstr>Psalm 139:13–14</vt:lpstr>
      <vt:lpstr>Image of God</vt:lpstr>
      <vt:lpstr>Which norms help us flourish?</vt:lpstr>
      <vt:lpstr>“One action I can take to make this group safer for learning is …”</vt:lpstr>
      <vt:lpstr>Strengths are gifts</vt:lpstr>
      <vt:lpstr>What counts as a strength if nobody gives out an award for it?</vt:lpstr>
      <vt:lpstr>Romans 12:4–8</vt:lpstr>
      <vt:lpstr>What can we actually see Morgan do?</vt:lpstr>
      <vt:lpstr>“This week this strength could serve …”</vt:lpstr>
      <vt:lpstr>Name the feeling</vt:lpstr>
      <vt:lpstr>Which version gives the best clue about what might help?</vt:lpstr>
      <vt:lpstr>Psalm 42:5</vt:lpstr>
      <vt:lpstr>Which sentences give a useful clue about what would help?</vt:lpstr>
      <vt:lpstr>“A more precise word than fine is … and that word gives the clue …”</vt:lpstr>
      <vt:lpstr>Body clues</vt:lpstr>
      <vt:lpstr>Which hand gives an earlier warning that stress may be rising?</vt:lpstr>
      <vt:lpstr>1 Kings 19:5–6</vt:lpstr>
      <vt:lpstr>Where does each body clue belong: early, building or strong?</vt:lpstr>
      <vt:lpstr>“One body clue I could notice earlier is …”</vt:lpstr>
      <vt:lpstr>The Shalom compass</vt:lpstr>
      <vt:lpstr>A group leaves one member out and wastes the materials. Which relationships does that damage?</vt:lpstr>
      <vt:lpstr>Mark 12:30–31</vt:lpstr>
      <vt:lpstr>Which actions would truly restore shalom in this group?</vt:lpstr>
      <vt:lpstr>“Shalom is strengthened when … because it repairs the relationship with …”</vt:lpstr>
      <vt:lpstr>The power of ‘not yet’</vt:lpstr>
      <vt:lpstr>“I can’t do fractions.” Now add: yet. What has changed — and what has not?</vt:lpstr>
      <vt:lpstr>Philippians 1:6</vt:lpstr>
      <vt:lpstr>Which of these sentences would actually help someone improve?</vt:lpstr>
      <vt:lpstr>“I am not yet … and my next step is …”</vt:lpstr>
      <vt:lpstr>Belonging, not fitting in</vt:lpstr>
      <vt:lpstr>One door says “You can enter and grow.” The other says “Change who you are so we approve.” Which is belonging?</vt:lpstr>
      <vt:lpstr>Romans 12:5</vt:lpstr>
      <vt:lpstr>Belonging or fitting in?</vt:lpstr>
      <vt:lpstr>“Belonging lets a person … fitting in pressures a person to …”</vt:lpstr>
      <vt:lpstr>Notice the overlooked</vt:lpstr>
      <vt:lpstr>What makes a space technically open but socially hard to enter?</vt:lpstr>
      <vt:lpstr>Luke 19:5</vt:lpstr>
      <vt:lpstr>Which of these actually open a way in?</vt:lpstr>
      <vt:lpstr>“One inclusion move I will make at school this week is …”</vt:lpstr>
      <vt:lpstr>Created to contribute</vt:lpstr>
      <vt:lpstr>What important class work is easy to notice only when nobody does it?</vt:lpstr>
      <vt:lpstr>Ephesians 2:10</vt:lpstr>
      <vt:lpstr>Which of these class jobs are ready to use?</vt:lpstr>
      <vt:lpstr>“When … I will … so that …”</vt:lpstr>
      <vt:lpstr>My support team</vt:lpstr>
      <vt:lpstr>Who would you go to first – and who is your back-up?</vt:lpstr>
      <vt:lpstr>Ecclesiastes 4:9–10</vt:lpstr>
      <vt:lpstr>What should Pat say, and who should they go to?</vt:lpstr>
      <vt:lpstr>“If my first person is unavailable, I can …”</vt:lpstr>
      <vt:lpstr>Term 2 · The ten lessons</vt:lpstr>
      <vt:lpstr>The brain alarm</vt:lpstr>
      <vt:lpstr>Why does your body sometimes react before your thinking has caught up?</vt:lpstr>
      <vt:lpstr>Psalm 56:3–4</vt:lpstr>
      <vt:lpstr>The brain alarm</vt:lpstr>
      <vt:lpstr>Which norms help us flourish?</vt:lpstr>
      <vt:lpstr>“One action I can take to make this group safer for learning is …”</vt:lpstr>
      <vt:lpstr>Pause, breathe, choose</vt:lpstr>
      <vt:lpstr>What happens in the gap between feeling it and doing something?</vt:lpstr>
      <vt:lpstr>James 1:19–20</vt:lpstr>
      <vt:lpstr>What can we actually see Rowan do?</vt:lpstr>
      <vt:lpstr>“Next time I feel that heat, I will …”</vt:lpstr>
      <vt:lpstr>What can I control?</vt:lpstr>
      <vt:lpstr>Which worries are yours to carry, and which are not?</vt:lpstr>
      <vt:lpstr>Philippians 4:6</vt:lpstr>
      <vt:lpstr>Which of these can you control, influence, or let go?</vt:lpstr>
      <vt:lpstr>“One thing I can control this week is … and one thing I will let go is …”</vt:lpstr>
      <vt:lpstr>Helpful self-talk</vt:lpstr>
      <vt:lpstr>Which sentence is truthful and still useful after a mistake?</vt:lpstr>
      <vt:lpstr>Philippians 4:8</vt:lpstr>
      <vt:lpstr>Where does each body clue belong: early, building or strong?</vt:lpstr>
      <vt:lpstr>“One body clue I could notice earlier is …”</vt:lpstr>
      <vt:lpstr>Rest is a gift</vt:lpstr>
      <vt:lpstr>Someone says yes to everything and runs out of energy. What is that costing them?</vt:lpstr>
      <vt:lpstr>Mark 6:31</vt:lpstr>
      <vt:lpstr>Which choices would truly help Priya rest and recover?</vt:lpstr>
      <vt:lpstr>“I rest well when … because it protects my energy for …”</vt:lpstr>
      <vt:lpstr>Mistakes and repair</vt:lpstr>
      <vt:lpstr>“It was an accident.” True — and it is still broken. So what has to happen next?</vt:lpstr>
      <vt:lpstr>Philippians 1:6</vt:lpstr>
      <vt:lpstr>Which of these sentences would actually help someone improve?</vt:lpstr>
      <vt:lpstr>“I am not yet … and my next step is …”</vt:lpstr>
      <vt:lpstr>One more step</vt:lpstr>
      <vt:lpstr>A task feels far too big to start. What is the smallest useful thing you could do about it in the next five minutes?</vt:lpstr>
      <vt:lpstr>Romans 12:5</vt:lpstr>
      <vt:lpstr>Belonging or fitting in?</vt:lpstr>
      <vt:lpstr>“Belonging lets a person … fitting in pressures a person to …”</vt:lpstr>
      <vt:lpstr>My coping toolbox</vt:lpstr>
      <vt:lpstr>What does worry do to your body before it reaches your thoughts?</vt:lpstr>
      <vt:lpstr>Psalm 94:19</vt:lpstr>
      <vt:lpstr>Which of these actually open a way in?</vt:lpstr>
      <vt:lpstr>“One inclusion move I will make at school this week is …”</vt:lpstr>
      <vt:lpstr>When tools aren’t enough</vt:lpstr>
      <vt:lpstr>When a calming tool stops working, what might that be telling you?</vt:lpstr>
      <vt:lpstr>Psalm 34:18</vt:lpstr>
      <vt:lpstr>Which of these needs a trusted adult?</vt:lpstr>
      <vt:lpstr>“If … keeps going, I will tell …”</vt:lpstr>
      <vt:lpstr>My support team</vt:lpstr>
      <vt:lpstr>Who would you go to first – and who is your back-up?</vt:lpstr>
      <vt:lpstr>Ecclesiastes 4:9–10</vt:lpstr>
      <vt:lpstr>What should Pat say, and who should they go to?</vt:lpstr>
      <vt:lpstr>“If my first person is unavailable, I can …”</vt:lpstr>
      <vt:lpstr>Term 3 · The ten lessons</vt:lpstr>
      <vt:lpstr>A trustworthy friend</vt:lpstr>
      <vt:lpstr>What does someone do, again and again, that makes them a trustworthy friend?</vt:lpstr>
      <vt:lpstr>Colossians 3:12–13</vt:lpstr>
      <vt:lpstr>Image of God</vt:lpstr>
      <vt:lpstr>Which actions build trust?</vt:lpstr>
      <vt:lpstr>“One action I can take this week to be a more trustworthy friend is …”</vt:lpstr>
      <vt:lpstr>Walk in their shoes</vt:lpstr>
      <vt:lpstr>How can one short message mean two completely different things?</vt:lpstr>
      <vt:lpstr>Philippians 2:3–4</vt:lpstr>
      <vt:lpstr>What can we actually see in the chat?</vt:lpstr>
      <vt:lpstr>“Before I decide what they meant, I will …”</vt:lpstr>
      <vt:lpstr>Listening that helps</vt:lpstr>
      <vt:lpstr>Which reply shows the friend was really listening?</vt:lpstr>
      <vt:lpstr>James 1:19</vt:lpstr>
      <vt:lpstr>Which replies show listening, and which shut the talking down?</vt:lpstr>
      <vt:lpstr>“One way I can listen better is … and it would help because …”</vt:lpstr>
      <vt:lpstr>Speak clearly and kindly</vt:lpstr>
      <vt:lpstr>Which message is easier to hear without wanting to argue back?</vt:lpstr>
      <vt:lpstr>Ephesians 4:29</vt:lpstr>
      <vt:lpstr>Where does each line belong: the fact, the feeling or the ask?</vt:lpstr>
      <vt:lpstr>“One thing I could say without blame is …”</vt:lpstr>
      <vt:lpstr>Fair is not always equal</vt:lpstr>
      <vt:lpstr>Everyone in a group chat gets exactly the same message, but one person cannot use it. Is that fair?</vt:lpstr>
      <vt:lpstr>1 Corinthians 12:22–25</vt:lpstr>
      <vt:lpstr>Which changes would truly protect dignity in this group?</vt:lpstr>
      <vt:lpstr>“Fair is not always equal when … because dignity means …”</vt:lpstr>
      <vt:lpstr>Repair a disagreement</vt:lpstr>
      <vt:lpstr>“It was only a joke.” Now pause. What did the other person actually feel?</vt:lpstr>
      <vt:lpstr>Matthew 5:23–24</vt:lpstr>
      <vt:lpstr>Which of these sentences would actually help repair things?</vt:lpstr>
      <vt:lpstr>“I will own … and my next move is …”</vt:lpstr>
      <vt:lpstr>Bystander to upstander</vt:lpstr>
      <vt:lpstr>A group chat turns cruel about a classmate. Direct, distract, delegate or delay – which move helps and keeps you safe?</vt:lpstr>
      <vt:lpstr>Proverbs 31:8</vt:lpstr>
      <vt:lpstr>Which upstander move?</vt:lpstr>
      <vt:lpstr>“A bystander stays silent … an upstander chooses to …”</vt:lpstr>
      <vt:lpstr>Kind and safe online</vt:lpstr>
      <vt:lpstr>What makes a message feel harmless to send but hard to take back?</vt:lpstr>
      <vt:lpstr>Ephesians 4:29</vt:lpstr>
      <vt:lpstr>Which of these actually keep people safe?</vt:lpstr>
      <vt:lpstr>“One kind and safe online move I will make this week is …”</vt:lpstr>
      <vt:lpstr>Welcome across difference</vt:lpstr>
      <vt:lpstr>What can make someone feel like a guest in a room they belong in?</vt:lpstr>
      <vt:lpstr>Leviticus 19:34</vt:lpstr>
      <vt:lpstr>Which of these welcome moves are ready to use?</vt:lpstr>
      <vt:lpstr>“When … I will … so that …”</vt:lpstr>
      <vt:lpstr>Boundaries and permission</vt:lpstr>
      <vt:lpstr>What does it sound like when someone really asks first?</vt:lpstr>
      <vt:lpstr>Philippians 2:3–4</vt:lpstr>
      <vt:lpstr>What should Ali say, and what should Ali do next?</vt:lpstr>
      <vt:lpstr>“If someone changes their mind, I will …”</vt:lpstr>
      <vt:lpstr>Term 4 · The ten lessons</vt:lpstr>
      <vt:lpstr>Build a workable routine</vt:lpstr>
      <vt:lpstr>What makes a routine one you actually keep, and not just one that looks good on paper?</vt:lpstr>
      <vt:lpstr>Proverbs 21:5</vt:lpstr>
      <vt:lpstr>Get ready on purpose</vt:lpstr>
      <vt:lpstr>Which routine steps actually work?</vt:lpstr>
      <vt:lpstr>“One step I can take this week to make my school mornings work is …”</vt:lpstr>
      <vt:lpstr>Ready the night before</vt:lpstr>
      <vt:lpstr>What makes a morning feel calm before it has even started?</vt:lpstr>
      <vt:lpstr>Proverbs 21:5</vt:lpstr>
      <vt:lpstr>What can we actually do the night before?</vt:lpstr>
      <vt:lpstr>“Tonight my two minutes will be …”</vt:lpstr>
      <vt:lpstr>Sleep, move, fuel</vt:lpstr>
      <vt:lpstr>Sleep, movement, food: which one changes your school day the most?</vt:lpstr>
      <vt:lpstr>1 Corinthians 6:19–20</vt:lpstr>
      <vt:lpstr>Which sentences give a useful clue about what would actually help?</vt:lpstr>
      <vt:lpstr>“One small habit I will keep this week is … and I will know it helped when …”</vt:lpstr>
      <vt:lpstr>Needs, wants and choices</vt:lpstr>
      <vt:lpstr>Nia has £10 saved. What should she pay for first, and why?</vt:lpstr>
      <vt:lpstr>1 Timothy 6:6–8</vt:lpstr>
      <vt:lpstr>Where does each item belong: need, want or in between?</vt:lpstr>
      <vt:lpstr>“One thing I will check before I spend is …”</vt:lpstr>
      <vt:lpstr>Care for shared places</vt:lpstr>
      <vt:lpstr>A shared place is left messy for whoever comes next. What does that cost them?</vt:lpstr>
      <vt:lpstr>Genesis 2:15</vt:lpstr>
      <vt:lpstr>Which actions would really care for this shared place?</vt:lpstr>
      <vt:lpstr>“My one stewardship action is … and it will still help the next class because …”</vt:lpstr>
      <vt:lpstr>Emergency: get help</vt:lpstr>
      <vt:lpstr>Someone is hurt and no adult is nearby. How do you know it is a 000 emergency — and what do you say first?</vt:lpstr>
      <vt:lpstr>Psalm 46:1</vt:lpstr>
      <vt:lpstr>Which of these needs a 000 call right now?</vt:lpstr>
      <vt:lpstr>“If I saw an emergency, my first three steps would be …”</vt:lpstr>
      <vt:lpstr>Stop, think, try, review</vt:lpstr>
      <vt:lpstr>Something goes wrong and no adult is standing next to you. What is your very first move – and what does it cost you to skip it?</vt:lpstr>
      <vt:lpstr>James 1:5</vt:lpstr>
      <vt:lpstr>Which step is this?</vt:lpstr>
      <vt:lpstr>“The step I skip most is … so next time I will …”</vt:lpstr>
      <vt:lpstr>Courage for transition</vt:lpstr>
      <vt:lpstr>What makes a new place feel harder than it actually is?</vt:lpstr>
      <vt:lpstr>Joshua 1:9</vt:lpstr>
      <vt:lpstr>Which of these are real first steps?</vt:lpstr>
      <vt:lpstr>“One support I will use and one first step I will take is …”</vt:lpstr>
      <vt:lpstr>Home responsibilities</vt:lpstr>
      <vt:lpstr>Which jobs at home only happen when somebody remembers to remind you?</vt:lpstr>
      <vt:lpstr>Colossians 3:23</vt:lpstr>
      <vt:lpstr>Which of these home jobs are ready to use?</vt:lpstr>
      <vt:lpstr>“When … I will … so that …”</vt:lpstr>
      <vt:lpstr>Remember and give thanks</vt:lpstr>
      <vt:lpstr>What can you do now that you could not do at the start of this year?</vt:lpstr>
      <vt:lpstr>1 Thessalonians 5:16–18</vt:lpstr>
      <vt:lpstr>What could Ari say, and who has earned it?</vt:lpstr>
      <vt:lpstr>“I’m thankful for … and next year I hope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Josh Dinale</dc:creator>
  <cp:lastModifiedBy>Josh Dinale</cp:lastModifiedBy>
  <cp:revision>2</cp:revision>
  <dcterms:created xsi:type="dcterms:W3CDTF">2026-09-05T08:55:02Z</dcterms:created>
  <dcterms:modified xsi:type="dcterms:W3CDTF">2026-09-29T00:45:57Z</dcterms:modified>
</cp:coreProperties>
</file>