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34"/>
    <p:sldId id="257" r:id="rId135"/>
    <p:sldId id="258" r:id="rId136"/>
    <p:sldId id="259" r:id="rId137"/>
    <p:sldId id="260" r:id="rId1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8" Type="http://schemas.openxmlformats.org/officeDocument/2006/relationships/slide" Target="slides/slide137.xml"/><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137" Type="http://schemas.openxmlformats.org/officeDocument/2006/relationships/slide" Target="slides/slide136.xml"/><Relationship Id="rId220" Type="http://schemas.openxmlformats.org/officeDocument/2006/relationships/tableStyles" Target="tableStyles.xml"/><Relationship Id="rId134" Type="http://schemas.openxmlformats.org/officeDocument/2006/relationships/slide" Target="slides/slide133.xml"/><Relationship Id="rId1" Type="http://schemas.openxmlformats.org/officeDocument/2006/relationships/slideMaster" Target="slideMasters/slideMaster1.xml"/><Relationship Id="rId135" Type="http://schemas.openxmlformats.org/officeDocument/2006/relationships/slide" Target="slides/slide134.xml"/><Relationship Id="rId136" Type="http://schemas.openxmlformats.org/officeDocument/2006/relationships/slide" Target="slides/slide1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2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tell the difference between sameness and fairness, and to make changes that protect a person’s dignity.</a:t>
            </a:r>
          </a:p>
          <a:p>
            <a:endParaRPr lang="en-AU"/>
          </a:p>
          <a:p>
            <a:r>
              <a:rPr lang="en-AU" b="1"/>
              <a:t>SUCCESS CHECK</a:t>
            </a:r>
          </a:p>
          <a:p>
            <a:r>
              <a:rPr lang="en-AU"/>
              <a:t>•  I can explain why fair is not always equal in the fictional case, and name one change that includes Priya with dignity.</a:t>
            </a:r>
          </a:p>
          <a:p>
            <a:endParaRPr lang="en-AU"/>
          </a:p>
          <a:p>
            <a:r>
              <a:rPr lang="en-AU" b="1"/>
              <a:t>KEY QUESTION</a:t>
            </a:r>
          </a:p>
          <a:p>
            <a:r>
              <a:rPr lang="en-AU"/>
              <a:t>•  When does treating everyone the same stop being fair to somebody?</a:t>
            </a:r>
          </a:p>
          <a:p>
            <a:endParaRPr lang="en-AU"/>
          </a:p>
          <a:p>
            <a:r>
              <a:rPr lang="en-AU" b="1"/>
              <a:t>NIV CONNECTION</a:t>
            </a:r>
          </a:p>
          <a:p>
            <a:r>
              <a:rPr lang="en-AU"/>
              <a:t>•  1 Corinthians 12:22–25; James 2:1 – greater honour where it is lacking; no favouritism.</a:t>
            </a:r>
          </a:p>
          <a:p>
            <a:endParaRPr lang="en-AU"/>
          </a:p>
          <a:p>
            <a:r>
              <a:rPr lang="en-AU" b="1"/>
              <a:t>CHRISTIAN FORMATION</a:t>
            </a:r>
          </a:p>
          <a:p>
            <a:r>
              <a:rPr lang="en-AU"/>
              <a:t>•  Fairness is not the same as identical treatment. God gives greater honour to the parts that lacked it, so that nobody is divided off from the body. Dignity means noticing a different need and adjusting for it quietly, without making a person a spectacle.</a:t>
            </a:r>
          </a:p>
          <a:p>
            <a:r>
              <a:rPr lang="en-AU"/>
              <a:t>•  CSA alignment: Relationships / Belonging; Serving / Embodying; Spirituality / Expressing. Character focus: fairness and respect.</a:t>
            </a:r>
          </a:p>
          <a:p>
            <a:endParaRPr lang="en-AU"/>
          </a:p>
          <a:p>
            <a:r>
              <a:rPr lang="en-AU" b="1"/>
              <a:t>RETRIEVAL BRIDGE</a:t>
            </a:r>
          </a:p>
          <a:p>
            <a:r>
              <a:rPr lang="en-AU"/>
              <a:t>•  Retrieve one class norm and one precise feeling word that could help someone notice when a person is being left out.</a:t>
            </a:r>
          </a:p>
          <a:p>
            <a:endParaRPr lang="en-AU"/>
          </a:p>
          <a:p>
            <a:r>
              <a:rPr lang="en-AU" b="1"/>
              <a:t>PREPARE IN UNDER 5 MINUTES</a:t>
            </a:r>
          </a:p>
          <a:p>
            <a:r>
              <a:rPr lang="en-AU"/>
              <a:t>•  Draw three labelled columns: SAME / FAIR / DIGNITY. Leave room under each heading for evidence from the case.</a:t>
            </a:r>
          </a:p>
          <a:p>
            <a:endParaRPr lang="en-AU"/>
          </a:p>
          <a:p>
            <a:r>
              <a:rPr lang="en-AU" b="1"/>
              <a:t>SAFEGUARDING</a:t>
            </a:r>
          </a:p>
          <a:p>
            <a:r>
              <a:rPr lang="en-AU"/>
              <a:t>•  </a:t>
            </a:r>
            <a:r>
              <a:rPr lang="en-AU" b="1"/>
              <a:t>No forced disclosure. </a:t>
            </a:r>
            <a:r>
              <a:rPr lang="en-AU"/>
              <a:t>Students may pass, write privately or use a fictional example.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Hand-drawn three-column chart on the board plus six printed action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CLASS GAMES CHAT</a:t>
            </a:r>
          </a:p>
          <a:p>
            <a:r>
              <a:rPr lang="en-AU"/>
              <a:t>Read this aloud so students respond to the person in the story, not to their own lives. Nobody needs to share anything personal.</a:t>
            </a:r>
          </a:p>
          <a:p>
            <a:r>
              <a:rPr lang="en-AU"/>
              <a:t>Year 6 is planning a games afternoon in a class group chat. Priya wears a hearing aid and asks for the plan in writing as well as voice notes. Someone replies, “Everyone gets the same messages, so that is fair.” The voice notes keep coming, the chat moves on, and Priya stops asking.</a:t>
            </a:r>
          </a:p>
          <a:p>
            <a:r>
              <a:rPr lang="en-AU" b="1"/>
              <a:t>Questions for reflection</a:t>
            </a:r>
          </a:p>
          <a:p>
            <a:r>
              <a:rPr lang="en-AU"/>
              <a:t>•  Where does treating everyone exactly the same leave Priya out?</a:t>
            </a:r>
          </a:p>
          <a:p>
            <a:r>
              <a:rPr lang="en-AU"/>
              <a:t>•  Which need is different here, and what would fair look like instead?</a:t>
            </a:r>
          </a:p>
          <a:p>
            <a:r>
              <a:rPr lang="en-AU"/>
              <a:t>•  What one change protects Priya’s dignity, and who does what next?</a:t>
            </a:r>
          </a:p>
          <a:p>
            <a:r>
              <a:rPr lang="en-AU" b="1"/>
              <a:t>CONNECT</a:t>
            </a:r>
          </a:p>
          <a:p>
            <a:r>
              <a:rPr lang="en-AU"/>
              <a:t>•  </a:t>
            </a:r>
            <a:r>
              <a:rPr lang="en-AU" b="1"/>
              <a:t>Read it aloud: </a:t>
            </a:r>
            <a:r>
              <a:rPr lang="en-AU"/>
              <a:t>“Everyone in a group chat gets exactly the same message, but one person cannot use it. Is that fair?”</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Point to the three headings – SAME, FAIR, DIGNITY.</a:t>
            </a:r>
          </a:p>
          <a:p>
            <a:r>
              <a:rPr lang="en-AU"/>
              <a:t>•  Ask students to predict when identical treatment stops being fair to somebody. Thinking time first; no hands-up pressure.</a:t>
            </a:r>
          </a:p>
          <a:p>
            <a:endParaRPr lang="en-AU"/>
          </a:p>
          <a:p>
            <a:r>
              <a:rPr lang="en-AU" b="1"/>
              <a:t>TEACHING SCRIPT</a:t>
            </a:r>
          </a:p>
          <a:p>
            <a:r>
              <a:rPr lang="en-AU"/>
              <a:t>•  Take three or four rapid answers – ideally across all three headings.</a:t>
            </a:r>
          </a:p>
          <a:p>
            <a:r>
              <a:rPr lang="en-AU"/>
              <a:t>•  Say: “Fair does not mean everybody gets an identical thing; it means everybody gets what they need to take part.”</a:t>
            </a:r>
          </a:p>
          <a:p>
            <a:endParaRPr lang="en-AU"/>
          </a:p>
          <a:p>
            <a:r>
              <a:rPr lang="en-AU" b="1"/>
              <a:t>ANSWERS TO FISH FOR</a:t>
            </a:r>
          </a:p>
          <a:p>
            <a:r>
              <a:rPr lang="en-AU"/>
              <a:t>•  SAME – everyone gets identical voice notes. FAIR – Priya needs the plan in writing to take part at all. DIGNITY – she should not have to beg, explain herself repeatedly, or be singled out in front of the whole chat.</a:t>
            </a:r>
          </a:p>
          <a:p>
            <a:r>
              <a:rPr lang="en-AU"/>
              <a:t>•  If students only say “it’s the same for everyone”, ask: “Same for everyone – but who can actually use it?”</a:t>
            </a:r>
          </a:p>
          <a:p>
            <a:endParaRPr lang="en-AU"/>
          </a:p>
          <a:p>
            <a:r>
              <a:rPr lang="en-AU" b="1"/>
              <a:t>RETRIEVAL BRIDGE</a:t>
            </a:r>
          </a:p>
          <a:p>
            <a:r>
              <a:rPr lang="en-AU"/>
              <a:t>•  Retrieve one class norm and one precise feeling word that could help someone notice when a person is being left out.</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1 Corinthians 12:22–25 aloud from the screen, in context.</a:t>
            </a:r>
          </a:p>
          <a:p>
            <a:endParaRPr lang="en-AU"/>
          </a:p>
          <a:p>
            <a:r>
              <a:rPr lang="en-AU" b="1"/>
              <a:t>TEACHING SCRIPT</a:t>
            </a:r>
          </a:p>
          <a:p>
            <a:r>
              <a:rPr lang="en-AU"/>
              <a:t>•  </a:t>
            </a:r>
            <a:r>
              <a:rPr lang="en-AU" b="1"/>
              <a:t>Define dignity: </a:t>
            </a:r>
            <a:r>
              <a:rPr lang="en-AU"/>
              <a:t>the worth every person has because God made them – not something they earn by keeping up with everyone else.</a:t>
            </a:r>
          </a:p>
          <a:p>
            <a:r>
              <a:rPr lang="en-AU"/>
              <a:t>•  Say: “Fair is not always equal. Equal means the same thing for everyone; fair means everyone gets what they need in order to take part.”</a:t>
            </a:r>
          </a:p>
          <a:p>
            <a:endParaRPr lang="en-AU"/>
          </a:p>
          <a:p>
            <a:r>
              <a:rPr lang="en-AU" b="1"/>
              <a:t>TEACHING SCRIPT</a:t>
            </a:r>
          </a:p>
          <a:p>
            <a:r>
              <a:rPr lang="en-AU"/>
              <a:t>•  </a:t>
            </a:r>
            <a:r>
              <a:rPr lang="en-AU" b="1"/>
              <a:t>Give one worked example: </a:t>
            </a:r>
            <a:r>
              <a:rPr lang="en-AU"/>
              <a:t>glasses. Not everyone needs them, and nobody calls it cheating – the point is that everyone can read the board.</a:t>
            </a:r>
          </a:p>
          <a:p>
            <a:r>
              <a:rPr lang="en-AU"/>
              <a:t>•  Land the big idea: a change that meets one person’s need often makes things better for the whole group.</a:t>
            </a:r>
          </a:p>
          <a:p>
            <a:endParaRPr lang="en-AU"/>
          </a:p>
          <a:p>
            <a:r>
              <a:rPr lang="en-AU" b="1"/>
              <a:t>TEACHING SCRIPT</a:t>
            </a:r>
          </a:p>
          <a:p>
            <a:r>
              <a:rPr lang="en-AU"/>
              <a:t>•  </a:t>
            </a:r>
            <a:r>
              <a:rPr lang="en-AU" b="1"/>
              <a:t>Read 1 Corinthians 12:22–25 from the NIV. </a:t>
            </a:r>
            <a:r>
              <a:rPr lang="en-AU"/>
              <a:t>Paul says the body gives greater honour to the parts that seem weaker – deliberately unequal, and deliberately fair.</a:t>
            </a:r>
          </a:p>
          <a:p>
            <a:r>
              <a:rPr lang="en-AU"/>
              <a:t>•  James 2:1 – believers must not show favouritism. Adjusting for a need is not favouritism; it is what keeps the group whole.</a:t>
            </a:r>
          </a:p>
          <a:p>
            <a:r>
              <a:rPr lang="en-AU"/>
              <a:t>•  Sameness is not the same as fairness, and fairness is not the same as pity – but dignity holds all of it together properly.</a:t>
            </a:r>
          </a:p>
          <a:p>
            <a:endParaRPr lang="en-AU"/>
          </a:p>
          <a:p>
            <a:r>
              <a:rPr lang="en-AU" b="1"/>
              <a:t>CHECK UNDERSTANDING</a:t>
            </a:r>
          </a:p>
          <a:p>
            <a:r>
              <a:rPr lang="en-AU"/>
              <a:t>•  </a:t>
            </a:r>
            <a:r>
              <a:rPr lang="en-AU" b="1"/>
              <a:t>Ask: </a:t>
            </a:r>
            <a:r>
              <a:rPr lang="en-AU"/>
              <a:t>“Name one everyday change that is not equal but is definitely fair.”</a:t>
            </a:r>
          </a:p>
          <a:p>
            <a:r>
              <a:rPr lang="en-AU"/>
              <a:t>•  </a:t>
            </a:r>
            <a:r>
              <a:rPr lang="en-AU" b="1"/>
              <a:t>Looking for: </a:t>
            </a:r>
            <a:r>
              <a:rPr lang="en-AU"/>
              <a:t>a concrete change plus the need it meets – for example, captions on a video help one student and often help everyone. Keep answers general; no personal examples needed.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MAP THE CASE </a:t>
            </a:r>
          </a:p>
          <a:p>
            <a:r>
              <a:rPr lang="en-AU"/>
              <a:t>•  Students copy the three columns and place one fact from the case under same, fair and dignity. Some facts belong in more than one column.</a:t>
            </a:r>
          </a:p>
          <a:p>
            <a:endParaRPr lang="en-AU"/>
          </a:p>
          <a:p>
            <a:r>
              <a:rPr lang="en-AU"/>
              <a:t>•  </a:t>
            </a:r>
            <a:r>
              <a:rPr lang="en-AU" b="1"/>
              <a:t>FIND THE GAP </a:t>
            </a:r>
          </a:p>
          <a:p>
            <a:r>
              <a:rPr lang="en-AU"/>
              <a:t>•  Circle the point where sameness stops being fair, and underline the need that is being missed.</a:t>
            </a:r>
          </a:p>
          <a:p>
            <a:endParaRPr lang="en-AU"/>
          </a:p>
          <a:p>
            <a:r>
              <a:rPr lang="en-AU"/>
              <a:t>•  </a:t>
            </a:r>
            <a:r>
              <a:rPr lang="en-AU" b="1"/>
              <a:t>DESIGN THE CHANGE </a:t>
            </a:r>
          </a:p>
          <a:p>
            <a:r>
              <a:rPr lang="en-AU"/>
              <a:t>•  Design one change that meets the need and protects dignity. It must name who does what next.</a:t>
            </a:r>
          </a:p>
          <a:p>
            <a:endParaRPr lang="en-AU"/>
          </a:p>
          <a:p>
            <a:r>
              <a:rPr lang="en-AU"/>
              <a:t>•  </a:t>
            </a:r>
            <a:r>
              <a:rPr lang="en-AU" b="1"/>
              <a:t>PARTNER TEST </a:t>
            </a:r>
          </a:p>
          <a:p>
            <a:r>
              <a:rPr lang="en-AU"/>
              <a:t>•  Partners test the change: Is it honest? Does it let Priya take part? Does it avoid singling her out or doing it for her?</a:t>
            </a:r>
          </a:p>
          <a:p>
            <a:endParaRPr lang="en-AU"/>
          </a:p>
          <a:p>
            <a:r>
              <a:rPr lang="en-AU" b="1"/>
              <a:t>SORTING THE SIX CARDS</a:t>
            </a:r>
          </a:p>
          <a:p>
            <a:r>
              <a:rPr lang="en-AU"/>
              <a:t>•  Three cards are genuinely fair; three only look fair. Do not tell students which is which. Circulate and listen; do not correct yet.</a:t>
            </a:r>
          </a:p>
          <a:p>
            <a:endParaRPr lang="en-AU"/>
          </a:p>
          <a:p>
            <a:r>
              <a:rPr lang="en-AU" b="1"/>
              <a:t>THE THREE THAT ARE FAIR</a:t>
            </a:r>
          </a:p>
          <a:p>
            <a:r>
              <a:rPr lang="en-AU"/>
              <a:t>•  </a:t>
            </a:r>
            <a:r>
              <a:rPr lang="en-AU" b="1"/>
              <a:t>Ask Priya privately what would help her join in – </a:t>
            </a:r>
            <a:r>
              <a:rPr lang="en-AU"/>
              <a:t>meets the real need (FAIR) and keeps her in charge of her own information (DIGNITY).</a:t>
            </a:r>
          </a:p>
          <a:p>
            <a:r>
              <a:rPr lang="en-AU"/>
              <a:t>•  </a:t>
            </a:r>
            <a:r>
              <a:rPr lang="en-AU" b="1"/>
              <a:t>Post the plan as written text as well as voice notes – </a:t>
            </a:r>
            <a:r>
              <a:rPr lang="en-AU"/>
              <a:t>an unequal-looking fix that quietly helps the whole chat (FAIR, DIGNITY).</a:t>
            </a:r>
          </a:p>
          <a:p>
            <a:r>
              <a:rPr lang="en-AU"/>
              <a:t>•  </a:t>
            </a:r>
            <a:r>
              <a:rPr lang="en-AU" b="1"/>
              <a:t>Change the rule for everyone: plan in pairs – </a:t>
            </a:r>
            <a:r>
              <a:rPr lang="en-AU"/>
              <a:t>changes the system rather than the person (FAIR), so nobody is the exception.</a:t>
            </a:r>
          </a:p>
          <a:p>
            <a:endParaRPr lang="en-AU"/>
          </a:p>
          <a:p>
            <a:r>
              <a:rPr lang="en-AU" b="1"/>
              <a:t>THE THREE THAT NEED EDITING – and why</a:t>
            </a:r>
          </a:p>
          <a:p>
            <a:r>
              <a:rPr lang="en-AU"/>
              <a:t>•  </a:t>
            </a:r>
            <a:r>
              <a:rPr lang="en-AU" b="1"/>
              <a:t>“Everyone gets the same” and leave it there. Problem: </a:t>
            </a:r>
            <a:r>
              <a:rPr lang="en-AU"/>
              <a:t>identical treatment is being used as an excuse; the need is real and still unmet (SAME, but not FAIR).</a:t>
            </a:r>
          </a:p>
          <a:p>
            <a:r>
              <a:rPr lang="en-AU"/>
              <a:t>•  </a:t>
            </a:r>
            <a:r>
              <a:rPr lang="en-AU" b="1"/>
              <a:t>Let Priya skip the games so nobody has to wait. Problem: </a:t>
            </a:r>
            <a:r>
              <a:rPr lang="en-AU"/>
              <a:t>it looks kind but removes her from the group – exclusion dressed up as consideration.</a:t>
            </a:r>
          </a:p>
          <a:p>
            <a:r>
              <a:rPr lang="en-AU"/>
              <a:t>•  </a:t>
            </a:r>
            <a:r>
              <a:rPr lang="en-AU" b="1"/>
              <a:t>Move on and hope Priya asks again later. Problem: </a:t>
            </a:r>
            <a:r>
              <a:rPr lang="en-AU"/>
              <a:t>it puts the whole cost on the person with the need; she has already stopped asking.</a:t>
            </a:r>
          </a:p>
          <a:p>
            <a:endParaRPr lang="en-AU"/>
          </a:p>
          <a:p>
            <a:r>
              <a:rPr lang="en-AU"/>
              <a:t>•  </a:t>
            </a:r>
            <a:r>
              <a:rPr lang="en-AU" b="1"/>
              <a:t>If a group defends a weak card, ask: </a:t>
            </a:r>
            <a:r>
              <a:rPr lang="en-AU"/>
              <a:t>“Who can actually use that?” and “How would that feel if you were Priya on Monday?”</a:t>
            </a:r>
          </a:p>
          <a:p>
            <a:endParaRPr lang="en-AU"/>
          </a:p>
          <a:p>
            <a:r>
              <a:rPr lang="en-AU" b="1"/>
              <a:t>MODEL RESPONSE</a:t>
            </a:r>
          </a:p>
          <a:p>
            <a:r>
              <a:rPr lang="en-AU"/>
              <a:t>•  “Ask Priya privately what would help, then post every plan as text as well as voice notes, and check she has it before the chat moves on.” This meets the need without putting her on display, and it helps others too.</a:t>
            </a:r>
          </a:p>
          <a:p>
            <a:endParaRPr lang="en-AU"/>
          </a:p>
          <a:p>
            <a:r>
              <a:rPr lang="en-AU" b="1"/>
              <a:t>FORMATIVE LOOK-FOR</a:t>
            </a:r>
          </a:p>
          <a:p>
            <a:r>
              <a:rPr lang="en-AU"/>
              <a:t>•  Students distinguish same from fair accurately and propose a concrete change that names who does what next.</a:t>
            </a:r>
          </a:p>
          <a:p>
            <a:endParaRPr lang="en-AU"/>
          </a:p>
          <a:p>
            <a:r>
              <a:rPr lang="en-AU" b="1"/>
              <a:t>ACCESS</a:t>
            </a:r>
          </a:p>
          <a:p>
            <a:r>
              <a:rPr lang="en-AU"/>
              <a:t>•  </a:t>
            </a:r>
            <a:r>
              <a:rPr lang="en-AU" b="1"/>
              <a:t>Read the case and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Board columns plus six printed action cards (wording above), one set per group.</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“Fair is not always equal when … because dignity means …” Keep it silent and private – no sharing required.</a:t>
            </a:r>
          </a:p>
          <a:p>
            <a:endParaRPr lang="en-AU"/>
          </a:p>
          <a:p>
            <a:r>
              <a:rPr lang="en-AU"/>
              <a:t>•  Follow up any concerns privately using the school support pathway.</a:t>
            </a:r>
          </a:p>
          <a:p>
            <a:endParaRPr lang="en-AU"/>
          </a:p>
          <a:p>
            <a:r>
              <a:rPr lang="en-AU" b="1"/>
              <a:t>TEACHING SCRIPT</a:t>
            </a:r>
          </a:p>
          <a:p>
            <a:r>
              <a:rPr lang="en-AU"/>
              <a:t>•  Students finish the stem in writing. Model the size of answer you want: “Fair is not always equal when we post the plan in writing too, because dignity means everyone can join in without asking twice.” Small and doable beats impressive.</a:t>
            </a:r>
          </a:p>
          <a:p>
            <a:endParaRPr lang="en-AU"/>
          </a:p>
          <a:p>
            <a:r>
              <a:rPr lang="en-AU" b="1"/>
              <a:t>TEACHING SCRIPT</a:t>
            </a:r>
          </a:p>
          <a:p>
            <a:r>
              <a:rPr lang="en-AU"/>
              <a:t>•  Students draw a small star on the column – same, fair or dignity – that today’s change most clearly served. Some will star two.</a:t>
            </a:r>
          </a:p>
          <a:p>
            <a:endParaRPr lang="en-AU"/>
          </a:p>
          <a:p>
            <a:r>
              <a:rPr lang="en-AU" b="1"/>
              <a:t>TEACHING SCRIPT</a:t>
            </a:r>
          </a:p>
          <a:p>
            <a:r>
              <a:rPr lang="en-AU"/>
              <a:t>•  </a:t>
            </a:r>
            <a:r>
              <a:rPr lang="en-AU" b="1"/>
              <a:t>Optional class prayer: </a:t>
            </a:r>
            <a:r>
              <a:rPr lang="en-AU"/>
              <a:t>“Lord Jesus, teach us to notice what people need and to give honour where it is lacking. Amen.” Never require prayer aloud; offer a blessing or quiet pause instead if that suits the class.</a:t>
            </a:r>
          </a:p>
          <a:p>
            <a:r>
              <a:rPr lang="en-AU"/>
              <a:t>•  Close with the takeaway on the slide: one fair change can include someone without putting them on display.</a:t>
            </a:r>
          </a:p>
          <a:p>
            <a:endParaRPr lang="en-AU"/>
          </a:p>
          <a:p>
            <a:r>
              <a:rPr lang="en-AU" b="1"/>
              <a:t>FORMATIVE LOOK-FOR</a:t>
            </a:r>
          </a:p>
          <a:p>
            <a:r>
              <a:rPr lang="en-AU"/>
              <a:t>•  Students distinguish same from fair accurately and propose a concrete change. Watch for stems that name a feeling but no change, or a change with no need named.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6.xml"/><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4.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5.xml"/></Relationships>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compass whose four arrows point to a church, clasped hands, a heart and a river"/>
          <p:cNvPicPr>
            <a:picLocks noChangeAspect="1"/>
          </p:cNvPicPr>
          <p:nvPr/>
        </p:nvPicPr>
        <p:blipFill>
          <a:blip r:embed="rId3"/>
          <a:srcRect l="6393" r="6393"/>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Fair is not always equal</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Three words – sameness, fairness and dignity – that help us include people well.</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#fairness</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#respectfulrelationships</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#inclusion</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#dignity</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custGeom>
            <a:avLst/>
            <a:gdLst/>
            <a:ahLst/>
            <a:cxnLst/>
            <a:rect l="0" t="0" r="r" b="b"/>
            <a:pathLst>
              <a:path w="1000" h="1000">
                <a:moveTo>
                  <a:pt x="500" y="60"/>
                </a:moveTo>
                <a:arcTo wR="440" hR="440" stAng="16200000" swAng="18000000"/>
              </a:path>
              <a:path w="1000" h="1000">
                <a:moveTo>
                  <a:pt x="700" y="10"/>
                </a:moveTo>
                <a:lnTo>
                  <a:pt x="470" y="70"/>
                </a:lnTo>
                <a:lnTo>
                  <a:pt x="640" y="230"/>
                </a:lnTo>
                <a:close/>
              </a:path>
            </a:pathLst>
          </a:custGeom>
          <a:ln w="22400">
            <a:solidFill>
              <a:srgbClr val="3FA0DA"/>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3FA0DA"/>
                </a:solidFill>
              </a:rPr>
              <a:t>FLOURISH · RESTORATION</a:t>
            </a:r>
          </a:p>
        </p:txBody>
      </p:sp>
    </p:spTree>
    <p:extLst>
      <p:ext uri="{BB962C8B-B14F-4D97-AF65-F5344CB8AC3E}">
        <p14:creationId xmlns:p14="http://schemas.microsoft.com/office/powerpoint/2010/main" val="35136923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Same or fair?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FAIR IS NOT ALWAYS EQUAL · WEEK 5</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Everyone in a group chat gets exactly the same message, but one person cannot use it. Is that fair?</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23148345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FAIR IS NOT ALWAYS EQUAL · WEEK 5</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1 Corinthians 12:22–25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“Those parts of the body that seem to be weaker are indispensable … But God has put the body together, giving greater honour to the parts that lacked it, so that there should be no division in the body, but that its parts should have equal concern for each other.”</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1 Corinthians 12:22–25,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Fair is not the same as identical — God gives greater honour where it is needed so that nobody is left out. Treating people with dignity means noticing different needs and adjusting, quietly and without fuss.</a:t>
            </a:r>
          </a:p>
        </p:txBody>
      </p:sp>
    </p:spTree>
    <p:extLst>
      <p:ext uri="{BB962C8B-B14F-4D97-AF65-F5344CB8AC3E}">
        <p14:creationId xmlns:p14="http://schemas.microsoft.com/office/powerpoint/2010/main" val="16705315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Same-or-fair card sort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FAIR IS NOT ALWAYS EQUAL · WEEK 5</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changes would truly protect dignity in this group?</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Map one fact from the case beside same, fair and dignity.</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six cards, then design one fair change that names who does what next.</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Move on quickly and hope Priya asks again later</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Say “Everyone gets the same” and leave it there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Post the plan as written text as well as voice notes</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Let Priya skip the games so nobody has to wait</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Ask Priya privately what would help her join in</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Change the rule for everyone: plan in pairs</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card: is it honest? Does it include Priya? Does it protect her dignity?</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3859239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FAIR IS NOT ALWAYS EQUAL · WEEK 5</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“Fair is not always equal when … because dignity means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One fair change can include someone without putting them on display.</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8723553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