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6"/>
  </p:notesMasterIdLst>
  <p:sldIdLst>
    <p:sldId id="256" r:id="rId191"/>
    <p:sldId id="257" r:id="rId192"/>
    <p:sldId id="258" r:id="rId193"/>
    <p:sldId id="259" r:id="rId194"/>
    <p:sldId id="260" r:id="rId19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3"/>
    <p:restoredTop sz="69966"/>
  </p:normalViewPr>
  <p:slideViewPr>
    <p:cSldViewPr snapToGrid="0">
      <p:cViewPr varScale="1">
        <p:scale>
          <a:sx n="69" d="100"/>
          <a:sy n="6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91" Type="http://schemas.openxmlformats.org/officeDocument/2006/relationships/slide" Target="slides/slide190.xml"/><Relationship Id="rId216" Type="http://schemas.openxmlformats.org/officeDocument/2006/relationships/notesMaster" Target="notesMasters/notesMaster1.xml"/><Relationship Id="rId192" Type="http://schemas.openxmlformats.org/officeDocument/2006/relationships/slide" Target="slides/slide191.xml"/><Relationship Id="rId217" Type="http://schemas.openxmlformats.org/officeDocument/2006/relationships/presProps" Target="presProps.xml"/><Relationship Id="rId193" Type="http://schemas.openxmlformats.org/officeDocument/2006/relationships/slide" Target="slides/slide192.xml"/><Relationship Id="rId218" Type="http://schemas.openxmlformats.org/officeDocument/2006/relationships/viewProps" Target="viewProps.xml"/><Relationship Id="rId194" Type="http://schemas.openxmlformats.org/officeDocument/2006/relationships/slide" Target="slides/slide193.xml"/><Relationship Id="rId219" Type="http://schemas.openxmlformats.org/officeDocument/2006/relationships/theme" Target="theme/theme1.xml"/><Relationship Id="rId195" Type="http://schemas.openxmlformats.org/officeDocument/2006/relationships/slide" Target="slides/slide194.xml"/><Relationship Id="rId22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7F1BE-E41F-624C-9676-FADCFDCD037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FC1B-F8F7-EF4C-9E3D-0B325D4B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LEARNING INTENTION</a:t>
            </a:r>
          </a:p>
          <a:p>
            <a:r>
              <a:rPr lang="en-AU"/>
              <a:t>•  We are learning to recognise a real emergency and call 000 clearly and calmly.</a:t>
            </a:r>
          </a:p>
          <a:p>
            <a:endParaRPr lang="en-AU"/>
          </a:p>
          <a:p>
            <a:r>
              <a:rPr lang="en-AU" b="1"/>
              <a:t>SUCCESS CHECK</a:t>
            </a:r>
          </a:p>
          <a:p>
            <a:r>
              <a:rPr lang="en-AU"/>
              <a:t>•  I can decide whether the fictional situation needs 000, and say the first lines of the call.</a:t>
            </a:r>
          </a:p>
          <a:p>
            <a:endParaRPr lang="en-AU"/>
          </a:p>
          <a:p>
            <a:r>
              <a:rPr lang="en-AU" b="1"/>
              <a:t>KEY QUESTION</a:t>
            </a:r>
          </a:p>
          <a:p>
            <a:r>
              <a:rPr lang="en-AU"/>
              <a:t>•  How do we know it is an emergency – and what do we say when the operator answers?</a:t>
            </a:r>
          </a:p>
          <a:p>
            <a:endParaRPr lang="en-AU"/>
          </a:p>
          <a:p>
            <a:r>
              <a:rPr lang="en-AU" b="1"/>
              <a:t>NIV CONNECTION</a:t>
            </a:r>
          </a:p>
          <a:p>
            <a:r>
              <a:rPr lang="en-AU"/>
              <a:t>•  Psalm 46:1 – God is an ever-present help in trouble. Read Psalm 46:1–3 from the NIV in the Explore section.</a:t>
            </a:r>
          </a:p>
          <a:p>
            <a:endParaRPr lang="en-AU"/>
          </a:p>
          <a:p>
            <a:r>
              <a:rPr lang="en-AU" b="1"/>
              <a:t>CHRISTIAN FORMATION</a:t>
            </a:r>
          </a:p>
          <a:p>
            <a:r>
              <a:rPr lang="en-AU"/>
              <a:t>•  Christians are not asked to cope alone. God is named as refuge and present help, and part of loving a neighbour is getting them real help quickly instead of hesitating. Courage here looks like a calm phone call, not heroics.</a:t>
            </a:r>
          </a:p>
          <a:p>
            <a:endParaRPr lang="en-AU"/>
          </a:p>
          <a:p>
            <a:r>
              <a:rPr lang="en-AU" b="1"/>
              <a:t>PREPARE IN UNDER 5 MINUTES</a:t>
            </a:r>
          </a:p>
          <a:p>
            <a:r>
              <a:rPr lang="en-AU"/>
              <a:t>•  Write three columns on the board: DANGER SIGNS | CALL 000 | WHAT I SAY. Have the six situation cards ready.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the Shalom compass. Ask: which direction includes protecting the safety of people around us? </a:t>
            </a:r>
            <a:r>
              <a:rPr lang="en-AU" b="1"/>
              <a:t>Expected: </a:t>
            </a:r>
            <a:r>
              <a:rPr lang="en-AU"/>
              <a:t>others – care for the people beside us.</a:t>
            </a:r>
          </a:p>
          <a:p>
            <a:endParaRPr lang="en-AU"/>
          </a:p>
          <a:p>
            <a:r>
              <a:rPr lang="en-AU" b="1"/>
              <a:t>RUN SHEET AT A GLANCE</a:t>
            </a:r>
          </a:p>
          <a:p>
            <a:r>
              <a:rPr lang="en-AU"/>
              <a:t>• Connect – Explore – Practise – Reflect 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No forced disclosure. Keep every example fictional. </a:t>
            </a:r>
            <a:r>
              <a:rPr lang="en-AU"/>
              <a:t>Never ask a student to describe a real accident, emergency or family crisis they have lived through; some students will have experienced serious harm or loss. Name at the start that this lesson mentions accidents and injuries, and offer a quiet exit. Watch for distress and follow up privately using the school support pathway.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partner response. Provide extra processing time and a sentence frame. Never require eye contact, public role-play, prayer aloud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Three board columns (DANGER SIGNS | CALL 000 | WHAT I SAY) plus six printed situation cards, one set per group.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Students may pass, write privately or use a fictional example. 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FICTIONAL SCENARIO · JORDAN AT THE PARK</a:t>
            </a:r>
          </a:p>
          <a:p>
            <a:r>
              <a:rPr lang="en-AU"/>
              <a:t>Read this aloud so students respond to the person in the story, not to their own lives. Nobody needs to share anything personal.</a:t>
            </a:r>
          </a:p>
          <a:p>
            <a:r>
              <a:rPr lang="en-AU"/>
              <a:t>Jordan is walking home from the park with a younger cousin when a cyclist ahead skids on gravel, falls hard, and does not get up or answer. No adults are nearby. Jordan has a phone and can see the street name on the corner sign.</a:t>
            </a:r>
          </a:p>
          <a:p>
            <a:r>
              <a:rPr lang="en-AU" b="1"/>
              <a:t>Questions for reflection</a:t>
            </a:r>
          </a:p>
          <a:p>
            <a:r>
              <a:rPr lang="en-AU"/>
              <a:t>•  What tells Jordan this is a real emergency and not just bad luck?</a:t>
            </a:r>
          </a:p>
          <a:p>
            <a:r>
              <a:rPr lang="en-AU"/>
              <a:t>•  What should Jordan say in the first ten seconds of the 000 call?</a:t>
            </a:r>
          </a:p>
          <a:p>
            <a:r>
              <a:rPr lang="en-AU"/>
              <a:t>•  Which details would help the ambulance arrive fastest?</a:t>
            </a:r>
          </a:p>
          <a:p>
            <a:r>
              <a:rPr lang="en-AU" b="1"/>
              <a:t>CONNECT</a:t>
            </a:r>
          </a:p>
          <a:p>
            <a:r>
              <a:rPr lang="en-AU"/>
              <a:t>•  </a:t>
            </a:r>
            <a:r>
              <a:rPr lang="en-AU" b="1"/>
              <a:t>Read it aloud: </a:t>
            </a:r>
            <a:r>
              <a:rPr lang="en-AU"/>
              <a:t>“How do you know it is a 000 emergency – and what do you say first?”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Restate the participation options aloud: </a:t>
            </a:r>
            <a:r>
              <a:rPr lang="en-AU"/>
              <a:t>pass, write privately, or use a fictional example.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Write on the board: </a:t>
            </a:r>
            <a:r>
              <a:rPr lang="en-AU"/>
              <a:t>“000” and three words underneath: LOOK. CALL. TELL. Pause, then say the number aloud: </a:t>
            </a:r>
            <a:r>
              <a:rPr lang="en-AU" b="1"/>
              <a:t>triple zero</a:t>
            </a:r>
            <a:r>
              <a:rPr lang="en-AU"/>
              <a:t>.</a:t>
            </a:r>
          </a:p>
          <a:p>
            <a:r>
              <a:rPr lang="en-AU"/>
              <a:t>•  Say: ‘Today we are learning to spot a real emergency and get help fast – calmly, and without needing an adult to tell us to.’ Then ask the question on the slide.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Looking for: </a:t>
            </a:r>
            <a:r>
              <a:rPr lang="en-AU"/>
              <a:t>danger signs – someone is unconscious, badly hurt, cannot breathe, is in water or in a fire, or is threatened. First words on the call: which service you need (ambulance, police or fire), then exactly where you are.</a:t>
            </a:r>
          </a:p>
          <a:p>
            <a:r>
              <a:rPr lang="en-AU"/>
              <a:t>•  Take two or three quick responses; no hands-up pressure. If the room is quiet, offer a starter: ‘If you rang right now, what is the very first thing the operator needs to know?’</a:t>
            </a:r>
          </a:p>
          <a:p>
            <a:r>
              <a:rPr lang="en-AU"/>
              <a:t>•  </a:t>
            </a:r>
            <a:r>
              <a:rPr lang="en-AU" b="1"/>
              <a:t>Land the line and write it up: </a:t>
            </a:r>
            <a:r>
              <a:rPr lang="en-AU"/>
              <a:t>‘Calling early is never the wrong call.’ Keep it visible – the whole lesson hangs on it.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name a danger sign and a first sentence for the call. If they only say ‘ring 000’, push once: ‘What are your actual first words, and how will they find you?’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Display the sentence as well as saying it. Allow pointing or writing instead of speaking; give extra processing time.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 Keep every example about Jordan, not about anyone in the room or their family. If a student begins to describe a real emergency they lived through, thank them, move on gently, and follow up privately.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EXPLORE</a:t>
            </a:r>
          </a:p>
          <a:p>
            <a:r>
              <a:rPr lang="en-AU"/>
              <a:t>•  Read Psalm 46:1–3 aloud from the NIV, in context, then leave 46:1 on the screen.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Teach the danger signs first. </a:t>
            </a:r>
            <a:r>
              <a:rPr lang="en-AU"/>
              <a:t>Call 000 when someone is unconscious or not breathing, is bleeding badly, is in water or a fire, or when someone is in danger of being hurt. Get a trusted adult for scrapes, arguments, lost property and being late.</a:t>
            </a:r>
          </a:p>
          <a:p>
            <a:r>
              <a:rPr lang="en-AU"/>
              <a:t>•  Ask: ‘How would you decide, in five seconds, which of those two lists you are in?’ </a:t>
            </a:r>
            <a:r>
              <a:rPr lang="en-AU" b="1"/>
              <a:t>Looking for: </a:t>
            </a:r>
            <a:r>
              <a:rPr lang="en-AU"/>
              <a:t>is someone in danger right now, and can an adult here fix it faster than 000 can?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The call has a shape. </a:t>
            </a:r>
            <a:r>
              <a:rPr lang="en-AU"/>
              <a:t>Say which service you need – ambulance, police or fire. Say exactly where you are: street, suburb, and a landmark. Say what happened and how many people are hurt. Then stay on the line and do what the operator says.</a:t>
            </a:r>
          </a:p>
          <a:p>
            <a:r>
              <a:rPr lang="en-AU"/>
              <a:t>•  Say aloud: 000 is free, works with no credit, and works from a locked phone. If you are unsure, you still ring – the operator decides, not you. You will not be in trouble for calling.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Read Psalm 46:1–3 in context. </a:t>
            </a:r>
            <a:r>
              <a:rPr lang="en-AU"/>
              <a:t>The psalm names real trouble – shaking earth and roaring water – and still calls God a refuge who is already present. It is said to a whole community, not to one brave individual.</a:t>
            </a:r>
          </a:p>
          <a:p>
            <a:r>
              <a:rPr lang="en-AU"/>
              <a:t>•  </a:t>
            </a:r>
            <a:r>
              <a:rPr lang="en-AU" b="1"/>
              <a:t>Land the connection on the slide: </a:t>
            </a:r>
            <a:r>
              <a:rPr lang="en-AU"/>
              <a:t>God is help that is already there, so we do not have to freeze or pretend to be strong on our own. Asking for help fast is faithful, not weak – and looking after a neighbour is part of the job.</a:t>
            </a:r>
          </a:p>
          <a:p>
            <a:r>
              <a:rPr lang="en-AU"/>
              <a:t>•  </a:t>
            </a:r>
            <a:r>
              <a:rPr lang="en-AU" b="1"/>
              <a:t>Formation note for you: </a:t>
            </a:r>
            <a:r>
              <a:rPr lang="en-AU"/>
              <a:t>Trusting God is not the opposite of ringing for help; prayer and the phone call belong together. Avoid any suggestion that faith removes the need for emergency services.</a:t>
            </a:r>
          </a:p>
          <a:p>
            <a:r>
              <a:rPr lang="en-AU"/>
              <a:t>•  </a:t>
            </a:r>
            <a:r>
              <a:rPr lang="en-AU" b="1"/>
              <a:t>Check understanding: </a:t>
            </a:r>
            <a:r>
              <a:rPr lang="en-AU"/>
              <a:t>‘What makes something a 000 emergency rather than a problem for a teacher?’ </a:t>
            </a:r>
            <a:r>
              <a:rPr lang="en-AU" b="1"/>
              <a:t>Looking for: </a:t>
            </a:r>
            <a:r>
              <a:rPr lang="en-AU"/>
              <a:t>someone is in danger right now and needs help faster than the adults nearby can give it. Keep answers general – no personal examples needed.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Display the verse as well as reading it. Never require reading aloud or prayer aloud. Give extra processing time before questions.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Students may pass, write privately or use a fictional example.</a:t>
            </a:r>
          </a:p>
          <a:p>
            <a:r>
              <a:rPr lang="en-AU"/>
              <a:t>•  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PRACTISE - RUN SHEET</a:t>
            </a:r>
          </a:p>
          <a:p>
            <a:r>
              <a:rPr lang="en-AU"/>
              <a:t>•  Activity: danger-or-not sorting workshop. Keep the three board columns visible: DANGER SIGNS | CALL 000 | WHAT I SAY.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SET UP </a:t>
            </a:r>
            <a:r>
              <a:rPr lang="en-AU"/>
              <a:t>(30 sec)</a:t>
            </a:r>
          </a:p>
          <a:p>
            <a:r>
              <a:rPr lang="en-AU"/>
              <a:t>•  Groups of 3-4. Each group gets the six situation cards (printed, or read from the screen). Say: “Four of these need a 000 call. Two of them do not. Your job is to work out which two.”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SORT </a:t>
            </a:r>
            <a:r>
              <a:rPr lang="en-AU"/>
              <a:t>(2 min)</a:t>
            </a:r>
          </a:p>
          <a:p>
            <a:r>
              <a:rPr lang="en-AU"/>
              <a:t>•  </a:t>
            </a:r>
            <a:r>
              <a:rPr lang="en-AU" b="1"/>
              <a:t>Groups sort all six into CALL 000 NOW / TELL A TRUSTED ADULT. </a:t>
            </a:r>
            <a:r>
              <a:rPr lang="en-AU"/>
              <a:t>Circulate and listen; do not correct yet.</a:t>
            </a:r>
          </a:p>
          <a:p>
            <a:endParaRPr lang="en-AU"/>
          </a:p>
          <a:p>
            <a:r>
              <a:rPr lang="en-AU" b="1"/>
              <a:t>THE FOUR THAT NEED 000</a:t>
            </a:r>
          </a:p>
          <a:p>
            <a:r>
              <a:rPr lang="en-AU"/>
              <a:t>•  </a:t>
            </a:r>
            <a:r>
              <a:rPr lang="en-AU" b="1"/>
              <a:t>2. A younger child is missing from the playground. </a:t>
            </a:r>
            <a:r>
              <a:rPr lang="en-AU"/>
              <a:t>Police. Tell the nearest adult immediately and call 000 – a missing young child is urgent, not something to wait out.</a:t>
            </a:r>
          </a:p>
          <a:p>
            <a:r>
              <a:rPr lang="en-AU"/>
              <a:t>•  </a:t>
            </a:r>
            <a:r>
              <a:rPr lang="en-AU" b="1"/>
              <a:t>3. Smoke and flames at a neighbour’s kitchen window. </a:t>
            </a:r>
            <a:r>
              <a:rPr lang="en-AU"/>
              <a:t>Fire. Get well away from the building first, then call. Never go inside to check or to fetch anything.</a:t>
            </a:r>
          </a:p>
          <a:p>
            <a:r>
              <a:rPr lang="en-AU"/>
              <a:t>•  </a:t>
            </a:r>
            <a:r>
              <a:rPr lang="en-AU" b="1"/>
              <a:t>4. Someone cannot keep their head above the water. </a:t>
            </a:r>
            <a:r>
              <a:rPr lang="en-AU"/>
              <a:t>Ambulance. Shout for the lifeguard and call 000. Do not jump in – reach or throw something that floats.</a:t>
            </a:r>
          </a:p>
          <a:p>
            <a:r>
              <a:rPr lang="en-AU"/>
              <a:t>•  </a:t>
            </a:r>
            <a:r>
              <a:rPr lang="en-AU" b="1"/>
              <a:t>5. A cyclist falls, hits their head and does not wake up. </a:t>
            </a:r>
            <a:r>
              <a:rPr lang="en-AU"/>
              <a:t>Ambulance. Unconscious after a head injury is always 000. Do not move them; stay and answer the operator.</a:t>
            </a:r>
          </a:p>
          <a:p>
            <a:endParaRPr lang="en-AU"/>
          </a:p>
          <a:p>
            <a:r>
              <a:rPr lang="en-AU" b="1"/>
              <a:t>THE TWO THAT DO NOT - </a:t>
            </a:r>
            <a:r>
              <a:rPr lang="en-AU"/>
              <a:t>and why</a:t>
            </a:r>
          </a:p>
          <a:p>
            <a:r>
              <a:rPr lang="en-AU"/>
              <a:t>•  </a:t>
            </a:r>
            <a:r>
              <a:rPr lang="en-AU" b="1"/>
              <a:t>1. A snapped bike chain and being late home. Why not: </a:t>
            </a:r>
            <a:r>
              <a:rPr lang="en-AU"/>
              <a:t>it is a problem, not an emergency – nobody is hurt or in danger. Right response: phone home or ask a known adult. Emphasise that 000 lines must stay clear for people in danger.</a:t>
            </a:r>
          </a:p>
          <a:p>
            <a:r>
              <a:rPr lang="en-AU"/>
              <a:t>•  </a:t>
            </a:r>
            <a:r>
              <a:rPr lang="en-AU" b="1"/>
              <a:t>6. A scraped knee that bleeds a little. Why not: </a:t>
            </a:r>
            <a:r>
              <a:rPr lang="en-AU"/>
              <a:t>nobody is in danger and a nearby adult can help faster. Right response: find a teacher, parent or first-aid officer. If the bleeding will not stop or the injury is much worse than it looked, that becomes a 000 call.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If a group defends card 1 or 6, ask: </a:t>
            </a:r>
            <a:r>
              <a:rPr lang="en-AU"/>
              <a:t>“Is anyone in danger right now?” and “Who can help fastest?” Never criticise a student for wanting to call – calling when unsure is safe, and the operator decides.</a:t>
            </a:r>
          </a:p>
          <a:p>
            <a:endParaRPr lang="en-AU"/>
          </a:p>
          <a:p>
            <a:r>
              <a:rPr lang="en-AU" b="1"/>
              <a:t>WORKSHOP THE SCENARIO</a:t>
            </a:r>
          </a:p>
          <a:p>
            <a:r>
              <a:rPr lang="en-AU"/>
              <a:t>•  Name the danger signs in Jordan’s situation: </a:t>
            </a:r>
            <a:r>
              <a:rPr lang="en-AU" b="1"/>
              <a:t>a hard fall, no response, no adult nearby. </a:t>
            </a:r>
            <a:r>
              <a:rPr lang="en-AU"/>
              <a:t>Agree as a class that this is a 000 call, not a wait-and-see.</a:t>
            </a:r>
          </a:p>
          <a:p>
            <a:endParaRPr lang="en-AU"/>
          </a:p>
          <a:p>
            <a:r>
              <a:rPr lang="en-AU"/>
              <a:t>•  Build the opening line together: “Ambulance, please. I am at the corner of Ryde Street and Park Road. A cyclist fell and is not waking up.”</a:t>
            </a:r>
          </a:p>
          <a:p>
            <a:endParaRPr lang="en-AU"/>
          </a:p>
          <a:p>
            <a:r>
              <a:rPr lang="en-AU"/>
              <a:t>•  Add what comes next: stay on the line, keep the younger cousin back from the road, do not move the cyclist, and wave the ambulance down when it arrives.</a:t>
            </a:r>
          </a:p>
          <a:p>
            <a:endParaRPr lang="en-AU"/>
          </a:p>
          <a:p>
            <a:r>
              <a:rPr lang="en-AU"/>
              <a:t>•  Apply the three columns to one more fictional case: a stranger asleep on a footpath; a smoke alarm sounding next door; a friend stung by a bee and struggling to breathe.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•  “Ambulance, please. I am at the corner of Ryde Street and Park Road, near the park gate. A cyclist fell, hit his head and is not waking up. I am twelve and I will stay here on the phone.”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name a danger sign, choose the right service, and give a location clearly enough for help to find them.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</a:t>
            </a:r>
            <a:r>
              <a:rPr lang="en-AU" b="1"/>
              <a:t>Read the cards aloud as well as displaying them. </a:t>
            </a:r>
            <a:r>
              <a:rPr lang="en-AU"/>
              <a:t>Allow silent pointing, writing, or a partner answering on a student’s behalf. Give extra processing time. No public role-play, no forced disclosure.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Six printed situation cards (wording above), one set per group, plus the three board columns.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Students may pass, write privately or use a fictional example. 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REFLECT</a:t>
            </a:r>
          </a:p>
          <a:p>
            <a:r>
              <a:rPr lang="en-AU"/>
              <a:t>•  </a:t>
            </a:r>
            <a:r>
              <a:rPr lang="en-AU" b="1"/>
              <a:t>Give students the private stem: </a:t>
            </a:r>
            <a:r>
              <a:rPr lang="en-AU"/>
              <a:t>“If I saw an emergency, my first three steps would be …” Keep it silent and private – no sharing required.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Private choice: </a:t>
            </a:r>
            <a:r>
              <a:rPr lang="en-AU"/>
              <a:t>students write three steps for a made-up emergency of their own. Say clearly: choose an imagined situation – not anything real, private or painful that has happened to you or your family.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Each step needs a service, a place and a detail. Without a clear address or landmark, help is slower – the location is the part people forget.</a:t>
            </a:r>
          </a:p>
          <a:p>
            <a:r>
              <a:rPr lang="en-AU"/>
              <a:t>•  </a:t>
            </a:r>
            <a:r>
              <a:rPr lang="en-AU" b="1"/>
              <a:t>Model the size of answer you want: </a:t>
            </a:r>
            <a:r>
              <a:rPr lang="en-AU"/>
              <a:t>“Check it is safe to stay. Call 000 and ask for an ambulance. Say the street corner and stay on the line.” Small and clear beats impressive. Sharing is optional; students may say ‘pass’.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Whisper or write the breath phrase: “God is my refuge and help; I can stay calm and get help.”</a:t>
            </a:r>
          </a:p>
          <a:p>
            <a:r>
              <a:rPr lang="en-AU"/>
              <a:t>•  </a:t>
            </a:r>
            <a:r>
              <a:rPr lang="en-AU" b="1"/>
              <a:t>Close with the takeaway on the slide: </a:t>
            </a:r>
            <a:r>
              <a:rPr lang="en-AU"/>
              <a:t>calling 000 early is the calm, brave choice and never the wrong one. Offer a brief prayer, blessing or quiet pause according to school practice. Never require prayer aloud.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give three ordered steps that include staying safe, calling the right service, and saying where they are.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Writing stays private and is not collected or read aloud. This topic can surface real accidents, loss or fear at home; watch for distress, offer a quiet exit, and follow up privately using the school support pathway. If a disclosure is made, follow mandatory reporting procedures.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Display the stem as well as reading it. Drawing, a single word, or thinking in silence all count. Give extra processing time.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Stem and breath phrase written on the board; students use paper or a workbook page. Display the 000 steps as a reminder.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E652-B31A-E4B1-BD17-B73F8EB62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CB29-C8F0-40E0-2E3F-368619E2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FBEE8-B986-D92A-3922-D7A36153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BF57-283F-AF21-3AAF-A4757EF2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25A6-CCB0-CF73-D113-0CC9E410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0326-1125-B04C-58A6-80163190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7701-1CE6-49E1-9BF6-E39F0D06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909AC-E48B-BD43-C098-F670A12C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D1E9-1915-E2BF-C0CA-C5EA8408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852C-B51A-BFC4-6BFD-8D1084E5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9523-DF80-6FC9-6C70-D4A895AF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888F-552C-A7EB-1CAA-B44C2288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520A-D9C7-424B-F283-53AC913D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E6443-2941-73B9-0108-8F1CD53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0E721-D6ED-CAC7-5A4D-74B296A0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6049-D472-4EA9-352B-67108B1C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EE15-7917-CE5E-7F6D-19E2357EA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805B1-12DC-FD9D-4C5A-E945CF3E7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8B49-855A-F87F-CE73-D2B8074B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4E05-8CA9-FDBC-D1AC-FA1BD428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416B8-4985-DB2A-EB72-4305321A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2590-5187-E8B4-A7BB-93B248A1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387B7-04D0-678C-7D35-C69D0CCB0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0CBC6-FE46-68BF-8D4F-AB1210CE4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F2D73-11A0-05DA-1A1E-F6C08BBBD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698D-500C-8826-0904-9E21B24B1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6A522-D041-9881-1399-A2F6F122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264D9-7C3A-19FF-BFEE-0C09ADD02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ABF6E-AB81-5754-C2F5-D1858D3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8B6C-A2A2-2403-2DB3-B3C01F2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24A9B-7100-7324-3B1B-A2B0B84F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E6D15-73FA-7384-D8C5-729D8FF4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45922-96C5-A9DA-5843-2D57B5E4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5E35C-8153-CE82-A1FB-317EDF1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DCA80-1EBE-C57D-7B1A-36E5CC3E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89DE-FDD9-A9F5-CC70-F5B78123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7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E377-B400-A401-B31F-96CB5021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EC76-AA6A-23FF-F64C-E0D1CC0E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84215-28E6-0818-2FA2-41D0472DD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3D78-B82B-7836-1629-1698FA6E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D4395-BCF9-0548-098E-611EDFCB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A143-E660-C7CC-6C1D-769FF84F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05D0-D2F9-DBF9-57E4-4F0FC572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D314C-5B4D-62C6-7708-92606D7EA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03BA-EFB5-5D83-AAD1-8A154FAB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478C9-F55E-6077-D1DA-8FAB693E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AA50E-8168-E6FE-A3C0-FCB8864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BB3B3-D0CC-04AD-B0BD-3DCDA1C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D3DC-E719-023A-AA0B-A96875A7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1B90-87A6-CAC6-8FED-5AF9B74A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078D0-CB61-51C8-6847-521FEEA3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E6A9-BB43-1263-CA7C-64027AF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EDC9-C5D5-5D7F-D956-4BC15956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85449-EE22-DCED-D271-EA0BF619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EDFA2-D0BC-735B-F8D9-575E803B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F792-06A9-66A2-8B31-1A157AB7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89A8-23F6-E6F2-EFED-5A8267FD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3BF3-1A62-94B6-806C-D537BAC8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1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EATURE"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_TOP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7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1ABA3-FD3E-AD0F-179E-2A28494C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850A-5043-457C-25EE-99A84CC2F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2CCA-B9AB-33BF-9E4D-83E472A7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BB65-5F20-7858-E514-214740561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DA8C8-4A1E-1A79-4B8B-351230D61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3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4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5.xml"/></Relationships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lat illustration: a part-built stone bridge with the next block being lowered into place"/>
          <p:cNvPicPr>
            <a:picLocks noChangeAspect="1"/>
          </p:cNvPicPr>
          <p:nvPr/>
        </p:nvPicPr>
        <p:blipFill>
          <a:blip r:embed="rId3"/>
          <a:srcRect t="2892" b="2892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400" y="0"/>
            <a:ext cx="73152" cy="685800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oundRect">
            <a:avLst>
              <a:gd name="adj" fmla="val 47619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YEAR 6</a:t>
            </a:r>
            <a:endParaRPr lang="en-US" sz="1467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58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Emergency: get help</a:t>
            </a:r>
            <a:endParaRPr lang="en-US" sz="5867"/>
          </a:p>
        </p:txBody>
      </p:sp>
      <p:sp>
        <p:nvSpPr>
          <p:cNvPr id="7" name="Text 4"/>
          <p:cNvSpPr/>
          <p:nvPr/>
        </p:nvSpPr>
        <p:spPr>
          <a:xfrm>
            <a:off x="731520" y="3840480"/>
            <a:ext cx="597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933"/>
              </a:lnSpc>
            </a:pPr>
            <a:r>
              <a:rPr lang="en-US" sz="2000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Recognising real danger and calling 000 clearly, calmly and early.</a:t>
            </a:r>
            <a:endParaRPr lang="en-US" sz="2000"/>
          </a:p>
        </p:txBody>
      </p:sp>
      <p:sp>
        <p:nvSpPr>
          <p:cNvPr id="8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#safety</a:t>
            </a:r>
            <a:endParaRPr lang="en-US" sz="1467"/>
          </a:p>
        </p:txBody>
      </p:sp>
      <p:sp>
        <p:nvSpPr>
          <p:cNvPr id="10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#lifeskills</a:t>
            </a:r>
            <a:endParaRPr lang="en-US" sz="1467"/>
          </a:p>
        </p:txBody>
      </p:sp>
      <p:sp>
        <p:nvSpPr>
          <p:cNvPr id="12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#independence</a:t>
            </a:r>
            <a:endParaRPr lang="en-US" sz="1467"/>
          </a:p>
        </p:txBody>
      </p:sp>
      <p:sp>
        <p:nvSpPr>
          <p:cNvPr id="14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#courage</a:t>
            </a:r>
            <a:endParaRPr lang="en-US" sz="1467"/>
          </a:p>
        </p:txBody>
      </p:sp>
      <p:sp>
        <p:nvSpPr>
          <p:cNvPr id="900" name="Flourish mov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48640"/>
            <a:ext cx="326571" cy="457200"/>
          </a:xfrm>
          <a:custGeom>
            <a:avLst/>
            <a:gdLst/>
            <a:ahLst/>
            <a:cxnLst/>
            <a:rect l="0" t="0" r="r" b="b"/>
            <a:pathLst>
              <a:path w="1000" h="1400">
                <a:moveTo>
                  <a:pt x="360" y="0"/>
                </a:moveTo>
                <a:lnTo>
                  <a:pt x="640" y="0"/>
                </a:lnTo>
                <a:lnTo>
                  <a:pt x="640" y="390"/>
                </a:lnTo>
                <a:lnTo>
                  <a:pt x="960" y="390"/>
                </a:lnTo>
                <a:lnTo>
                  <a:pt x="960" y="670"/>
                </a:lnTo>
                <a:lnTo>
                  <a:pt x="640" y="670"/>
                </a:lnTo>
                <a:lnTo>
                  <a:pt x="640" y="1400"/>
                </a:lnTo>
                <a:lnTo>
                  <a:pt x="360" y="1400"/>
                </a:lnTo>
                <a:lnTo>
                  <a:pt x="360" y="670"/>
                </a:lnTo>
                <a:lnTo>
                  <a:pt x="40" y="670"/>
                </a:lnTo>
                <a:lnTo>
                  <a:pt x="40" y="390"/>
                </a:lnTo>
                <a:lnTo>
                  <a:pt x="360" y="390"/>
                </a:lnTo>
                <a:close/>
              </a:path>
            </a:pathLst>
          </a:custGeom>
          <a:ln w="22400">
            <a:solidFill>
              <a:srgbClr val="D65BE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01" name="Flourish move label"/>
          <p:cNvSpPr txBox="1"/>
          <p:nvPr/>
        </p:nvSpPr>
        <p:spPr>
          <a:xfrm>
            <a:off x="1195251" y="6172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000" b="1" spc="300">
                <a:solidFill>
                  <a:srgbClr val="D65BE0"/>
                </a:solidFill>
              </a:rPr>
              <a:t>FLOURISH · REDEMPTION</a:t>
            </a:r>
          </a:p>
        </p:txBody>
      </p:sp>
    </p:spTree>
    <p:extLst>
      <p:ext uri="{BB962C8B-B14F-4D97-AF65-F5344CB8AC3E}">
        <p14:creationId xmlns:p14="http://schemas.microsoft.com/office/powerpoint/2010/main" val="112263622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6366F1"/>
          </a:solidFill>
          <a:ln w="12700">
            <a:solidFill>
              <a:srgbClr val="818CF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705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6738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31264" y="4876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r>
              <a:rPr lang="en-US" sz="1667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One clear call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T4 · EMERGENCY: GET HELP · WEEK 6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Someone is hurt and no adult is nearby. How do you know it is a 000 emergency — and what do you say first?</a:t>
            </a:r>
            <a:endParaRPr lang="en-US" sz="360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572000"/>
            <a:ext cx="10241280" cy="914400"/>
          </a:xfrm>
          <a:prstGeom prst="roundRect">
            <a:avLst>
              <a:gd name="adj" fmla="val 18667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341120" y="457200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can always pass, write your answer privately, or use a made-up example.</a:t>
            </a:r>
            <a:endParaRPr lang="en-US" sz="1867"/>
          </a:p>
        </p:txBody>
      </p:sp>
      <p:sp>
        <p:nvSpPr>
          <p:cNvPr id="1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593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626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4F46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733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A5B4FC"/>
          </a:solidFill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09278393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E3F8F6"/>
          </a:solidFill>
          <a:ln w="12700">
            <a:solidFill>
              <a:srgbClr val="E3F8F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34960"/>
            <a:ext cx="248717" cy="248717"/>
          </a:xfrm>
          <a:prstGeom prst="ellips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9846" y="827715"/>
            <a:ext cx="124359" cy="124359"/>
          </a:xfrm>
          <a:prstGeom prst="lin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T4 · EMERGENCY: GET HELP · WEEK 6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Psalm 46:1</a:t>
            </a:r>
            <a:endParaRPr lang="en-US" sz="3733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728960" cy="219456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9728" cy="219456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280160" y="2499360"/>
            <a:ext cx="98145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67"/>
              </a:lnSpc>
            </a:pPr>
            <a:r>
              <a:rPr lang="en-US" sz="2267">
                <a:solidFill>
                  <a:srgbClr val="0F172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“God is our refuge and strength, an ever-present help in trouble.”</a:t>
            </a:r>
            <a:endParaRPr lang="en-US" sz="2267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0160" y="4145280"/>
            <a:ext cx="981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Psalm 46:1, New International Version (NIV)</a:t>
            </a:r>
            <a:endParaRPr lang="en-US" sz="1400"/>
          </a:p>
        </p:txBody>
      </p:sp>
      <p:sp>
        <p:nvSpPr>
          <p:cNvPr id="1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6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1938" y="5950672"/>
            <a:ext cx="248717" cy="248717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694" y="6143427"/>
            <a:ext cx="124359" cy="124359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733"/>
          </a:p>
        </p:txBody>
      </p:sp>
      <p:sp>
        <p:nvSpPr>
          <p:cNvPr id="2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5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  <p:sp>
        <p:nvSpPr>
          <p:cNvPr id="30" name="Conn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11040"/>
            <a:ext cx="10728960" cy="1097280"/>
          </a:xfrm>
          <a:prstGeom prst="roundRect">
            <a:avLst>
              <a:gd name="adj" fmla="val 14000"/>
            </a:avLst>
          </a:prstGeom>
          <a:solidFill>
            <a:srgbClr val="E6F6F5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Connection label"/>
          <p:cNvSpPr/>
          <p:nvPr/>
        </p:nvSpPr>
        <p:spPr>
          <a:xfrm>
            <a:off x="1280160" y="4632960"/>
            <a:ext cx="9814560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 b="1" spc="107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</a:p>
        </p:txBody>
      </p:sp>
      <p:sp>
        <p:nvSpPr>
          <p:cNvPr id="32" name="Connection text"/>
          <p:cNvSpPr/>
          <p:nvPr/>
        </p:nvSpPr>
        <p:spPr>
          <a:xfrm>
            <a:off x="1280160" y="4876800"/>
            <a:ext cx="9814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God is described as help that is already there in trouble. Asking for help quickly is not weakness or panic — it is part of caring for people, and calling 000 is one real way to do it.</a:t>
            </a:r>
          </a:p>
        </p:txBody>
      </p:sp>
    </p:spTree>
    <p:extLst>
      <p:ext uri="{BB962C8B-B14F-4D97-AF65-F5344CB8AC3E}">
        <p14:creationId xmlns:p14="http://schemas.microsoft.com/office/powerpoint/2010/main" val="824151639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43250"/>
            <a:ext cx="298460" cy="298460"/>
          </a:xfrm>
          <a:prstGeom prst="ellips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167" y="795465"/>
            <a:ext cx="62676" cy="67153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31843" y="725327"/>
            <a:ext cx="82076" cy="137292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76C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Danger or not?</a:t>
            </a:r>
            <a:endParaRPr lang="en-US" sz="1667"/>
          </a:p>
        </p:txBody>
      </p:sp>
      <p:sp>
        <p:nvSpPr>
          <p:cNvPr id="7" name="Text 5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T4 · EMERGENCY: GET HELP · WEEK 6</a:t>
            </a:r>
            <a:endParaRPr lang="en-US" sz="120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Which of these needs a 000 call right now?</a:t>
            </a:r>
            <a:endParaRPr lang="en-US" sz="3733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groups of three or four, read all six situations.</a:t>
            </a:r>
            <a:endParaRPr lang="en-US" sz="1667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836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them into CALL 000 NOW and TELL A TRUSTED ADULT, then plan your first sentence.</a:t>
            </a:r>
            <a:endParaRPr lang="en-US" sz="1667"/>
          </a:p>
        </p:txBody>
      </p:sp>
      <p:sp>
        <p:nvSpPr>
          <p:cNvPr id="10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Text 102"/>
          <p:cNvSpPr/>
          <p:nvPr/>
        </p:nvSpPr>
        <p:spPr>
          <a:xfrm>
            <a:off x="9753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467"/>
          </a:p>
        </p:txBody>
      </p:sp>
      <p:sp>
        <p:nvSpPr>
          <p:cNvPr id="103" name="Text 103"/>
          <p:cNvSpPr/>
          <p:nvPr/>
        </p:nvSpPr>
        <p:spPr>
          <a:xfrm>
            <a:off x="14630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Your bike chain snaps and you will be late getting home.</a:t>
            </a:r>
            <a:endParaRPr lang="en-US" sz="1467"/>
          </a:p>
        </p:txBody>
      </p:sp>
      <p:sp>
        <p:nvSpPr>
          <p:cNvPr id="10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106"/>
          <p:cNvSpPr/>
          <p:nvPr/>
        </p:nvSpPr>
        <p:spPr>
          <a:xfrm>
            <a:off x="64617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467"/>
          </a:p>
        </p:txBody>
      </p:sp>
      <p:sp>
        <p:nvSpPr>
          <p:cNvPr id="107" name="Text 107"/>
          <p:cNvSpPr/>
          <p:nvPr/>
        </p:nvSpPr>
        <p:spPr>
          <a:xfrm>
            <a:off x="69494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younger child is missing from the playground and cannot be found.</a:t>
            </a:r>
            <a:endParaRPr lang="en-US" sz="1467"/>
          </a:p>
        </p:txBody>
      </p:sp>
      <p:sp>
        <p:nvSpPr>
          <p:cNvPr id="10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9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0" name="Text 110"/>
          <p:cNvSpPr/>
          <p:nvPr/>
        </p:nvSpPr>
        <p:spPr>
          <a:xfrm>
            <a:off x="9753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467"/>
          </a:p>
        </p:txBody>
      </p:sp>
      <p:sp>
        <p:nvSpPr>
          <p:cNvPr id="111" name="Text 111"/>
          <p:cNvSpPr/>
          <p:nvPr/>
        </p:nvSpPr>
        <p:spPr>
          <a:xfrm>
            <a:off x="14630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Smoke and flames are coming from a neighbour’s kitchen window.</a:t>
            </a:r>
            <a:endParaRPr lang="en-US" sz="1467"/>
          </a:p>
        </p:txBody>
      </p:sp>
      <p:sp>
        <p:nvSpPr>
          <p:cNvPr id="1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3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Text 114"/>
          <p:cNvSpPr/>
          <p:nvPr/>
        </p:nvSpPr>
        <p:spPr>
          <a:xfrm>
            <a:off x="64617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467"/>
          </a:p>
        </p:txBody>
      </p:sp>
      <p:sp>
        <p:nvSpPr>
          <p:cNvPr id="115" name="Text 115"/>
          <p:cNvSpPr/>
          <p:nvPr/>
        </p:nvSpPr>
        <p:spPr>
          <a:xfrm>
            <a:off x="69494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Someone in the pool cannot keep their head above the water.</a:t>
            </a:r>
            <a:endParaRPr lang="en-US" sz="1467"/>
          </a:p>
        </p:txBody>
      </p:sp>
      <p:sp>
        <p:nvSpPr>
          <p:cNvPr id="1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18"/>
          <p:cNvSpPr/>
          <p:nvPr/>
        </p:nvSpPr>
        <p:spPr>
          <a:xfrm>
            <a:off x="9753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467"/>
          </a:p>
        </p:txBody>
      </p:sp>
      <p:sp>
        <p:nvSpPr>
          <p:cNvPr id="119" name="Text 119"/>
          <p:cNvSpPr/>
          <p:nvPr/>
        </p:nvSpPr>
        <p:spPr>
          <a:xfrm>
            <a:off x="14630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cyclist falls, hits their head and does not wake up.</a:t>
            </a:r>
            <a:endParaRPr lang="en-US" sz="1467"/>
          </a:p>
        </p:txBody>
      </p:sp>
      <p:sp>
        <p:nvSpPr>
          <p:cNvPr id="1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2" name="Text 122"/>
          <p:cNvSpPr/>
          <p:nvPr/>
        </p:nvSpPr>
        <p:spPr>
          <a:xfrm>
            <a:off x="64617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467"/>
          </a:p>
        </p:txBody>
      </p:sp>
      <p:sp>
        <p:nvSpPr>
          <p:cNvPr id="123" name="Text 123"/>
          <p:cNvSpPr/>
          <p:nvPr/>
        </p:nvSpPr>
        <p:spPr>
          <a:xfrm>
            <a:off x="69494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friend scrapes a knee at the park and it bleeds a little.</a:t>
            </a:r>
            <a:endParaRPr lang="en-US" sz="1467"/>
          </a:p>
        </p:txBody>
      </p:sp>
      <p:sp>
        <p:nvSpPr>
          <p:cNvPr id="124" name="Text 124"/>
          <p:cNvSpPr/>
          <p:nvPr/>
        </p:nvSpPr>
        <p:spPr>
          <a:xfrm>
            <a:off x="731520" y="5364480"/>
            <a:ext cx="1072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 of each one: is someone in danger right now, and who can help fastest?</a:t>
            </a:r>
            <a:endParaRPr lang="en-US" sz="1467"/>
          </a:p>
        </p:txBody>
      </p:sp>
      <p:sp>
        <p:nvSpPr>
          <p:cNvPr id="29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3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34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3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7058" y="5958962"/>
            <a:ext cx="298460" cy="29846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9135" y="6111177"/>
            <a:ext cx="62676" cy="67153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1811" y="6041039"/>
            <a:ext cx="82076" cy="137292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Text 39"/>
          <p:cNvSpPr/>
          <p:nvPr/>
        </p:nvSpPr>
        <p:spPr>
          <a:xfrm>
            <a:off x="716889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733"/>
          </a:p>
        </p:txBody>
      </p:sp>
      <p:sp>
        <p:nvSpPr>
          <p:cNvPr id="4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44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545608791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801" y="634961"/>
            <a:ext cx="315041" cy="315041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11" y="716871"/>
            <a:ext cx="151220" cy="151220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843" y="772003"/>
            <a:ext cx="40956" cy="40956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Reflection and action</a:t>
            </a:r>
            <a:endParaRPr lang="en-US" sz="1667"/>
          </a:p>
        </p:txBody>
      </p:sp>
      <p:sp>
        <p:nvSpPr>
          <p:cNvPr id="8" name="Text 6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T4 · EMERGENCY: GET HELP · WEEK 6</a:t>
            </a:r>
            <a:endParaRPr lang="en-US" sz="120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“If I saw an emergency, my first three steps would be …”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731520" y="3352800"/>
            <a:ext cx="10728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Write this one privately — you don't have to share it.</a:t>
            </a:r>
            <a:endParaRPr lang="en-US"/>
          </a:p>
        </p:txBody>
      </p:sp>
      <p:sp>
        <p:nvSpPr>
          <p:cNvPr id="11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84320"/>
            <a:ext cx="10728960" cy="128016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158240" y="4328160"/>
            <a:ext cx="98755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</a:t>
            </a:r>
            <a:endParaRPr lang="en-US" sz="1333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58240" y="46939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Calling 000 early is the calm, brave choice — never the wrong one.</a:t>
            </a:r>
            <a:endParaRPr lang="en-US" sz="2000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2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889" y="5950673"/>
            <a:ext cx="315041" cy="315041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65799" y="6032583"/>
            <a:ext cx="151220" cy="15122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931" y="6087715"/>
            <a:ext cx="40956" cy="4095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733"/>
          </a:p>
        </p:txBody>
      </p:sp>
    </p:spTree>
    <p:extLst>
      <p:ext uri="{BB962C8B-B14F-4D97-AF65-F5344CB8AC3E}">
        <p14:creationId xmlns:p14="http://schemas.microsoft.com/office/powerpoint/2010/main" val="103484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4D170B-EDE2-DD46-87C9-6306CA7C69ED}" vid="{C78AA4A2-DEBB-534F-A1C1-635B8E56AF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2720</TotalTime>
  <Words>91547</Words>
  <Application>Microsoft Macintosh PowerPoint</Application>
  <PresentationFormat>Widescreen</PresentationFormat>
  <Paragraphs>8528</Paragraphs>
  <Slides>214</Slides>
  <Notes>206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214</vt:i4>
      </vt:variant>
    </vt:vector>
  </HeadingPairs>
  <TitlesOfParts>
    <vt:vector size="220" baseType="lpstr">
      <vt:lpstr>Aptos</vt:lpstr>
      <vt:lpstr>Aptos Display</vt:lpstr>
      <vt:lpstr>Arial</vt:lpstr>
      <vt:lpstr>Segoe UI</vt:lpstr>
      <vt:lpstr>Segoe UI Semibold</vt:lpstr>
      <vt:lpstr>Office Theme</vt:lpstr>
      <vt:lpstr>Year 6 - Term 1 at a glance</vt:lpstr>
      <vt:lpstr>Year 6 · Term 2 at a glance</vt:lpstr>
      <vt:lpstr>Year 6 · Term 3 at a glance</vt:lpstr>
      <vt:lpstr>Year 6 · Term 4 at a glance</vt:lpstr>
      <vt:lpstr>The four-move rhythm</vt:lpstr>
      <vt:lpstr>The Flourish framework</vt:lpstr>
      <vt:lpstr>Term 1 · The ten lessons</vt:lpstr>
      <vt:lpstr>Flourish begins</vt:lpstr>
      <vt:lpstr>What helps a group become safe enough for people to learn, practise and grow?</vt:lpstr>
      <vt:lpstr>Psalm 139:13–14</vt:lpstr>
      <vt:lpstr>Image of God</vt:lpstr>
      <vt:lpstr>Which norms help us flourish?</vt:lpstr>
      <vt:lpstr>“One action I can take to make this group safer for learning is …”</vt:lpstr>
      <vt:lpstr>Strengths are gifts</vt:lpstr>
      <vt:lpstr>What counts as a strength if nobody gives out an award for it?</vt:lpstr>
      <vt:lpstr>Romans 12:4–8</vt:lpstr>
      <vt:lpstr>What can we actually see Morgan do?</vt:lpstr>
      <vt:lpstr>“This week this strength could serve …”</vt:lpstr>
      <vt:lpstr>Name the feeling</vt:lpstr>
      <vt:lpstr>Which version gives the best clue about what might help?</vt:lpstr>
      <vt:lpstr>Psalm 42:5</vt:lpstr>
      <vt:lpstr>Which sentences give a useful clue about what would help?</vt:lpstr>
      <vt:lpstr>“A more precise word than fine is … and that word gives the clue …”</vt:lpstr>
      <vt:lpstr>Body clues</vt:lpstr>
      <vt:lpstr>Which hand gives an earlier warning that stress may be rising?</vt:lpstr>
      <vt:lpstr>1 Kings 19:5–6</vt:lpstr>
      <vt:lpstr>Where does each body clue belong: early, building or strong?</vt:lpstr>
      <vt:lpstr>“One body clue I could notice earlier is …”</vt:lpstr>
      <vt:lpstr>The Shalom compass</vt:lpstr>
      <vt:lpstr>A group leaves one member out and wastes the materials. Which relationships does that damage?</vt:lpstr>
      <vt:lpstr>Mark 12:30–31</vt:lpstr>
      <vt:lpstr>Which actions would truly restore shalom in this group?</vt:lpstr>
      <vt:lpstr>“Shalom is strengthened when … because it repairs the relationship with …”</vt:lpstr>
      <vt:lpstr>The power of ‘not yet’</vt:lpstr>
      <vt:lpstr>“I can’t do fractions.” Now add: yet. What has changed — and what has not?</vt:lpstr>
      <vt:lpstr>Philippians 1:6</vt:lpstr>
      <vt:lpstr>Which of these sentences would actually help someone improve?</vt:lpstr>
      <vt:lpstr>“I am not yet … and my next step is …”</vt:lpstr>
      <vt:lpstr>Belonging, not fitting in</vt:lpstr>
      <vt:lpstr>One door says “You can enter and grow.” The other says “Change who you are so we approve.” Which is belonging?</vt:lpstr>
      <vt:lpstr>Romans 12:5</vt:lpstr>
      <vt:lpstr>Belonging or fitting in?</vt:lpstr>
      <vt:lpstr>“Belonging lets a person … fitting in pressures a person to …”</vt:lpstr>
      <vt:lpstr>Notice the overlooked</vt:lpstr>
      <vt:lpstr>What makes a space technically open but socially hard to enter?</vt:lpstr>
      <vt:lpstr>Luke 19:5</vt:lpstr>
      <vt:lpstr>Which of these actually open a way in?</vt:lpstr>
      <vt:lpstr>“One inclusion move I will make at school this week is …”</vt:lpstr>
      <vt:lpstr>Created to contribute</vt:lpstr>
      <vt:lpstr>What important class work is easy to notice only when nobody does it?</vt:lpstr>
      <vt:lpstr>Ephesians 2:10</vt:lpstr>
      <vt:lpstr>Which of these class jobs are ready to use?</vt:lpstr>
      <vt:lpstr>“When … I will … so that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2 · The ten lessons</vt:lpstr>
      <vt:lpstr>The brain alarm</vt:lpstr>
      <vt:lpstr>Why does your body sometimes react before your thinking has caught up?</vt:lpstr>
      <vt:lpstr>Psalm 56:3–4</vt:lpstr>
      <vt:lpstr>The brain alarm</vt:lpstr>
      <vt:lpstr>Which norms help us flourish?</vt:lpstr>
      <vt:lpstr>“One action I can take to make this group safer for learning is …”</vt:lpstr>
      <vt:lpstr>Pause, breathe, choose</vt:lpstr>
      <vt:lpstr>What happens in the gap between feeling it and doing something?</vt:lpstr>
      <vt:lpstr>James 1:19–20</vt:lpstr>
      <vt:lpstr>What can we actually see Rowan do?</vt:lpstr>
      <vt:lpstr>“Next time I feel that heat, I will …”</vt:lpstr>
      <vt:lpstr>What can I control?</vt:lpstr>
      <vt:lpstr>Which worries are yours to carry, and which are not?</vt:lpstr>
      <vt:lpstr>Philippians 4:6</vt:lpstr>
      <vt:lpstr>Which of these can you control, influence, or let go?</vt:lpstr>
      <vt:lpstr>“One thing I can control this week is … and one thing I will let go is …”</vt:lpstr>
      <vt:lpstr>Helpful self-talk</vt:lpstr>
      <vt:lpstr>Which sentence is truthful and still useful after a mistake?</vt:lpstr>
      <vt:lpstr>Philippians 4:8</vt:lpstr>
      <vt:lpstr>Where does each body clue belong: early, building or strong?</vt:lpstr>
      <vt:lpstr>“One body clue I could notice earlier is …”</vt:lpstr>
      <vt:lpstr>Rest is a gift</vt:lpstr>
      <vt:lpstr>Someone says yes to everything and runs out of energy. What is that costing them?</vt:lpstr>
      <vt:lpstr>Mark 6:31</vt:lpstr>
      <vt:lpstr>Which choices would truly help Priya rest and recover?</vt:lpstr>
      <vt:lpstr>“I rest well when … because it protects my energy for …”</vt:lpstr>
      <vt:lpstr>Mistakes and repair</vt:lpstr>
      <vt:lpstr>“It was an accident.” True — and it is still broken. So what has to happen next?</vt:lpstr>
      <vt:lpstr>Philippians 1:6</vt:lpstr>
      <vt:lpstr>Which of these sentences would actually help someone improve?</vt:lpstr>
      <vt:lpstr>“I am not yet … and my next step is …”</vt:lpstr>
      <vt:lpstr>One more step</vt:lpstr>
      <vt:lpstr>A task feels far too big to start. What is the smallest useful thing you could do about it in the next five minutes?</vt:lpstr>
      <vt:lpstr>Romans 12:5</vt:lpstr>
      <vt:lpstr>Belonging or fitting in?</vt:lpstr>
      <vt:lpstr>“Belonging lets a person … fitting in pressures a person to …”</vt:lpstr>
      <vt:lpstr>My coping toolbox</vt:lpstr>
      <vt:lpstr>What does worry do to your body before it reaches your thoughts?</vt:lpstr>
      <vt:lpstr>Psalm 94:19</vt:lpstr>
      <vt:lpstr>Which of these actually open a way in?</vt:lpstr>
      <vt:lpstr>“One inclusion move I will make at school this week is …”</vt:lpstr>
      <vt:lpstr>When tools aren’t enough</vt:lpstr>
      <vt:lpstr>When a calming tool stops working, what might that be telling you?</vt:lpstr>
      <vt:lpstr>Psalm 34:18</vt:lpstr>
      <vt:lpstr>Which of these needs a trusted adult?</vt:lpstr>
      <vt:lpstr>“If … keeps going, I will tell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3 · The ten lessons</vt:lpstr>
      <vt:lpstr>A trustworthy friend</vt:lpstr>
      <vt:lpstr>What does someone do, again and again, that makes them a trustworthy friend?</vt:lpstr>
      <vt:lpstr>Colossians 3:12–13</vt:lpstr>
      <vt:lpstr>Image of God</vt:lpstr>
      <vt:lpstr>Which actions build trust?</vt:lpstr>
      <vt:lpstr>“One action I can take this week to be a more trustworthy friend is …”</vt:lpstr>
      <vt:lpstr>Walk in their shoes</vt:lpstr>
      <vt:lpstr>How can one short message mean two completely different things?</vt:lpstr>
      <vt:lpstr>Philippians 2:3–4</vt:lpstr>
      <vt:lpstr>What can we actually see in the chat?</vt:lpstr>
      <vt:lpstr>“Before I decide what they meant, I will …”</vt:lpstr>
      <vt:lpstr>Listening that helps</vt:lpstr>
      <vt:lpstr>Which reply shows the friend was really listening?</vt:lpstr>
      <vt:lpstr>James 1:19</vt:lpstr>
      <vt:lpstr>Which replies show listening, and which shut the talking down?</vt:lpstr>
      <vt:lpstr>“One way I can listen better is … and it would help because …”</vt:lpstr>
      <vt:lpstr>Speak clearly and kindly</vt:lpstr>
      <vt:lpstr>Which message is easier to hear without wanting to argue back?</vt:lpstr>
      <vt:lpstr>Ephesians 4:29</vt:lpstr>
      <vt:lpstr>Where does each line belong: the fact, the feeling or the ask?</vt:lpstr>
      <vt:lpstr>“One thing I could say without blame is …”</vt:lpstr>
      <vt:lpstr>Fair is not always equal</vt:lpstr>
      <vt:lpstr>Everyone in a group chat gets exactly the same message, but one person cannot use it. Is that fair?</vt:lpstr>
      <vt:lpstr>1 Corinthians 12:22–25</vt:lpstr>
      <vt:lpstr>Which changes would truly protect dignity in this group?</vt:lpstr>
      <vt:lpstr>“Fair is not always equal when … because dignity means …”</vt:lpstr>
      <vt:lpstr>Repair a disagreement</vt:lpstr>
      <vt:lpstr>“It was only a joke.” Now pause. What did the other person actually feel?</vt:lpstr>
      <vt:lpstr>Matthew 5:23–24</vt:lpstr>
      <vt:lpstr>Which of these sentences would actually help repair things?</vt:lpstr>
      <vt:lpstr>“I will own … and my next move is …”</vt:lpstr>
      <vt:lpstr>Bystander to upstander</vt:lpstr>
      <vt:lpstr>A group chat turns cruel about a classmate. Direct, distract, delegate or delay – which move helps and keeps you safe?</vt:lpstr>
      <vt:lpstr>Proverbs 31:8</vt:lpstr>
      <vt:lpstr>Which upstander move?</vt:lpstr>
      <vt:lpstr>“A bystander stays silent … an upstander chooses to …”</vt:lpstr>
      <vt:lpstr>Kind and safe online</vt:lpstr>
      <vt:lpstr>What makes a message feel harmless to send but hard to take back?</vt:lpstr>
      <vt:lpstr>Ephesians 4:29</vt:lpstr>
      <vt:lpstr>Which of these actually keep people safe?</vt:lpstr>
      <vt:lpstr>“One kind and safe online move I will make this week is …”</vt:lpstr>
      <vt:lpstr>Welcome across difference</vt:lpstr>
      <vt:lpstr>What can make someone feel like a guest in a room they belong in?</vt:lpstr>
      <vt:lpstr>Leviticus 19:34</vt:lpstr>
      <vt:lpstr>Which of these welcome moves are ready to use?</vt:lpstr>
      <vt:lpstr>“When … I will … so that …”</vt:lpstr>
      <vt:lpstr>Boundaries and permission</vt:lpstr>
      <vt:lpstr>What does it sound like when someone really asks first?</vt:lpstr>
      <vt:lpstr>Philippians 2:3–4</vt:lpstr>
      <vt:lpstr>What should Ali say, and what should Ali do next?</vt:lpstr>
      <vt:lpstr>“If someone changes their mind, I will …”</vt:lpstr>
      <vt:lpstr>Term 4 · The ten lessons</vt:lpstr>
      <vt:lpstr>Build a workable routine</vt:lpstr>
      <vt:lpstr>What makes a routine one you actually keep, and not just one that looks good on paper?</vt:lpstr>
      <vt:lpstr>Proverbs 21:5</vt:lpstr>
      <vt:lpstr>Get ready on purpose</vt:lpstr>
      <vt:lpstr>Which routine steps actually work?</vt:lpstr>
      <vt:lpstr>“One step I can take this week to make my school mornings work is …”</vt:lpstr>
      <vt:lpstr>Ready the night before</vt:lpstr>
      <vt:lpstr>What makes a morning feel calm before it has even started?</vt:lpstr>
      <vt:lpstr>Proverbs 21:5</vt:lpstr>
      <vt:lpstr>What can we actually do the night before?</vt:lpstr>
      <vt:lpstr>“Tonight my two minutes will be …”</vt:lpstr>
      <vt:lpstr>Sleep, move, fuel</vt:lpstr>
      <vt:lpstr>Sleep, movement, food: which one changes your school day the most?</vt:lpstr>
      <vt:lpstr>1 Corinthians 6:19–20</vt:lpstr>
      <vt:lpstr>Which sentences give a useful clue about what would actually help?</vt:lpstr>
      <vt:lpstr>“One small habit I will keep this week is … and I will know it helped when …”</vt:lpstr>
      <vt:lpstr>Needs, wants and choices</vt:lpstr>
      <vt:lpstr>Nia has £10 saved. What should she pay for first, and why?</vt:lpstr>
      <vt:lpstr>1 Timothy 6:6–8</vt:lpstr>
      <vt:lpstr>Where does each item belong: need, want or in between?</vt:lpstr>
      <vt:lpstr>“One thing I will check before I spend is …”</vt:lpstr>
      <vt:lpstr>Care for shared places</vt:lpstr>
      <vt:lpstr>A shared place is left messy for whoever comes next. What does that cost them?</vt:lpstr>
      <vt:lpstr>Genesis 2:15</vt:lpstr>
      <vt:lpstr>Which actions would really care for this shared place?</vt:lpstr>
      <vt:lpstr>“My one stewardship action is … and it will still help the next class because …”</vt:lpstr>
      <vt:lpstr>Emergency: get help</vt:lpstr>
      <vt:lpstr>Someone is hurt and no adult is nearby. How do you know it is a 000 emergency — and what do you say first?</vt:lpstr>
      <vt:lpstr>Psalm 46:1</vt:lpstr>
      <vt:lpstr>Which of these needs a 000 call right now?</vt:lpstr>
      <vt:lpstr>“If I saw an emergency, my first three steps would be …”</vt:lpstr>
      <vt:lpstr>Stop, think, try, review</vt:lpstr>
      <vt:lpstr>Something goes wrong and no adult is standing next to you. What is your very first move – and what does it cost you to skip it?</vt:lpstr>
      <vt:lpstr>James 1:5</vt:lpstr>
      <vt:lpstr>Which step is this?</vt:lpstr>
      <vt:lpstr>“The step I skip most is … so next time I will …”</vt:lpstr>
      <vt:lpstr>Courage for transition</vt:lpstr>
      <vt:lpstr>What makes a new place feel harder than it actually is?</vt:lpstr>
      <vt:lpstr>Joshua 1:9</vt:lpstr>
      <vt:lpstr>Which of these are real first steps?</vt:lpstr>
      <vt:lpstr>“One support I will use and one first step I will take is …”</vt:lpstr>
      <vt:lpstr>Home responsibilities</vt:lpstr>
      <vt:lpstr>Which jobs at home only happen when somebody remembers to remind you?</vt:lpstr>
      <vt:lpstr>Colossians 3:23</vt:lpstr>
      <vt:lpstr>Which of these home jobs are ready to use?</vt:lpstr>
      <vt:lpstr>“When … I will … so that …”</vt:lpstr>
      <vt:lpstr>Remember and give thanks</vt:lpstr>
      <vt:lpstr>What can you do now that you could not do at the start of this year?</vt:lpstr>
      <vt:lpstr>1 Thessalonians 5:16–18</vt:lpstr>
      <vt:lpstr>What could Ari say, and who has earned it?</vt:lpstr>
      <vt:lpstr>“I’m thankful for … and next year I hope …”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Dinale</dc:creator>
  <cp:lastModifiedBy>Josh Dinale</cp:lastModifiedBy>
  <cp:revision>2</cp:revision>
  <dcterms:created xsi:type="dcterms:W3CDTF">2026-09-05T08:55:02Z</dcterms:created>
  <dcterms:modified xsi:type="dcterms:W3CDTF">2026-09-29T00:45:57Z</dcterms:modified>
</cp:coreProperties>
</file>