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201"/>
    <p:sldId id="257" r:id="rId202"/>
    <p:sldId id="258" r:id="rId203"/>
    <p:sldId id="259" r:id="rId204"/>
    <p:sldId id="260" r:id="rId2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5" Type="http://schemas.openxmlformats.org/officeDocument/2006/relationships/slide" Target="slides/slide204.xml"/><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204" Type="http://schemas.openxmlformats.org/officeDocument/2006/relationships/slide" Target="slides/slide203.xml"/><Relationship Id="rId220" Type="http://schemas.openxmlformats.org/officeDocument/2006/relationships/tableStyles" Target="tableStyles.xml"/><Relationship Id="rId201" Type="http://schemas.openxmlformats.org/officeDocument/2006/relationships/slide" Target="slides/slide200.xml"/><Relationship Id="rId1" Type="http://schemas.openxmlformats.org/officeDocument/2006/relationships/slideMaster" Target="slideMasters/slideMaster1.xml"/><Relationship Id="rId202" Type="http://schemas.openxmlformats.org/officeDocument/2006/relationships/slide" Target="slides/slide201.xml"/><Relationship Id="rId203" Type="http://schemas.openxmlformats.org/officeDocument/2006/relationships/slide" Target="slides/slide2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9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name one support and one first step for the move up to high school.</a:t>
            </a:r>
          </a:p>
          <a:p>
            <a:endParaRPr lang="en-AU"/>
          </a:p>
          <a:p>
            <a:r>
              <a:rPr lang="en-AU" b="1"/>
              <a:t>SUCCESS CHECK</a:t>
            </a:r>
          </a:p>
          <a:p>
            <a:r>
              <a:rPr lang="en-AU"/>
              <a:t>•  I can name one support and one first step in the fictional case and explain the choice.</a:t>
            </a:r>
          </a:p>
          <a:p>
            <a:endParaRPr lang="en-AU"/>
          </a:p>
          <a:p>
            <a:r>
              <a:rPr lang="en-AU" b="1"/>
              <a:t>KEY QUESTION</a:t>
            </a:r>
          </a:p>
          <a:p>
            <a:r>
              <a:rPr lang="en-AU"/>
              <a:t>•  What makes a new place feel harder than it actually is?</a:t>
            </a:r>
          </a:p>
          <a:p>
            <a:endParaRPr lang="en-AU"/>
          </a:p>
          <a:p>
            <a:r>
              <a:rPr lang="en-AU" b="1"/>
              <a:t>PREPARE IN UNDER 5 MINUTES</a:t>
            </a:r>
          </a:p>
          <a:p>
            <a:r>
              <a:rPr lang="en-AU"/>
              <a:t>•  Write four steps vertically on the board: NAME IT • FIND A SUPPORT • TAKE A FIRST STEP • CHECK BACK. Leave space for one example beside each.</a:t>
            </a:r>
          </a:p>
          <a:p>
            <a:endParaRPr lang="en-AU"/>
          </a:p>
          <a:p>
            <a:r>
              <a:rPr lang="en-AU" b="1"/>
              <a:t>RETRIEVAL BRIDGE</a:t>
            </a:r>
          </a:p>
          <a:p>
            <a:r>
              <a:rPr lang="en-AU"/>
              <a:t>•  Retrieve the difference between independence and doing everything alone. Ask: which one still uses the supports around you?</a:t>
            </a:r>
          </a:p>
          <a:p>
            <a:endParaRPr lang="en-AU"/>
          </a:p>
          <a:p>
            <a:r>
              <a:rPr lang="en-AU" b="1"/>
              <a:t>CHRISTIAN FORMATION</a:t>
            </a:r>
          </a:p>
          <a:p>
            <a:r>
              <a:rPr lang="en-AU" b="1"/>
              <a:t>•  Joshua 1:9 – God commissions Joshua as he takes over from Moses. </a:t>
            </a:r>
            <a:r>
              <a:rPr lang="en-AU"/>
              <a:t>Courage in the Bible is not fearlessness; it is moving forward because God is present. Joshua is honest about the size of the task and takes the next step anyway. Christian courage names fear without being ruled by it.</a:t>
            </a:r>
          </a:p>
          <a:p>
            <a:endParaRPr lang="en-AU"/>
          </a:p>
          <a:p>
            <a:r>
              <a:rPr lang="en-AU" b="1"/>
              <a:t>CSA ALIGNMENT</a:t>
            </a:r>
          </a:p>
          <a:p>
            <a:r>
              <a:rPr lang="en-AU"/>
              <a:t>•  Wellbeing / Self-regulation; Spirituality / Expressing. Year 6 · Term 4 · #courage · Character: courage / perseverance.</a:t>
            </a:r>
          </a:p>
          <a:p>
            <a:endParaRPr lang="en-AU"/>
          </a:p>
          <a:p>
            <a:r>
              <a:rPr lang="en-AU" b="1"/>
              <a:t>SAFEGUARDING</a:t>
            </a:r>
          </a:p>
          <a:p>
            <a:r>
              <a:rPr lang="en-AU"/>
              <a:t>•  </a:t>
            </a:r>
            <a:r>
              <a:rPr lang="en-AU" b="1"/>
              <a:t>No forced disclosure. </a:t>
            </a:r>
            <a:r>
              <a:rPr lang="en-AU"/>
              <a:t>Students may pass, write privately or use a fictional example. Keep every example inside the fictional case – never ask a student to describe their own fears about high school.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Students may write their first step instead of speaking it. Provide extra processing time. Never require eye contact, public role-play, prayer aloud or disclosure of personal distress.</a:t>
            </a:r>
          </a:p>
          <a:p>
            <a:endParaRPr lang="en-AU"/>
          </a:p>
          <a:p>
            <a:r>
              <a:rPr lang="en-AU" b="1"/>
              <a:t>OFFLINE FALLBACK</a:t>
            </a:r>
          </a:p>
          <a:p>
            <a:r>
              <a:rPr lang="en-AU"/>
              <a:t>•  Four steps on the board plus the six printed response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FIRST DAY MAP</a:t>
            </a:r>
          </a:p>
          <a:p>
            <a:r>
              <a:rPr lang="en-AU"/>
              <a:t>Read this aloud so students respond to the person in the story, not to their own lives. Nobody needs to share anything personal.</a:t>
            </a:r>
          </a:p>
          <a:p>
            <a:r>
              <a:rPr lang="en-AU"/>
              <a:t>Noah starts high school next term. He has a map, a locker number and a bus route he has never travelled alone. He tells his friends he is fine, but he has not asked anyone which stop to use, because he does not want to look like the one who cannot cope. His plan for orientation day is to follow whoever looks confident.</a:t>
            </a:r>
          </a:p>
          <a:p>
            <a:r>
              <a:rPr lang="en-AU" b="1"/>
              <a:t>Questions for reflection</a:t>
            </a:r>
          </a:p>
          <a:p>
            <a:r>
              <a:rPr lang="en-AU"/>
              <a:t>•  What is Noah actually worried about – the bus route, or looking like he cannot cope?</a:t>
            </a:r>
          </a:p>
          <a:p>
            <a:r>
              <a:rPr lang="en-AU"/>
              <a:t>•  Which support would help Noah most – a person, a practice run or a piece of information?</a:t>
            </a:r>
          </a:p>
          <a:p>
            <a:r>
              <a:rPr lang="en-AU"/>
              <a:t>•  What is one first step small enough that Noah could take it before orientation day?</a:t>
            </a:r>
          </a:p>
          <a:p>
            <a:r>
              <a:rPr lang="en-AU" b="1"/>
              <a:t>CONNECT</a:t>
            </a:r>
          </a:p>
          <a:p>
            <a:r>
              <a:rPr lang="en-AU"/>
              <a:t>•  </a:t>
            </a:r>
            <a:r>
              <a:rPr lang="en-AU" b="1"/>
              <a:t>Read it aloud: </a:t>
            </a:r>
            <a:r>
              <a:rPr lang="en-AU"/>
              <a:t>“What makes a new place feel harder than it actually is?”</a:t>
            </a:r>
          </a:p>
          <a:p>
            <a:endParaRPr lang="en-AU"/>
          </a:p>
          <a:p>
            <a:r>
              <a:rPr lang="en-AU"/>
              <a:t>•  </a:t>
            </a:r>
            <a:r>
              <a:rPr lang="en-AU" b="1"/>
              <a:t>Set it up first: </a:t>
            </a:r>
            <a:r>
              <a:rPr lang="en-AU"/>
              <a:t>hold up a folded high school map and a locker number written on a slip of paper. Let the class look at them for a moment before you ask the question.</a:t>
            </a:r>
          </a:p>
          <a:p>
            <a:endParaRPr lang="en-AU"/>
          </a:p>
          <a:p>
            <a:r>
              <a:rPr lang="en-AU"/>
              <a:t>•  </a:t>
            </a:r>
            <a:r>
              <a:rPr lang="en-AU" b="1"/>
              <a:t>Restate the participation options aloud: </a:t>
            </a:r>
            <a:r>
              <a:rPr lang="en-AU"/>
              <a:t>pass, write privately, or use a fictional example.</a:t>
            </a:r>
          </a:p>
          <a:p>
            <a:endParaRPr lang="en-AU"/>
          </a:p>
          <a:p>
            <a:r>
              <a:rPr lang="en-AU" b="1"/>
              <a:t>CONNECT · TEACHING SCRIPT</a:t>
            </a:r>
          </a:p>
          <a:p>
            <a:endParaRPr lang="en-AU"/>
          </a:p>
          <a:p>
            <a:r>
              <a:rPr lang="en-AU"/>
              <a:t>•  Say: ‘Today we are learning to name one support and one first step for the move up to high school – not a brave feeling, an actual thing you could do this week.’</a:t>
            </a:r>
          </a:p>
          <a:p>
            <a:r>
              <a:rPr lang="en-AU"/>
              <a:t>• take three rapid responses only. Answers to fish for: you do not know where things are, nobody explains the unwritten rules, you do not know who to ask, everyone else looks like they already know, asking feels like admitting you cannot cope.</a:t>
            </a:r>
          </a:p>
          <a:p>
            <a:r>
              <a:rPr lang="en-AU"/>
              <a:t>•  </a:t>
            </a:r>
            <a:r>
              <a:rPr lang="en-AU" b="1"/>
              <a:t>Connect each response to a step on the board: </a:t>
            </a:r>
            <a:r>
              <a:rPr lang="en-AU"/>
              <a:t>not knowing what you are afraid of → NAME IT; not knowing who to ask → FIND A SUPPORT; not knowing what to do next → TAKE A FIRST STEP; nobody checks how it went → CHECK BACK.</a:t>
            </a:r>
          </a:p>
          <a:p>
            <a:r>
              <a:rPr lang="en-AU"/>
              <a:t>•  </a:t>
            </a:r>
            <a:r>
              <a:rPr lang="en-AU" b="1"/>
              <a:t>Retrieval bridge: </a:t>
            </a:r>
            <a:r>
              <a:rPr lang="en-AU"/>
              <a:t>‘Independence or doing everything alone – which one still uses the supports around you?’ Looking for: independence, because asking for help is part of managing yourself well.</a:t>
            </a:r>
          </a:p>
          <a:p>
            <a:r>
              <a:rPr lang="en-AU"/>
              <a:t>•  </a:t>
            </a:r>
            <a:r>
              <a:rPr lang="en-AU" b="1"/>
              <a:t>Keep it general. </a:t>
            </a:r>
            <a:r>
              <a:rPr lang="en-AU"/>
              <a:t>If a student starts describing a real family worry or a named classmate, redirect to the story: ‘Let’s keep it with Noah – describe what the situation does, not who.’</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Joshua 1:1–9 aloud from the NIV, in context.</a:t>
            </a:r>
          </a:p>
          <a:p>
            <a:r>
              <a:rPr lang="en-AU"/>
              <a:t>•  </a:t>
            </a:r>
            <a:r>
              <a:rPr lang="en-AU" b="1"/>
              <a:t>Notice the sequence in the passage: </a:t>
            </a:r>
            <a:r>
              <a:rPr lang="en-AU"/>
              <a:t>God names the task, acknowledges the fear, commands courage, and promises presence – with you wherever you go.</a:t>
            </a:r>
          </a:p>
          <a:p>
            <a:endParaRPr lang="en-AU"/>
          </a:p>
          <a:p>
            <a:r>
              <a:rPr lang="en-AU" b="1"/>
              <a:t>TEACHING SCRIPT</a:t>
            </a:r>
          </a:p>
          <a:p>
            <a:r>
              <a:rPr lang="en-AU"/>
              <a:t>• teach the transition sequence: name the fear honestly, find a support who already knows the place, choose one first step you can take this week, then check back on how it went.</a:t>
            </a:r>
          </a:p>
          <a:p>
            <a:r>
              <a:rPr lang="en-AU"/>
              <a:t>• contrast vague encouragement with an observable step. ‘Be brave’ cannot be seen or checked. ‘Ask for the bus number and walk the route on Saturday’ can.</a:t>
            </a:r>
          </a:p>
          <a:p>
            <a:r>
              <a:rPr lang="en-AU"/>
              <a:t>•  </a:t>
            </a:r>
            <a:r>
              <a:rPr lang="en-AU" b="1"/>
              <a:t>Ask: </a:t>
            </a:r>
            <a:r>
              <a:rPr lang="en-AU"/>
              <a:t>‘What is the difference between feeling braver and doing something that makes the first day easier?’ Looking for: the second is a real step – a person to ask, a route walked, a question prepared.</a:t>
            </a:r>
          </a:p>
          <a:p>
            <a:r>
              <a:rPr lang="en-AU"/>
              <a:t>• read Joshua 1:1–9. Joshua is taking over from Moses and leading people into land they have never lived in. God repeats ‘be strong and courageous’ three times, which tells us the fear was real. The command comes with a promise: ‘the LORD your God will be with you wherever you go.’</a:t>
            </a:r>
          </a:p>
          <a:p>
            <a:r>
              <a:rPr lang="en-AU"/>
              <a:t>•  </a:t>
            </a:r>
            <a:r>
              <a:rPr lang="en-AU" b="1"/>
              <a:t>Land the connection on the slide: </a:t>
            </a:r>
            <a:r>
              <a:rPr lang="en-AU"/>
              <a:t>Joshua steps into unfamiliar ground after Moses, and courage here is not the absence of fear – it is naming the fear, trusting God’s presence and taking the next honest step.</a:t>
            </a:r>
          </a:p>
          <a:p>
            <a:r>
              <a:rPr lang="en-AU"/>
              <a:t>•  </a:t>
            </a:r>
            <a:r>
              <a:rPr lang="en-AU" b="1"/>
              <a:t>Check understanding: </a:t>
            </a:r>
            <a:r>
              <a:rPr lang="en-AU"/>
              <a:t>‘God told Joshua to be courageous but never said the task would be easy. What does that tell us about courage?’</a:t>
            </a:r>
          </a:p>
          <a:p>
            <a:r>
              <a:rPr lang="en-AU"/>
              <a:t>•  </a:t>
            </a:r>
            <a:r>
              <a:rPr lang="en-AU" b="1"/>
              <a:t>Looking for: </a:t>
            </a:r>
            <a:r>
              <a:rPr lang="en-AU"/>
              <a:t>Christian courage is honest about the difficulty and moves forward because God is present, not because the fear has gone. Keep answers general – no personal examples needed.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FORMATIVE LOOK-FOR</a:t>
            </a:r>
          </a:p>
          <a:p>
            <a:r>
              <a:rPr lang="en-AU"/>
              <a:t>•  Students name a specific support and a first step small enough to finish this week, plus a check back – not only encouragement.</a:t>
            </a:r>
          </a:p>
          <a:p>
            <a:endParaRPr lang="en-AU"/>
          </a:p>
          <a:p>
            <a:r>
              <a:rPr lang="en-AU" b="1"/>
              <a:t>ACCESS</a:t>
            </a:r>
          </a:p>
          <a:p>
            <a:r>
              <a:rPr lang="en-AU"/>
              <a:t>•  </a:t>
            </a:r>
            <a:r>
              <a:rPr lang="en-AU" b="1"/>
              <a:t>Read the scenario and cards aloud as well as displaying them. </a:t>
            </a:r>
            <a:r>
              <a:rPr lang="en-AU"/>
              <a:t>Allow silent pointing, writing instead of speaking, or a partner reading a student’s draft aloud. Give extra processing time. No public role-play, and never ask a student to describe their own worries about high school.</a:t>
            </a:r>
          </a:p>
          <a:p>
            <a:endParaRPr lang="en-AU"/>
          </a:p>
          <a:p>
            <a:r>
              <a:rPr lang="en-AU" b="1"/>
              <a:t>OFFLINE FALLBACK</a:t>
            </a:r>
          </a:p>
          <a:p>
            <a:r>
              <a:rPr lang="en-AU"/>
              <a:t>•  Six printed response cards (wording above), one set per group, plus the four steps on the board.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support I will use and one first step I will take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REFLECT · TEACHING SCRIPT</a:t>
            </a:r>
          </a:p>
          <a:p>
            <a:r>
              <a:rPr lang="en-AU"/>
              <a:t>• choose a step. Students choose one move – Name it, Find a support, Take a first step or Check back – and write an action small enough to finish this week.</a:t>
            </a:r>
          </a:p>
          <a:p>
            <a:r>
              <a:rPr lang="en-AU"/>
              <a:t>•  </a:t>
            </a:r>
            <a:r>
              <a:rPr lang="en-AU" b="1"/>
              <a:t>Model the size of answer you want: </a:t>
            </a:r>
            <a:r>
              <a:rPr lang="en-AU"/>
              <a:t>‘I could ask my teacher who I go to at high school if I get lost’, or ‘I could walk the bus route once with someone at the weekend’. Small and doable beats impressive.</a:t>
            </a:r>
          </a:p>
          <a:p>
            <a:r>
              <a:rPr lang="en-AU"/>
              <a:t>• check the action. Ask them to test it privately: could they finish this on their own this week, or does it depend on someone else changing? Looking for: one real support and one step they control.</a:t>
            </a:r>
          </a:p>
          <a:p>
            <a:r>
              <a:rPr lang="en-AU"/>
              <a:t>• silent commitment. Students place one finger on their chosen step and rehearse the first sentence internally. Nothing is said aloud.</a:t>
            </a:r>
          </a:p>
          <a:p>
            <a:r>
              <a:rPr lang="en-AU"/>
              <a:t>•  </a:t>
            </a:r>
            <a:r>
              <a:rPr lang="en-AU" b="1"/>
              <a:t>Close with the takeaway on the slide: </a:t>
            </a:r>
            <a:r>
              <a:rPr lang="en-AU"/>
              <a:t>‘God told Joshua to be strong and courageous and promised to be with him – courage is a first step you take, not a fear you wait to lose.’ Offer a brief prayer, blessing or quiet pause according to school practice.</a:t>
            </a:r>
          </a:p>
          <a:p>
            <a:endParaRPr lang="en-AU"/>
          </a:p>
          <a:p>
            <a:r>
              <a:rPr lang="en-AU" b="1"/>
              <a:t>FORMATIVE LOOK-FOR</a:t>
            </a:r>
          </a:p>
          <a:p>
            <a:r>
              <a:rPr lang="en-AU"/>
              <a:t>•  Students name a specific support and a first step small enough to finish this week, plus a check back – not only encouragement.</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204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0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92.xml"/><Relationship Id="rId1" Type="http://schemas.openxmlformats.org/officeDocument/2006/relationships/slideLayout" Target="../slideLayouts/slideLayout13.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14.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1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5.xml"/></Relationships>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circle of chairs with one chair turned outward to open a gap"/>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Courage for transition</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Name one support and one first step for moving up to high school.</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#courage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#transition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#independence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#perseverance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326571" cy="457200"/>
          </a:xfrm>
          <a:custGeom>
            <a:avLst/>
            <a:gdLst/>
            <a:ahLst/>
            <a:cxnLst/>
            <a:rect l="0" t="0" r="r" b="b"/>
            <a:pathLst>
              <a:path w="1000" h="1400">
                <a:moveTo>
                  <a:pt x="360" y="0"/>
                </a:moveTo>
                <a:lnTo>
                  <a:pt x="640" y="0"/>
                </a:lnTo>
                <a:lnTo>
                  <a:pt x="640" y="390"/>
                </a:lnTo>
                <a:lnTo>
                  <a:pt x="960" y="390"/>
                </a:lnTo>
                <a:lnTo>
                  <a:pt x="960" y="670"/>
                </a:lnTo>
                <a:lnTo>
                  <a:pt x="640" y="670"/>
                </a:lnTo>
                <a:lnTo>
                  <a:pt x="640" y="1400"/>
                </a:lnTo>
                <a:lnTo>
                  <a:pt x="360" y="1400"/>
                </a:lnTo>
                <a:lnTo>
                  <a:pt x="360" y="670"/>
                </a:lnTo>
                <a:lnTo>
                  <a:pt x="40" y="670"/>
                </a:lnTo>
                <a:lnTo>
                  <a:pt x="40" y="390"/>
                </a:lnTo>
                <a:lnTo>
                  <a:pt x="360" y="390"/>
                </a:lnTo>
                <a:close/>
              </a:path>
            </a:pathLst>
          </a:custGeom>
          <a:ln w="22400">
            <a:solidFill>
              <a:srgbClr val="D65BE0"/>
            </a:solidFill>
            <a:prstDash val="solid"/>
          </a:ln>
        </p:spPr>
        <p:txBody>
          <a:bodyPr/>
          <a:lstStyle/>
          <a:p>
            <a:endParaRPr lang="en-US" sz="1800"/>
          </a:p>
        </p:txBody>
      </p:sp>
      <p:sp>
        <p:nvSpPr>
          <p:cNvPr id="901" name="Flourish move label"/>
          <p:cNvSpPr txBox="1"/>
          <p:nvPr/>
        </p:nvSpPr>
        <p:spPr>
          <a:xfrm>
            <a:off x="1195251" y="617220"/>
            <a:ext cx="3200400" cy="320040"/>
          </a:xfrm>
          <a:prstGeom prst="rect">
            <a:avLst/>
          </a:prstGeom>
          <a:noFill/>
        </p:spPr>
        <p:txBody>
          <a:bodyPr wrap="square" lIns="0" tIns="0" rIns="0" bIns="0" anchor="ctr">
            <a:noAutofit/>
          </a:bodyPr>
          <a:lstStyle/>
          <a:p>
            <a:r>
              <a:rPr lang="en-US" sz="1000" b="1" spc="300">
                <a:solidFill>
                  <a:srgbClr val="D65BE0"/>
                </a:solidFill>
              </a:rPr>
              <a:t>FLOURISH · REDEMPTION</a:t>
            </a:r>
          </a:p>
        </p:txBody>
      </p:sp>
    </p:spTree>
    <p:extLst>
      <p:ext uri="{BB962C8B-B14F-4D97-AF65-F5344CB8AC3E}">
        <p14:creationId xmlns:p14="http://schemas.microsoft.com/office/powerpoint/2010/main" val="88927714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The unknown corridor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COURAGE FOR TRANSITION · WEEK 8</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makes a new place feel harder than it actually is?</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4141606330"/>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COURAGE FOR TRANSITION · WEEK 8</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Joshua 1:9</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“Have I not commanded you? Be strong and courageous. Do not be afraid; do not be discouraged, for the LORD your God will be with you wherever you go.”</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Joshua 1:9,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Joshua steps into unfamiliar ground after Moses. Courage is not the absence of fear — it is naming the fear, trusting God’s presence and taking the next honest step.</a:t>
            </a:r>
          </a:p>
        </p:txBody>
      </p:sp>
    </p:spTree>
    <p:extLst>
      <p:ext uri="{BB962C8B-B14F-4D97-AF65-F5344CB8AC3E}">
        <p14:creationId xmlns:p14="http://schemas.microsoft.com/office/powerpoint/2010/main" val="89885738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One support and one first step</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COURAGE FOR TRANSITION · WEEK 8</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of these are real first steps?</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responses to the scenario.</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them, then rewrite the weak ones using Name it, Find a support, First step, Check back.</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“Don’t worry, high school is fine.”</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“Noah, text me after day one and tell me one thing you found.”</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“Just be brave.”</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“You’ll figure it out when you get there.”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“Noah, find a student helper in a yellow lanyard and ask them for B block.”</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“Noah, ask Mr Patel for the bus number, then walk the route with your sister.”</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one: does it name a real support and a first step Noah could take this week?</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47763761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COURAGE FOR TRANSITION · WEEK 8</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support I will use and one first step I will take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Courage is a first step you take, not a fear you wait to lose.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164495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