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6"/>
  </p:notesMasterIdLst>
  <p:sldIdLst>
    <p:sldId id="256" r:id="rId186"/>
    <p:sldId id="257" r:id="rId187"/>
    <p:sldId id="258" r:id="rId188"/>
    <p:sldId id="259" r:id="rId189"/>
    <p:sldId id="260" r:id="rId19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0703"/>
    <p:restoredTop sz="69966"/>
  </p:normalViewPr>
  <p:slideViewPr>
    <p:cSldViewPr snapToGrid="0">
      <p:cViewPr varScale="1">
        <p:scale>
          <a:sx n="69" d="100"/>
          <a:sy n="69" d="100"/>
        </p:scale>
        <p:origin x="304"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16" Type="http://schemas.openxmlformats.org/officeDocument/2006/relationships/notesMaster" Target="notesMasters/notesMaster1.xml"/><Relationship Id="rId217" Type="http://schemas.openxmlformats.org/officeDocument/2006/relationships/presProps" Target="presProps.xml"/><Relationship Id="rId218" Type="http://schemas.openxmlformats.org/officeDocument/2006/relationships/viewProps" Target="viewProps.xml"/><Relationship Id="rId189" Type="http://schemas.openxmlformats.org/officeDocument/2006/relationships/slide" Target="slides/slide188.xml"/><Relationship Id="rId219" Type="http://schemas.openxmlformats.org/officeDocument/2006/relationships/theme" Target="theme/theme1.xml"/><Relationship Id="rId190" Type="http://schemas.openxmlformats.org/officeDocument/2006/relationships/slide" Target="slides/slide189.xml"/><Relationship Id="rId220" Type="http://schemas.openxmlformats.org/officeDocument/2006/relationships/tableStyles" Target="tableStyles.xml"/><Relationship Id="rId186" Type="http://schemas.openxmlformats.org/officeDocument/2006/relationships/slide" Target="slides/slide185.xml"/><Relationship Id="rId187" Type="http://schemas.openxmlformats.org/officeDocument/2006/relationships/slide" Target="slides/slide186.xml"/><Relationship Id="rId1" Type="http://schemas.openxmlformats.org/officeDocument/2006/relationships/slideMaster" Target="slideMasters/slideMaster1.xml"/><Relationship Id="rId188" Type="http://schemas.openxmlformats.org/officeDocument/2006/relationships/slide" Target="slides/slide18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F7F1BE-E41F-624C-9676-FADCFDCD0376}" type="datetimeFigureOut">
              <a:rPr lang="en-US" smtClean="0"/>
              <a:t>9/28/26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94FC1B-F8F7-EF4C-9E3D-0B325D4B7C63}" type="slidenum">
              <a:rPr lang="en-US" smtClean="0"/>
              <a:t>‹#›</a:t>
            </a:fld>
            <a:endParaRPr lang="en-US"/>
          </a:p>
        </p:txBody>
      </p:sp>
    </p:spTree>
    <p:extLst>
      <p:ext uri="{BB962C8B-B14F-4D97-AF65-F5344CB8AC3E}">
        <p14:creationId xmlns:p14="http://schemas.microsoft.com/office/powerpoint/2010/main" val="11382839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77.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LEARNING INTENTION</a:t>
            </a:r>
          </a:p>
          <a:p>
            <a:r>
              <a:rPr lang="en-AU"/>
              <a:t>•  We are learning to plan one practical stewardship action that cares for a place we share and hands it on ready for the people who come after us.</a:t>
            </a:r>
          </a:p>
          <a:p>
            <a:endParaRPr lang="en-AU"/>
          </a:p>
          <a:p>
            <a:r>
              <a:rPr lang="en-AU" b="1"/>
              <a:t>SUCCESS CHECK</a:t>
            </a:r>
          </a:p>
          <a:p>
            <a:r>
              <a:rPr lang="en-AU"/>
              <a:t>•  I can choose one practical stewardship action for the shared place in the fictional case, say who does what and by when, and explain why it still helps after we leave.</a:t>
            </a:r>
          </a:p>
          <a:p>
            <a:endParaRPr lang="en-AU"/>
          </a:p>
          <a:p>
            <a:r>
              <a:rPr lang="en-AU" b="1"/>
              <a:t>KEY QUESTION</a:t>
            </a:r>
          </a:p>
          <a:p>
            <a:r>
              <a:rPr lang="en-AU"/>
              <a:t>•  What do we owe a shared place, and the people who will use it after us?</a:t>
            </a:r>
          </a:p>
          <a:p>
            <a:endParaRPr lang="en-AU"/>
          </a:p>
          <a:p>
            <a:r>
              <a:rPr lang="en-AU" b="1"/>
              <a:t>NIV CONNECTION</a:t>
            </a:r>
          </a:p>
          <a:p>
            <a:r>
              <a:rPr lang="en-AU"/>
              <a:t>•  Genesis 2:15 (NIV) – people are placed in the garden to work it and take care of it. Stewardship of creation is a given task, not an optional extra.</a:t>
            </a:r>
          </a:p>
          <a:p>
            <a:endParaRPr lang="en-AU"/>
          </a:p>
          <a:p>
            <a:r>
              <a:rPr lang="en-AU" b="1"/>
              <a:t>CHRISTIAN FORMATION</a:t>
            </a:r>
          </a:p>
          <a:p>
            <a:r>
              <a:rPr lang="en-AU"/>
              <a:t>•  Stewardship means caring for what belongs to God and is shared with others, whether or not anyone is watching or saying thank you. Handing a shared place on in good order is one of the most practical ways a leaving class can serve the school and the people who follow them.</a:t>
            </a:r>
          </a:p>
          <a:p>
            <a:r>
              <a:rPr lang="en-AU"/>
              <a:t>•  CSA alignment: Serving / Embodying; Creation / Stewarding; Relationships / Belonging. Character focus: responsibility, service and stewardship.</a:t>
            </a:r>
          </a:p>
          <a:p>
            <a:endParaRPr lang="en-AU"/>
          </a:p>
          <a:p>
            <a:r>
              <a:rPr lang="en-AU" b="1"/>
              <a:t>RETRIEVAL BRIDGE</a:t>
            </a:r>
          </a:p>
          <a:p>
            <a:r>
              <a:rPr lang="en-AU"/>
              <a:t>•  Retrieve one thing this class has already improved for others this year, and one job that is still unfinished.</a:t>
            </a:r>
          </a:p>
          <a:p>
            <a:endParaRPr lang="en-AU"/>
          </a:p>
          <a:p>
            <a:r>
              <a:rPr lang="en-AU" b="1"/>
              <a:t>PREPARE IN UNDER 5 MINUTES</a:t>
            </a:r>
          </a:p>
          <a:p>
            <a:r>
              <a:rPr lang="en-AU"/>
              <a:t>•  Draw a two-column chart on the board: WHAT THIS PLACE NEEDS / WHO IT AFFECTS. Have the six action cards printed or written up.</a:t>
            </a:r>
          </a:p>
          <a:p>
            <a:endParaRPr lang="en-AU"/>
          </a:p>
          <a:p>
            <a:r>
              <a:rPr lang="en-AU" b="1"/>
              <a:t>SAFEGUARDING</a:t>
            </a:r>
          </a:p>
          <a:p>
            <a:r>
              <a:rPr lang="en-AU"/>
              <a:t>•  </a:t>
            </a:r>
            <a:r>
              <a:rPr lang="en-AU" b="1"/>
              <a:t>No forced disclosure. </a:t>
            </a:r>
            <a:r>
              <a:rPr lang="en-AU"/>
              <a:t>Students may pass, write privately or use a fictional example. Follow up any concerns privately using the school support pathway.</a:t>
            </a:r>
          </a:p>
          <a:p>
            <a:endParaRPr lang="en-AU"/>
          </a:p>
          <a:p>
            <a:r>
              <a:rPr lang="en-AU" b="1"/>
              <a:t>ACCESS / LOW-DISCLOSURE</a:t>
            </a:r>
          </a:p>
          <a:p>
            <a:r>
              <a:rPr lang="en-AU"/>
              <a:t>•  </a:t>
            </a:r>
            <a:r>
              <a:rPr lang="en-AU" b="1"/>
              <a:t>Read instructions aloud and display them. </a:t>
            </a:r>
            <a:r>
              <a:rPr lang="en-AU"/>
              <a:t>Allow silent pointing, writing or partner response. Provide extra processing time. Never require eye contact, public role-play, prayer aloud or disclosure of personal distress.</a:t>
            </a:r>
          </a:p>
          <a:p>
            <a:endParaRPr lang="en-AU"/>
          </a:p>
          <a:p>
            <a:r>
              <a:rPr lang="en-AU" b="1"/>
              <a:t>OFFLINE FALLBACK</a:t>
            </a:r>
          </a:p>
          <a:p>
            <a:r>
              <a:rPr lang="en-AU"/>
              <a:t>•  Board chart plus six printed action cards, one set per group.</a:t>
            </a:r>
          </a:p>
          <a:p>
            <a:endParaRPr lang="en-AU"/>
          </a:p>
        </p:txBody>
      </p:sp>
      <p:sp>
        <p:nvSpPr>
          <p:cNvPr id="4" name="Slide Number Placeholder 3"/>
          <p:cNvSpPr>
            <a:spLocks noGrp="1"/>
          </p:cNvSpPr>
          <p:nvPr>
            <p:ph type="sldNum" sz="quarter" idx="10"/>
          </p:nvPr>
        </p:nvSpPr>
        <p:spPr/>
        <p:txBody>
          <a:bodyPr/>
          <a:lstStyle/>
          <a:p>
            <a:fld id="{F7021451-1387-4CA6-816F-3879F97B5CBC}" type="slidenum">
              <a:rPr lang="en-US"/>
              <a:t>185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FICTIONAL SCENARIO · THE COURTYARD HANDOVER</a:t>
            </a:r>
          </a:p>
          <a:p>
            <a:r>
              <a:rPr lang="en-AU"/>
              <a:t>Read this aloud so students respond to the people in the story, not to their own lives. Nobody needs to share anything personal.</a:t>
            </a:r>
          </a:p>
          <a:p>
            <a:r>
              <a:rPr lang="en-AU"/>
              <a:t>Year 6 has looked after the school courtyard all year. With five weeks left before high school, the tap beside the garden bay drips all day, weeds have taken over the vegetable rows, litter collects behind the bench and the tool shed is a jumble. Priya wants the class to leave it better than they found it. Jordan says, “We are leaving anyway – the next class can do it.”</a:t>
            </a:r>
          </a:p>
          <a:p>
            <a:r>
              <a:rPr lang="en-AU" b="1"/>
              <a:t>Questions for reflection</a:t>
            </a:r>
          </a:p>
          <a:p>
            <a:r>
              <a:rPr lang="en-AU"/>
              <a:t>•  Who keeps using this shared place after Year 6 leaves, and what would they inherit?</a:t>
            </a:r>
          </a:p>
          <a:p>
            <a:r>
              <a:rPr lang="en-AU"/>
              <a:t>•  Which single job would make the biggest practical difference to the people who come next?</a:t>
            </a:r>
          </a:p>
          <a:p>
            <a:r>
              <a:rPr lang="en-AU"/>
              <a:t>•  What is one stewardship action – who does what, by when, and how will we know it is finished?</a:t>
            </a:r>
          </a:p>
          <a:p>
            <a:r>
              <a:rPr lang="en-AU" b="1"/>
              <a:t>CONNECT</a:t>
            </a:r>
          </a:p>
          <a:p>
            <a:r>
              <a:rPr lang="en-AU"/>
              <a:t>•  </a:t>
            </a:r>
            <a:r>
              <a:rPr lang="en-AU" b="1"/>
              <a:t>Read it aloud: </a:t>
            </a:r>
            <a:r>
              <a:rPr lang="en-AU"/>
              <a:t>“A shared place is left messy for whoever comes next. What does that cost them?”</a:t>
            </a:r>
          </a:p>
          <a:p>
            <a:endParaRPr lang="en-AU"/>
          </a:p>
          <a:p>
            <a:r>
              <a:rPr lang="en-AU"/>
              <a:t>•  </a:t>
            </a:r>
            <a:r>
              <a:rPr lang="en-AU" b="1"/>
              <a:t>Restate the participation options aloud: </a:t>
            </a:r>
            <a:r>
              <a:rPr lang="en-AU"/>
              <a:t>pass, write privately, or use a fictional example.</a:t>
            </a:r>
          </a:p>
          <a:p>
            <a:endParaRPr lang="en-AU"/>
          </a:p>
          <a:p>
            <a:r>
              <a:rPr lang="en-AU" b="1"/>
              <a:t>TEACHING SCRIPT</a:t>
            </a:r>
          </a:p>
          <a:p>
            <a:r>
              <a:rPr lang="en-AU"/>
              <a:t>•  Name three places this school shares: the courtyard, the library, the sports shed. Ask who cleans up in each one.</a:t>
            </a:r>
          </a:p>
          <a:p>
            <a:r>
              <a:rPr lang="en-AU"/>
              <a:t>•  Ask students to predict what the next class actually inherits when a shared place is left in a mess. Thinking time first; no hands-up pressure.</a:t>
            </a:r>
          </a:p>
          <a:p>
            <a:endParaRPr lang="en-AU"/>
          </a:p>
          <a:p>
            <a:r>
              <a:rPr lang="en-AU" b="1"/>
              <a:t>TEACHING SCRIPT</a:t>
            </a:r>
          </a:p>
          <a:p>
            <a:r>
              <a:rPr lang="en-AU"/>
              <a:t>•  Take three or four rapid answers – push for costs that are practical, not just feelings.</a:t>
            </a:r>
          </a:p>
          <a:p>
            <a:r>
              <a:rPr lang="en-AU"/>
              <a:t>•  Say: “Leaving a place well is part of leaving well. This term we are getting ready to move on, and how we hand things over is part of being ready.”</a:t>
            </a:r>
          </a:p>
          <a:p>
            <a:endParaRPr lang="en-AU"/>
          </a:p>
          <a:p>
            <a:r>
              <a:rPr lang="en-AU" b="1"/>
              <a:t>ANSWERS TO FISH FOR</a:t>
            </a:r>
          </a:p>
          <a:p>
            <a:r>
              <a:rPr lang="en-AU"/>
              <a:t>•  Costs to name: someone else loses learning time doing our clean-up; water and plants are wasted; tools go missing or rust; the next class starts behind; the adults who help stop trusting the space to students.</a:t>
            </a:r>
          </a:p>
          <a:p>
            <a:r>
              <a:rPr lang="en-AU"/>
              <a:t>•  If answers stay vague, ask: “Who exactly has to do that job instead, and what do they miss out on?”</a:t>
            </a:r>
          </a:p>
          <a:p>
            <a:endParaRPr lang="en-AU"/>
          </a:p>
          <a:p>
            <a:r>
              <a:rPr lang="en-AU" b="1"/>
              <a:t>RETRIEVAL BRIDGE</a:t>
            </a:r>
          </a:p>
          <a:p>
            <a:r>
              <a:rPr lang="en-AU"/>
              <a:t>•  Retrieve one thing this class has already improved for others this year, and one job that is still unfinished.</a:t>
            </a:r>
          </a:p>
          <a:p>
            <a:endParaRPr lang="en-AU"/>
          </a:p>
          <a:p>
            <a:r>
              <a:rPr lang="en-AU" b="1"/>
              <a:t>PARTICIPATION</a:t>
            </a:r>
          </a:p>
          <a:p>
            <a:r>
              <a:rPr lang="en-AU"/>
              <a:t>•  </a:t>
            </a:r>
            <a:r>
              <a:rPr lang="en-AU" b="1"/>
              <a:t>Students may pass, write privately or use a fictional example. </a:t>
            </a:r>
            <a:r>
              <a:rPr lang="en-AU"/>
              <a:t>Do not ask for personal disclosure; use the fictional scenario instead.</a:t>
            </a:r>
          </a:p>
        </p:txBody>
      </p:sp>
      <p:sp>
        <p:nvSpPr>
          <p:cNvPr id="4" name="Slide Number Placeholder 3"/>
          <p:cNvSpPr>
            <a:spLocks noGrp="1"/>
          </p:cNvSpPr>
          <p:nvPr>
            <p:ph type="sldNum" sz="quarter" idx="10"/>
          </p:nvPr>
        </p:nvSpPr>
        <p:spPr/>
        <p:txBody>
          <a:bodyPr/>
          <a:lstStyle/>
          <a:p>
            <a:fld id="{F7021451-1387-4CA6-816F-3879F97B5CBC}" type="slidenum">
              <a:rPr lang="en-US"/>
              <a:t>186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EXPLORE</a:t>
            </a:r>
          </a:p>
          <a:p>
            <a:r>
              <a:rPr lang="en-AU"/>
              <a:t>•  Read Genesis 2:15 aloud from the screen, in context.</a:t>
            </a:r>
          </a:p>
          <a:p>
            <a:endParaRPr lang="en-AU"/>
          </a:p>
          <a:p>
            <a:r>
              <a:rPr lang="en-AU" b="1"/>
              <a:t>TEACHING SCRIPT</a:t>
            </a:r>
          </a:p>
          <a:p>
            <a:r>
              <a:rPr lang="en-AU"/>
              <a:t>•  </a:t>
            </a:r>
            <a:r>
              <a:rPr lang="en-AU" b="1"/>
              <a:t>Define stewardship: </a:t>
            </a:r>
            <a:r>
              <a:rPr lang="en-AU"/>
              <a:t>looking after something valuable on behalf of someone else – not owning it, and not only using it.</a:t>
            </a:r>
          </a:p>
          <a:p>
            <a:r>
              <a:rPr lang="en-AU"/>
              <a:t>•  Say: “A shared place is lent to us. We use it for a while, and then we hand it on to people we may never meet.”</a:t>
            </a:r>
          </a:p>
          <a:p>
            <a:endParaRPr lang="en-AU"/>
          </a:p>
          <a:p>
            <a:r>
              <a:rPr lang="en-AU" b="1"/>
              <a:t>TEACHING SCRIPT</a:t>
            </a:r>
          </a:p>
          <a:p>
            <a:r>
              <a:rPr lang="en-AU"/>
              <a:t>•  </a:t>
            </a:r>
            <a:r>
              <a:rPr lang="en-AU" b="1"/>
              <a:t>Give one worked example: </a:t>
            </a:r>
            <a:r>
              <a:rPr lang="en-AU"/>
              <a:t>fixing a dripping tap saves water, saves the school money and saves the next class a job – one small action, lasting care.</a:t>
            </a:r>
          </a:p>
          <a:p>
            <a:r>
              <a:rPr lang="en-AU"/>
              <a:t>•  Land the big idea: one practical stewardship action, finished properly, is how we hand a shared place on well.</a:t>
            </a:r>
          </a:p>
          <a:p>
            <a:endParaRPr lang="en-AU"/>
          </a:p>
          <a:p>
            <a:r>
              <a:rPr lang="en-AU" b="1"/>
              <a:t>TEACHING SCRIPT</a:t>
            </a:r>
          </a:p>
          <a:p>
            <a:r>
              <a:rPr lang="en-AU"/>
              <a:t>•  </a:t>
            </a:r>
            <a:r>
              <a:rPr lang="en-AU" b="1"/>
              <a:t>Read Genesis 2:15 from the NIV. </a:t>
            </a:r>
            <a:r>
              <a:rPr lang="en-AU"/>
              <a:t>The garden is given to people to work and to guard – both the using and the protecting belong together.</a:t>
            </a:r>
          </a:p>
          <a:p>
            <a:r>
              <a:rPr lang="en-AU"/>
              <a:t>•  Genesis 2:15 – people are placed in the garden to work it and take care of it. Care for creation is a given task, not an optional extra, and it applies to a school courtyard as much as to a forest.</a:t>
            </a:r>
          </a:p>
          <a:p>
            <a:r>
              <a:rPr lang="en-AU"/>
              <a:t>•  Be careful not to reduce this to tidiness. Stewardship is about the good of the place and the people who depend on it, not about looking neat for inspection.</a:t>
            </a:r>
          </a:p>
          <a:p>
            <a:endParaRPr lang="en-AU"/>
          </a:p>
          <a:p>
            <a:r>
              <a:rPr lang="en-AU" b="1"/>
              <a:t>CHECK UNDERSTANDING</a:t>
            </a:r>
          </a:p>
          <a:p>
            <a:r>
              <a:rPr lang="en-AU"/>
              <a:t>•  </a:t>
            </a:r>
            <a:r>
              <a:rPr lang="en-AU" b="1"/>
              <a:t>Ask: </a:t>
            </a:r>
            <a:r>
              <a:rPr lang="en-AU"/>
              <a:t>“Name one everyday action that still helps a shared place a month after you do it.”</a:t>
            </a:r>
          </a:p>
          <a:p>
            <a:r>
              <a:rPr lang="en-AU"/>
              <a:t>•  </a:t>
            </a:r>
            <a:r>
              <a:rPr lang="en-AU" b="1"/>
              <a:t>Looking for: </a:t>
            </a:r>
            <a:r>
              <a:rPr lang="en-AU"/>
              <a:t>a concrete action plus a lasting effect – for example, labelling the garden rows so the next class knows what is planted. Keep answers general; no personal examples needed.</a:t>
            </a:r>
          </a:p>
          <a:p>
            <a:endParaRPr lang="en-AU"/>
          </a:p>
          <a:p>
            <a:r>
              <a:rPr lang="en-AU" b="1"/>
              <a:t>PARTICIPATION</a:t>
            </a:r>
          </a:p>
          <a:p>
            <a:r>
              <a:rPr lang="en-AU"/>
              <a:t>•  </a:t>
            </a:r>
            <a:r>
              <a:rPr lang="en-AU" b="1"/>
              <a:t>Students may pass, write privately or use a fictional example. </a:t>
            </a:r>
            <a:r>
              <a:rPr lang="en-AU"/>
              <a:t>Do not ask for personal disclosure; use the fictional scenario instead.</a:t>
            </a:r>
          </a:p>
        </p:txBody>
      </p:sp>
      <p:sp>
        <p:nvSpPr>
          <p:cNvPr id="4" name="Slide Number Placeholder 3"/>
          <p:cNvSpPr>
            <a:spLocks noGrp="1"/>
          </p:cNvSpPr>
          <p:nvPr>
            <p:ph type="sldNum" sz="quarter" idx="10"/>
          </p:nvPr>
        </p:nvSpPr>
        <p:spPr/>
        <p:txBody>
          <a:bodyPr/>
          <a:lstStyle/>
          <a:p>
            <a:fld id="{F7021451-1387-4CA6-816F-3879F97B5CBC}" type="slidenum">
              <a:rPr lang="en-US"/>
              <a:t>187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PRACTISE · RUN SHEET</a:t>
            </a:r>
          </a:p>
          <a:p>
            <a:endParaRPr lang="en-AU"/>
          </a:p>
          <a:p>
            <a:r>
              <a:rPr lang="en-AU"/>
              <a:t>•  </a:t>
            </a:r>
            <a:r>
              <a:rPr lang="en-AU" b="1"/>
              <a:t>MAP THE NEEDS </a:t>
            </a:r>
          </a:p>
          <a:p>
            <a:r>
              <a:rPr lang="en-AU"/>
              <a:t>•  Students list what the courtyard needs and who each need affects. Some needs affect more than one group.</a:t>
            </a:r>
          </a:p>
          <a:p>
            <a:endParaRPr lang="en-AU"/>
          </a:p>
          <a:p>
            <a:r>
              <a:rPr lang="en-AU"/>
              <a:t>•  </a:t>
            </a:r>
            <a:r>
              <a:rPr lang="en-AU" b="1"/>
              <a:t>PICK THE PRIORITY </a:t>
            </a:r>
          </a:p>
          <a:p>
            <a:r>
              <a:rPr lang="en-AU"/>
              <a:t>•  Circle the need that matters most to the next class and underline who is affected by it.</a:t>
            </a:r>
          </a:p>
          <a:p>
            <a:endParaRPr lang="en-AU"/>
          </a:p>
          <a:p>
            <a:r>
              <a:rPr lang="en-AU"/>
              <a:t>•  </a:t>
            </a:r>
            <a:r>
              <a:rPr lang="en-AU" b="1"/>
              <a:t>DESIGN THE ACTION </a:t>
            </a:r>
          </a:p>
          <a:p>
            <a:r>
              <a:rPr lang="en-AU"/>
              <a:t>•  Design one practical stewardship action the class could really finish before the end of term. It must name who does what, and when.</a:t>
            </a:r>
          </a:p>
          <a:p>
            <a:endParaRPr lang="en-AU"/>
          </a:p>
          <a:p>
            <a:r>
              <a:rPr lang="en-AU"/>
              <a:t>•  </a:t>
            </a:r>
            <a:r>
              <a:rPr lang="en-AU" b="1"/>
              <a:t>PARTNER TEST </a:t>
            </a:r>
          </a:p>
          <a:p>
            <a:r>
              <a:rPr lang="en-AU"/>
              <a:t>•  Partners test the action: Is it practical for this class? Is the work shared, not dumped on one person? Will it still help after we leave? Would it be true to say the job is finished?</a:t>
            </a:r>
          </a:p>
          <a:p>
            <a:endParaRPr lang="en-AU"/>
          </a:p>
          <a:p>
            <a:r>
              <a:rPr lang="en-AU" b="1"/>
              <a:t>SORTING THE SIX CARDS</a:t>
            </a:r>
          </a:p>
          <a:p>
            <a:r>
              <a:rPr lang="en-AU"/>
              <a:t>•  Three cards are real stewardship; three only look like it. Do not tell students which is which. Circulate and listen; do not correct yet.</a:t>
            </a:r>
          </a:p>
          <a:p>
            <a:endParaRPr lang="en-AU"/>
          </a:p>
          <a:p>
            <a:r>
              <a:rPr lang="en-AU" b="1"/>
              <a:t>THE THREE THAT ARE REAL STEWARDSHIP</a:t>
            </a:r>
          </a:p>
          <a:p>
            <a:r>
              <a:rPr lang="en-AU"/>
              <a:t>•  </a:t>
            </a:r>
            <a:r>
              <a:rPr lang="en-AU" b="1"/>
              <a:t>Weed the vegetable bay and label the rows for next year – </a:t>
            </a:r>
            <a:r>
              <a:rPr lang="en-AU"/>
              <a:t>fixes the actual problem and leaves information the next class can use.</a:t>
            </a:r>
          </a:p>
          <a:p>
            <a:r>
              <a:rPr lang="en-AU"/>
              <a:t>•  </a:t>
            </a:r>
            <a:r>
              <a:rPr lang="en-AU" b="1"/>
              <a:t>Report the dripping tap and check that it gets fixed – </a:t>
            </a:r>
            <a:r>
              <a:rPr lang="en-AU"/>
              <a:t>saves water, and following it up is what makes it stewardship rather than a complaint.</a:t>
            </a:r>
          </a:p>
          <a:p>
            <a:r>
              <a:rPr lang="en-AU"/>
              <a:t>•  </a:t>
            </a:r>
            <a:r>
              <a:rPr lang="en-AU" b="1"/>
              <a:t>Sort the shed tools and agree a put-away routine – </a:t>
            </a:r>
            <a:r>
              <a:rPr lang="en-AU"/>
              <a:t>shared work that outlasts us, because the routine keeps working when we are gone.</a:t>
            </a:r>
          </a:p>
          <a:p>
            <a:endParaRPr lang="en-AU"/>
          </a:p>
          <a:p>
            <a:r>
              <a:rPr lang="en-AU" b="1"/>
              <a:t>THE THREE THAT NEED EDITING – and why</a:t>
            </a:r>
          </a:p>
          <a:p>
            <a:r>
              <a:rPr lang="en-AU"/>
              <a:t>•  </a:t>
            </a:r>
            <a:r>
              <a:rPr lang="en-AU" b="1"/>
              <a:t>Photograph one tidy corner and leave the rest. Problem: </a:t>
            </a:r>
            <a:r>
              <a:rPr lang="en-AU"/>
              <a:t>it manages how the class looks instead of caring for the place; nothing is actually better on Monday.</a:t>
            </a:r>
          </a:p>
          <a:p>
            <a:r>
              <a:rPr lang="en-AU"/>
              <a:t>•  </a:t>
            </a:r>
            <a:r>
              <a:rPr lang="en-AU" b="1"/>
              <a:t>Give one student litter duty every lunchtime. Problem: </a:t>
            </a:r>
            <a:r>
              <a:rPr lang="en-AU"/>
              <a:t>it loads shared responsibility onto one person and costs them their break – a chore, not shared stewardship.</a:t>
            </a:r>
          </a:p>
          <a:p>
            <a:r>
              <a:rPr lang="en-AU"/>
              <a:t>•  </a:t>
            </a:r>
            <a:r>
              <a:rPr lang="en-AU" b="1"/>
              <a:t>Leave it – the next class can sort it out. Problem: </a:t>
            </a:r>
            <a:r>
              <a:rPr lang="en-AU"/>
              <a:t>leaving soon is not a reason to stop caring; it passes our unfinished work to people with less time and no say.</a:t>
            </a:r>
          </a:p>
          <a:p>
            <a:endParaRPr lang="en-AU"/>
          </a:p>
          <a:p>
            <a:r>
              <a:rPr lang="en-AU"/>
              <a:t>•  </a:t>
            </a:r>
            <a:r>
              <a:rPr lang="en-AU" b="1"/>
              <a:t>If a group defends a weak card, ask: </a:t>
            </a:r>
            <a:r>
              <a:rPr lang="en-AU"/>
              <a:t>“What is actually different in the courtyard afterwards?” and “Who has to finish this job if we do not?”</a:t>
            </a:r>
          </a:p>
          <a:p>
            <a:endParaRPr lang="en-AU"/>
          </a:p>
          <a:p>
            <a:r>
              <a:rPr lang="en-AU" b="1"/>
              <a:t>MODEL RESPONSE</a:t>
            </a:r>
          </a:p>
          <a:p>
            <a:r>
              <a:rPr lang="en-AU"/>
              <a:t>•  “On Friday afternoon our class spends twenty minutes clearing the vegetable rows, we label each row so the next class knows what is growing, and two students report the dripping tap to the office and check on Monday that it has been booked in.” One action, shared work, named people, a finish line, and it still helps once we have gone.</a:t>
            </a:r>
          </a:p>
          <a:p>
            <a:endParaRPr lang="en-AU"/>
          </a:p>
          <a:p>
            <a:r>
              <a:rPr lang="en-AU" b="1"/>
              <a:t>FORMATIVE LOOK-FOR</a:t>
            </a:r>
          </a:p>
          <a:p>
            <a:r>
              <a:rPr lang="en-AU"/>
              <a:t>•  Students propose one concrete stewardship action, name who does what and when, and can say how it still helps the people who come after them.</a:t>
            </a:r>
          </a:p>
          <a:p>
            <a:endParaRPr lang="en-AU"/>
          </a:p>
          <a:p>
            <a:r>
              <a:rPr lang="en-AU" b="1"/>
              <a:t>ACCESS</a:t>
            </a:r>
          </a:p>
          <a:p>
            <a:r>
              <a:rPr lang="en-AU"/>
              <a:t>•  </a:t>
            </a:r>
            <a:r>
              <a:rPr lang="en-AU" b="1"/>
              <a:t>Read the case and the cards aloud as well as displaying them. </a:t>
            </a:r>
            <a:r>
              <a:rPr lang="en-AU"/>
              <a:t>Allow silent pointing, writing, or a partner answering on a student’s behalf. Give extra processing time. No public role-play, no forced disclosure.</a:t>
            </a:r>
          </a:p>
          <a:p>
            <a:endParaRPr lang="en-AU"/>
          </a:p>
          <a:p>
            <a:r>
              <a:rPr lang="en-AU" b="1"/>
              <a:t>OFFLINE FALLBACK</a:t>
            </a:r>
          </a:p>
          <a:p>
            <a:r>
              <a:rPr lang="en-AU"/>
              <a:t>•  Board needs-chart plus six printed action cards (wording above), one set per group.</a:t>
            </a:r>
          </a:p>
          <a:p>
            <a:endParaRPr lang="en-AU"/>
          </a:p>
          <a:p>
            <a:r>
              <a:rPr lang="en-AU" b="1"/>
              <a:t>PARTICIPATION</a:t>
            </a:r>
          </a:p>
          <a:p>
            <a:r>
              <a:rPr lang="en-AU"/>
              <a:t>•  </a:t>
            </a:r>
            <a:r>
              <a:rPr lang="en-AU" b="1"/>
              <a:t>Students may pass, write privately or use a fictional example. </a:t>
            </a:r>
            <a:r>
              <a:rPr lang="en-AU"/>
              <a:t>Do not ask for personal disclosure; use the fictional scenario instead.</a:t>
            </a:r>
          </a:p>
        </p:txBody>
      </p:sp>
      <p:sp>
        <p:nvSpPr>
          <p:cNvPr id="4" name="Slide Number Placeholder 3"/>
          <p:cNvSpPr>
            <a:spLocks noGrp="1"/>
          </p:cNvSpPr>
          <p:nvPr>
            <p:ph type="sldNum" sz="quarter" idx="10"/>
          </p:nvPr>
        </p:nvSpPr>
        <p:spPr/>
        <p:txBody>
          <a:bodyPr/>
          <a:lstStyle/>
          <a:p>
            <a:fld id="{F7021451-1387-4CA6-816F-3879F97B5CBC}" type="slidenum">
              <a:rPr lang="en-US"/>
              <a:t>188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REFLECT</a:t>
            </a:r>
          </a:p>
          <a:p>
            <a:r>
              <a:rPr lang="en-AU"/>
              <a:t>•  </a:t>
            </a:r>
            <a:r>
              <a:rPr lang="en-AU" b="1"/>
              <a:t>Give students the private stem: </a:t>
            </a:r>
            <a:r>
              <a:rPr lang="en-AU"/>
              <a:t>“My one stewardship action is … and it will still help the next class because …” Keep it silent and private – no sharing required.</a:t>
            </a:r>
          </a:p>
          <a:p>
            <a:endParaRPr lang="en-AU"/>
          </a:p>
          <a:p>
            <a:r>
              <a:rPr lang="en-AU"/>
              <a:t>•  Follow up any concerns privately using the school support pathway.</a:t>
            </a:r>
          </a:p>
          <a:p>
            <a:endParaRPr lang="en-AU"/>
          </a:p>
          <a:p>
            <a:r>
              <a:rPr lang="en-AU" b="1"/>
              <a:t>TEACHING SCRIPT</a:t>
            </a:r>
          </a:p>
          <a:p>
            <a:r>
              <a:rPr lang="en-AU"/>
              <a:t>•  Students finish the stem in writing. Model the size of answer you want: “My one stewardship action is labelling the garden rows on Friday, and it will still help the next class because they will know what is planted before they dig.” Small and finishable beats impressive.</a:t>
            </a:r>
          </a:p>
          <a:p>
            <a:endParaRPr lang="en-AU"/>
          </a:p>
          <a:p>
            <a:r>
              <a:rPr lang="en-AU" b="1"/>
              <a:t>TEACHING SCRIPT</a:t>
            </a:r>
          </a:p>
          <a:p>
            <a:r>
              <a:rPr lang="en-AU"/>
              <a:t>•  Students underline the part of their stem that names a real person and a real day. If either is missing, the action is still a wish.</a:t>
            </a:r>
          </a:p>
          <a:p>
            <a:endParaRPr lang="en-AU"/>
          </a:p>
          <a:p>
            <a:r>
              <a:rPr lang="en-AU" b="1"/>
              <a:t>TEACHING SCRIPT</a:t>
            </a:r>
          </a:p>
          <a:p>
            <a:r>
              <a:rPr lang="en-AU"/>
              <a:t>•  </a:t>
            </a:r>
            <a:r>
              <a:rPr lang="en-AU" b="1"/>
              <a:t>Optional class prayer: </a:t>
            </a:r>
            <a:r>
              <a:rPr lang="en-AU"/>
              <a:t>“Lord Jesus, thank you for the places we share. Teach us to care for them with honest, practical work, and to leave them ready for the people who come after us. Amen.” Never require prayer aloud; offer a blessing or quiet pause instead if that suits the class.</a:t>
            </a:r>
          </a:p>
          <a:p>
            <a:r>
              <a:rPr lang="en-AU"/>
              <a:t>•  Close with the takeaway on the slide: one practical stewardship action, finished properly, is how we hand on a shared place.</a:t>
            </a:r>
          </a:p>
          <a:p>
            <a:endParaRPr lang="en-AU"/>
          </a:p>
          <a:p>
            <a:r>
              <a:rPr lang="en-AU" b="1"/>
              <a:t>FORMATIVE LOOK-FOR</a:t>
            </a:r>
          </a:p>
          <a:p>
            <a:r>
              <a:rPr lang="en-AU"/>
              <a:t>•  Students name one concrete stewardship action with a person and a time attached, and explain the lasting benefit. Watch for stems that name a good intention but no action, or an action with no lasting effect named.</a:t>
            </a:r>
          </a:p>
          <a:p>
            <a:endParaRPr lang="en-AU"/>
          </a:p>
          <a:p>
            <a:r>
              <a:rPr lang="en-AU" b="1"/>
              <a:t>PARTICIPATION</a:t>
            </a:r>
          </a:p>
          <a:p>
            <a:r>
              <a:rPr lang="en-AU"/>
              <a:t>•  </a:t>
            </a:r>
            <a:r>
              <a:rPr lang="en-AU" b="1"/>
              <a:t>Students may pass, write privately or use a fictional example. </a:t>
            </a:r>
            <a:r>
              <a:rPr lang="en-AU"/>
              <a:t>Do not ask for personal disclosure; use the fictional scenario instead.</a:t>
            </a:r>
          </a:p>
        </p:txBody>
      </p:sp>
      <p:sp>
        <p:nvSpPr>
          <p:cNvPr id="4" name="Slide Number Placeholder 3"/>
          <p:cNvSpPr>
            <a:spLocks noGrp="1"/>
          </p:cNvSpPr>
          <p:nvPr>
            <p:ph type="sldNum" sz="quarter" idx="10"/>
          </p:nvPr>
        </p:nvSpPr>
        <p:spPr/>
        <p:txBody>
          <a:bodyPr/>
          <a:lstStyle/>
          <a:p>
            <a:fld id="{F7021451-1387-4CA6-816F-3879F97B5CBC}" type="slidenum">
              <a:rPr lang="en-US"/>
              <a:t>189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CE652-B31A-E4B1-BD17-B73F8EB629BE}"/>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BEA2CB29-C8F0-40E0-2E3F-368619E2BF5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096FBEE8-B986-D92A-3922-D7A361532A42}"/>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0ADCBF57-283F-AF21-3AAF-A4757EF228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8925A6-CCB0-CF73-D113-0CC9E41024D9}"/>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41864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60326-1125-B04C-58A6-801631900217}"/>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B5F67701-1CE6-49E1-9BF6-E39F0D06EB13}"/>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9A909AC-E48B-BD43-C098-F670A12CBC74}"/>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0E2ED1E9-1915-E2BF-C0CA-C5EA8408FA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18852C-B51A-BFC4-6BFD-8D1084E5FBB0}"/>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41508260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69523-DF80-6FC9-6C70-D4A895AF5A3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0EDA888F-552C-A7EB-1CAA-B44C2288EC5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F3B3520A-D9C7-424B-F283-53AC913D4DEC}"/>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45BE6443-2941-73B9-0108-8F1CD535A5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10E721-D6ED-CAC7-5A4D-74B296A0B086}"/>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28302650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F6049-D472-4EA9-352B-67108B1C7836}"/>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C3F2EE15-7917-CE5E-7F6D-19E2357EAB93}"/>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B29805B1-12DC-FD9D-4C5A-E945CF3E71BE}"/>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8C388B49-855A-F87F-CE73-D2B8074BAA6E}"/>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6" name="Footer Placeholder 5">
            <a:extLst>
              <a:ext uri="{FF2B5EF4-FFF2-40B4-BE49-F238E27FC236}">
                <a16:creationId xmlns:a16="http://schemas.microsoft.com/office/drawing/2014/main" id="{544D4E05-8CA9-FDBC-D1AC-FA1BD428A38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8416B8-4985-DB2A-EB72-4305321A1C61}"/>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410028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D2590-5187-E8B4-A7BB-93B248A11E34}"/>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A3F387B7-04D0-678C-7D35-C69D0CCB02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A030CBC6-FE46-68BF-8D4F-AB1210CE4FAD}"/>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351F2D73-11A0-05DA-1A1E-F6C08BBBD9A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8EAB698D-500C-8826-0904-9E21B24B1B89}"/>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7B26A522-D041-9881-1399-A2F6F1222918}"/>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8" name="Footer Placeholder 7">
            <a:extLst>
              <a:ext uri="{FF2B5EF4-FFF2-40B4-BE49-F238E27FC236}">
                <a16:creationId xmlns:a16="http://schemas.microsoft.com/office/drawing/2014/main" id="{AD3264D9-7C3A-19FF-BFEE-0C09ADD02B3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34ABF6E-AB81-5754-C2F5-D1858D3296F7}"/>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1678477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88B6C-A2A2-2403-2DB3-B3C01F285C0F}"/>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90424A9B-7100-7324-3B1B-A2B0B84F8DC5}"/>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4" name="Footer Placeholder 3">
            <a:extLst>
              <a:ext uri="{FF2B5EF4-FFF2-40B4-BE49-F238E27FC236}">
                <a16:creationId xmlns:a16="http://schemas.microsoft.com/office/drawing/2014/main" id="{ACBE6D15-73FA-7384-D8C5-729D8FF404D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7045922-96C5-A9DA-5843-2D57B5E4E4AB}"/>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41936512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25E35C-8153-CE82-A1FB-317EDF125B45}"/>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3" name="Footer Placeholder 2">
            <a:extLst>
              <a:ext uri="{FF2B5EF4-FFF2-40B4-BE49-F238E27FC236}">
                <a16:creationId xmlns:a16="http://schemas.microsoft.com/office/drawing/2014/main" id="{5AEDCA80-1EBE-C57D-7B1A-36E5CC3ED34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7D789DE-FDD9-A9F5-CC70-F5B78123669A}"/>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2537792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7E377-B400-A401-B31F-96CB5021DF9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7C01EC76-AA6A-23FF-F64C-E0D1CC0E6A0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3BA84215-28E6-0818-2FA2-41D0472DD1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D643D78-B82B-7836-1629-1698FA6E685B}"/>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6" name="Footer Placeholder 5">
            <a:extLst>
              <a:ext uri="{FF2B5EF4-FFF2-40B4-BE49-F238E27FC236}">
                <a16:creationId xmlns:a16="http://schemas.microsoft.com/office/drawing/2014/main" id="{40DD4395-BCF9-0548-098E-611EDFCB34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780A143-E660-C7CC-6C1D-769FF84F0DCB}"/>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8063199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E05D0-D2F9-DBF9-57E4-4F0FC5722DA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712D314C-5B4D-62C6-7708-92606D7EA3D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4" name="Text Placeholder 3">
            <a:extLst>
              <a:ext uri="{FF2B5EF4-FFF2-40B4-BE49-F238E27FC236}">
                <a16:creationId xmlns:a16="http://schemas.microsoft.com/office/drawing/2014/main" id="{170503BA-EFB5-5D83-AAD1-8A154FABA6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25478C9-F55E-6077-D1DA-8FAB693E910B}"/>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6" name="Footer Placeholder 5">
            <a:extLst>
              <a:ext uri="{FF2B5EF4-FFF2-40B4-BE49-F238E27FC236}">
                <a16:creationId xmlns:a16="http://schemas.microsoft.com/office/drawing/2014/main" id="{9F4AA50E-8168-E6FE-A3C0-FCB88645C6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4BBB3B3-D0CC-04AD-B0BD-3DCDA1C0559F}"/>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20669577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AFD3DC-E719-023A-AA0B-A96875A7B908}"/>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5D51B90-87A6-CAC6-8FED-5AF9B74A547F}"/>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20078D0-CB61-51C8-6847-521FEEA398B2}"/>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CEA6E6A9-BB43-1263-CA7C-64027AFC71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DDEDC9-C5D5-5D7F-D956-4BC15956FB6B}"/>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19614128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3385449-EE22-DCED-D271-EA0BF6197384}"/>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4F0EDFA2-D0BC-735B-F8D9-575E803BFE84}"/>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083F792-06A9-66A2-8B31-1A157AB78621}"/>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DC2C89A8-23F6-E6F2-EFED-5A8267FD00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663BF3-1A62-94B6-806C-D537BAC83648}"/>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0999403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LIGHT">
    <p:bg>
      <p:bgPr>
        <a:solidFill>
          <a:srgbClr val="F7F8FC"/>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1402080"/>
            <a:ext cx="10728960" cy="73152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38125014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DARK">
    <p:bg>
      <p:bgPr>
        <a:solidFill>
          <a:srgbClr val="0F172A"/>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2316480"/>
            <a:ext cx="6096000" cy="134112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37721911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FEATURE">
    <p:bg>
      <p:bgPr>
        <a:solidFill>
          <a:srgbClr val="4F46E5"/>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975360" y="1950720"/>
            <a:ext cx="10241280" cy="243840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32836588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DARK_TOP">
    <p:bg>
      <p:bgPr>
        <a:solidFill>
          <a:srgbClr val="0F172A"/>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1402080"/>
            <a:ext cx="10728960" cy="182880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5333782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EB1ABA3-FD3E-AD0F-179E-2A28494C29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8966850A-5043-457C-25EE-99A84CC2F0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BD02CCA-B9AB-33BF-9E4D-83E472A70EA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F667BB65-5F20-7858-E514-214740561E9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BE8DA8C8-4A1E-1A79-4B8B-351230D618A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9091E2D-06CB-8D44-97AB-171E75E5529A}" type="slidenum">
              <a:rPr lang="en-US" smtClean="0"/>
              <a:t>‹#›</a:t>
            </a:fld>
            <a:endParaRPr lang="en-US"/>
          </a:p>
        </p:txBody>
      </p:sp>
    </p:spTree>
    <p:extLst>
      <p:ext uri="{BB962C8B-B14F-4D97-AF65-F5344CB8AC3E}">
        <p14:creationId xmlns:p14="http://schemas.microsoft.com/office/powerpoint/2010/main" val="18022881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85.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177.xml"/><Relationship Id="rId1" Type="http://schemas.openxmlformats.org/officeDocument/2006/relationships/slideLayout" Target="../slideLayouts/slideLayout13.xml"/></Relationships>
</file>

<file path=ppt/slides/_rels/slide186.xml.rels><?xml version="1.0" encoding="UTF-8" standalone="yes"?>
<Relationships xmlns="http://schemas.openxmlformats.org/package/2006/relationships"><Relationship Id="rId2" Type="http://schemas.openxmlformats.org/officeDocument/2006/relationships/notesSlide" Target="../notesSlides/notesSlide178.xml"/><Relationship Id="rId1" Type="http://schemas.openxmlformats.org/officeDocument/2006/relationships/slideLayout" Target="../slideLayouts/slideLayout14.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179.xml"/><Relationship Id="rId1" Type="http://schemas.openxmlformats.org/officeDocument/2006/relationships/slideLayout" Target="../slideLayouts/slideLayout12.xml"/></Relationships>
</file>

<file path=ppt/slides/_rels/slide188.xml.rels><?xml version="1.0" encoding="UTF-8" standalone="yes"?>
<Relationships xmlns="http://schemas.openxmlformats.org/package/2006/relationships"><Relationship Id="rId2" Type="http://schemas.openxmlformats.org/officeDocument/2006/relationships/notesSlide" Target="../notesSlides/notesSlide180.xml"/><Relationship Id="rId1" Type="http://schemas.openxmlformats.org/officeDocument/2006/relationships/slideLayout" Target="../slideLayouts/slideLayout12.xml"/></Relationships>
</file>

<file path=ppt/slides/_rels/slide189.xml.rels><?xml version="1.0" encoding="UTF-8" standalone="yes"?>
<Relationships xmlns="http://schemas.openxmlformats.org/package/2006/relationships"><Relationship Id="rId2" Type="http://schemas.openxmlformats.org/officeDocument/2006/relationships/notesSlide" Target="../notesSlides/notesSlide181.xml"/><Relationship Id="rId1" Type="http://schemas.openxmlformats.org/officeDocument/2006/relationships/slideLayout" Target="../slideLayouts/slideLayout15.xml"/></Relationships>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Flat illustration: four arrows pointing outward to a church, clasped hands, a heart and a river"/>
          <p:cNvPicPr>
            <a:picLocks noChangeAspect="1"/>
          </p:cNvPicPr>
          <p:nvPr/>
        </p:nvPicPr>
        <p:blipFill>
          <a:blip r:embed="rId3"/>
          <a:srcRect t="5882" b="5882"/>
          <a:stretch/>
        </p:blipFill>
        <p:spPr>
          <a:xfrm>
            <a:off x="7010400" y="0"/>
            <a:ext cx="5181600" cy="6858000"/>
          </a:xfrm>
          <a:prstGeom prst="rect">
            <a:avLst/>
          </a:prstGeom>
        </p:spPr>
      </p:pic>
      <p:sp>
        <p:nvSpPr>
          <p:cNvPr id="3" name="Divider">
            <a:extLst>
              <a:ext uri="{C183D7F6-B498-43B3-948B-1728B52AA6E4}">
                <adec:decorative xmlns:adec="http://schemas.microsoft.com/office/drawing/2017/decorative" val="1"/>
              </a:ext>
            </a:extLst>
          </p:cNvPr>
          <p:cNvSpPr/>
          <p:nvPr/>
        </p:nvSpPr>
        <p:spPr>
          <a:xfrm>
            <a:off x="7010400" y="0"/>
            <a:ext cx="73152" cy="6858000"/>
          </a:xfrm>
          <a:prstGeom prst="rect">
            <a:avLst/>
          </a:prstGeom>
          <a:solidFill>
            <a:srgbClr val="0EA5A4"/>
          </a:solidFill>
          <a:ln w="12700">
            <a:solidFill>
              <a:srgbClr val="0EA5A4"/>
            </a:solidFill>
            <a:prstDash val="solid"/>
          </a:ln>
        </p:spPr>
        <p:txBody>
          <a:bodyPr/>
          <a:lstStyle/>
          <a:p>
            <a:endParaRPr lang="en-US" sz="2400"/>
          </a:p>
        </p:txBody>
      </p:sp>
      <p:sp>
        <p:nvSpPr>
          <p:cNvPr id="4" name="Badge">
            <a:extLst>
              <a:ext uri="{C183D7F6-B498-43B3-948B-1728B52AA6E4}">
                <adec:decorative xmlns:adec="http://schemas.microsoft.com/office/drawing/2017/decorative" val="1"/>
              </a:ext>
            </a:extLst>
          </p:cNvPr>
          <p:cNvSpPr/>
          <p:nvPr/>
        </p:nvSpPr>
        <p:spPr>
          <a:xfrm>
            <a:off x="731520" y="1219200"/>
            <a:ext cx="3901440" cy="512064"/>
          </a:xfrm>
          <a:prstGeom prst="roundRect">
            <a:avLst>
              <a:gd name="adj" fmla="val 47619"/>
            </a:avLst>
          </a:prstGeom>
          <a:solidFill>
            <a:srgbClr val="0EA5A4"/>
          </a:solidFill>
          <a:ln w="12700">
            <a:solidFill>
              <a:srgbClr val="0EA5A4"/>
            </a:solidFill>
            <a:prstDash val="solid"/>
          </a:ln>
        </p:spPr>
        <p:txBody>
          <a:bodyPr/>
          <a:lstStyle/>
          <a:p>
            <a:endParaRPr lang="en-US" sz="2400"/>
          </a:p>
        </p:txBody>
      </p:sp>
      <p:sp>
        <p:nvSpPr>
          <p:cNvPr id="5" name="Text 2">
            <a:extLst>
              <a:ext uri="{C183D7F6-B498-43B3-948B-1728B52AA6E4}">
                <adec:decorative xmlns:adec="http://schemas.microsoft.com/office/drawing/2017/decorative" val="0"/>
              </a:ext>
            </a:extLst>
          </p:cNvPr>
          <p:cNvSpPr/>
          <p:nvPr/>
        </p:nvSpPr>
        <p:spPr>
          <a:xfrm>
            <a:off x="731520" y="1219200"/>
            <a:ext cx="3901440" cy="512064"/>
          </a:xfrm>
          <a:prstGeom prst="rect">
            <a:avLst/>
          </a:prstGeom>
          <a:noFill/>
          <a:ln/>
        </p:spPr>
        <p:txBody>
          <a:bodyPr wrap="square" lIns="0" tIns="0" rIns="0" bIns="0" rtlCol="0" anchor="ctr"/>
          <a:lstStyle/>
          <a:p>
            <a:pPr algn="ctr"/>
            <a:r>
              <a:rPr lang="en-US" sz="1467" b="1">
                <a:solidFill>
                  <a:srgbClr val="0F172A"/>
                </a:solidFill>
                <a:latin typeface="Segoe UI" pitchFamily="34" charset="0"/>
                <a:ea typeface="Segoe UI" pitchFamily="34" charset="-122"/>
                <a:cs typeface="Segoe UI" pitchFamily="34" charset="-120"/>
              </a:rPr>
              <a:t>YEAR 6</a:t>
            </a:r>
            <a:endParaRPr lang="en-US" sz="1467"/>
          </a:p>
        </p:txBody>
      </p:sp>
      <p:sp>
        <p:nvSpPr>
          <p:cNvPr id="6" name="Text 0"/>
          <p:cNvSpPr>
            <a:spLocks noGrp="1"/>
          </p:cNvSpPr>
          <p:nvPr>
            <p:ph type="title" idx="100" hasCustomPrompt="1"/>
          </p:nvPr>
        </p:nvSpPr>
        <p:spPr>
          <a:xfrm>
            <a:off x="731520" y="2316480"/>
            <a:ext cx="6096000" cy="1341120"/>
          </a:xfrm>
          <a:prstGeom prst="rect">
            <a:avLst/>
          </a:prstGeom>
          <a:noFill/>
          <a:ln/>
        </p:spPr>
        <p:txBody>
          <a:bodyPr vert="horz" wrap="square" lIns="0" tIns="0" rIns="0" bIns="0" rtlCol="0" anchor="ctr">
            <a:normAutofit fontScale="90000"/>
          </a:bodyPr>
          <a:lstStyle/>
          <a:p>
            <a:r>
              <a:rPr lang="en-US" sz="5867" b="1">
                <a:solidFill>
                  <a:srgbClr val="FFFFFF"/>
                </a:solidFill>
                <a:latin typeface="Segoe UI" pitchFamily="34" charset="0"/>
                <a:ea typeface="Segoe UI" pitchFamily="34" charset="-122"/>
                <a:cs typeface="Segoe UI" pitchFamily="34" charset="-120"/>
              </a:rPr>
              <a:t>Care for shared places</a:t>
            </a:r>
            <a:endParaRPr lang="en-US" sz="5867"/>
          </a:p>
        </p:txBody>
      </p:sp>
      <p:sp>
        <p:nvSpPr>
          <p:cNvPr id="7" name="Text 4"/>
          <p:cNvSpPr/>
          <p:nvPr/>
        </p:nvSpPr>
        <p:spPr>
          <a:xfrm>
            <a:off x="731520" y="3840480"/>
            <a:ext cx="5974080" cy="914400"/>
          </a:xfrm>
          <a:prstGeom prst="rect">
            <a:avLst/>
          </a:prstGeom>
          <a:noFill/>
          <a:ln/>
        </p:spPr>
        <p:txBody>
          <a:bodyPr wrap="square" lIns="0" tIns="0" rIns="0" bIns="0" rtlCol="0" anchor="ctr"/>
          <a:lstStyle/>
          <a:p>
            <a:pPr>
              <a:lnSpc>
                <a:spcPts val="2933"/>
              </a:lnSpc>
            </a:pPr>
            <a:r>
              <a:rPr lang="en-US" sz="2000">
                <a:solidFill>
                  <a:srgbClr val="C7D2E5"/>
                </a:solidFill>
                <a:latin typeface="Segoe UI" pitchFamily="34" charset="0"/>
                <a:ea typeface="Segoe UI" pitchFamily="34" charset="-122"/>
                <a:cs typeface="Segoe UI" pitchFamily="34" charset="-120"/>
              </a:rPr>
              <a:t>One practical stewardship action for a place we all share — and hand on to the next class.</a:t>
            </a:r>
            <a:endParaRPr lang="en-US" sz="2000"/>
          </a:p>
        </p:txBody>
      </p:sp>
      <p:sp>
        <p:nvSpPr>
          <p:cNvPr id="8" name="Tag">
            <a:extLst>
              <a:ext uri="{C183D7F6-B498-43B3-948B-1728B52AA6E4}">
                <adec:decorative xmlns:adec="http://schemas.microsoft.com/office/drawing/2017/decorative" val="1"/>
              </a:ext>
            </a:extLst>
          </p:cNvPr>
          <p:cNvSpPr/>
          <p:nvPr/>
        </p:nvSpPr>
        <p:spPr>
          <a:xfrm>
            <a:off x="731520" y="505968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9" name="Text 6">
            <a:extLst>
              <a:ext uri="{C183D7F6-B498-43B3-948B-1728B52AA6E4}">
                <adec:decorative xmlns:adec="http://schemas.microsoft.com/office/drawing/2017/decorative" val="0"/>
              </a:ext>
            </a:extLst>
          </p:cNvPr>
          <p:cNvSpPr/>
          <p:nvPr/>
        </p:nvSpPr>
        <p:spPr>
          <a:xfrm>
            <a:off x="731520" y="505968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#stewardship</a:t>
            </a:r>
            <a:endParaRPr lang="en-US" sz="1467"/>
          </a:p>
        </p:txBody>
      </p:sp>
      <p:sp>
        <p:nvSpPr>
          <p:cNvPr id="10" name="Tag">
            <a:extLst>
              <a:ext uri="{C183D7F6-B498-43B3-948B-1728B52AA6E4}">
                <adec:decorative xmlns:adec="http://schemas.microsoft.com/office/drawing/2017/decorative" val="1"/>
              </a:ext>
            </a:extLst>
          </p:cNvPr>
          <p:cNvSpPr/>
          <p:nvPr/>
        </p:nvSpPr>
        <p:spPr>
          <a:xfrm>
            <a:off x="3779520" y="505968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11" name="Text 8">
            <a:extLst>
              <a:ext uri="{C183D7F6-B498-43B3-948B-1728B52AA6E4}">
                <adec:decorative xmlns:adec="http://schemas.microsoft.com/office/drawing/2017/decorative" val="0"/>
              </a:ext>
            </a:extLst>
          </p:cNvPr>
          <p:cNvSpPr/>
          <p:nvPr/>
        </p:nvSpPr>
        <p:spPr>
          <a:xfrm>
            <a:off x="3779520" y="505968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#sharedplaces</a:t>
            </a:r>
            <a:endParaRPr lang="en-US" sz="1467"/>
          </a:p>
        </p:txBody>
      </p:sp>
      <p:sp>
        <p:nvSpPr>
          <p:cNvPr id="12" name="Tag">
            <a:extLst>
              <a:ext uri="{C183D7F6-B498-43B3-948B-1728B52AA6E4}">
                <adec:decorative xmlns:adec="http://schemas.microsoft.com/office/drawing/2017/decorative" val="1"/>
              </a:ext>
            </a:extLst>
          </p:cNvPr>
          <p:cNvSpPr/>
          <p:nvPr/>
        </p:nvSpPr>
        <p:spPr>
          <a:xfrm>
            <a:off x="731520" y="579120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13" name="Text 10">
            <a:extLst>
              <a:ext uri="{C183D7F6-B498-43B3-948B-1728B52AA6E4}">
                <adec:decorative xmlns:adec="http://schemas.microsoft.com/office/drawing/2017/decorative" val="0"/>
              </a:ext>
            </a:extLst>
          </p:cNvPr>
          <p:cNvSpPr/>
          <p:nvPr/>
        </p:nvSpPr>
        <p:spPr>
          <a:xfrm>
            <a:off x="731520" y="579120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#creationcare</a:t>
            </a:r>
            <a:endParaRPr lang="en-US" sz="1467"/>
          </a:p>
        </p:txBody>
      </p:sp>
      <p:sp>
        <p:nvSpPr>
          <p:cNvPr id="14" name="Tag">
            <a:extLst>
              <a:ext uri="{C183D7F6-B498-43B3-948B-1728B52AA6E4}">
                <adec:decorative xmlns:adec="http://schemas.microsoft.com/office/drawing/2017/decorative" val="1"/>
              </a:ext>
            </a:extLst>
          </p:cNvPr>
          <p:cNvSpPr/>
          <p:nvPr/>
        </p:nvSpPr>
        <p:spPr>
          <a:xfrm>
            <a:off x="3779520" y="579120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15" name="Text 12">
            <a:extLst>
              <a:ext uri="{C183D7F6-B498-43B3-948B-1728B52AA6E4}">
                <adec:decorative xmlns:adec="http://schemas.microsoft.com/office/drawing/2017/decorative" val="0"/>
              </a:ext>
            </a:extLst>
          </p:cNvPr>
          <p:cNvSpPr/>
          <p:nvPr/>
        </p:nvSpPr>
        <p:spPr>
          <a:xfrm>
            <a:off x="3779520" y="579120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#service</a:t>
            </a:r>
            <a:endParaRPr lang="en-US" sz="1467"/>
          </a:p>
        </p:txBody>
      </p:sp>
      <p:sp>
        <p:nvSpPr>
          <p:cNvPr id="900" name="Flourish move mark">
            <a:extLst>
              <a:ext uri="{C183D7F6-B498-43B3-948B-1728B52AA6E4}">
                <adec:decorative xmlns:adec="http://schemas.microsoft.com/office/drawing/2017/decorative" val="1"/>
              </a:ext>
            </a:extLst>
          </p:cNvPr>
          <p:cNvSpPr/>
          <p:nvPr/>
        </p:nvSpPr>
        <p:spPr>
          <a:xfrm>
            <a:off x="731520" y="548640"/>
            <a:ext cx="457200" cy="457200"/>
          </a:xfrm>
          <a:custGeom>
            <a:avLst/>
            <a:gdLst/>
            <a:ahLst/>
            <a:cxnLst/>
            <a:rect l="0" t="0" r="r" b="b"/>
            <a:pathLst>
              <a:path w="1000" h="1000">
                <a:moveTo>
                  <a:pt x="500" y="60"/>
                </a:moveTo>
                <a:arcTo wR="440" hR="440" stAng="16200000" swAng="18000000"/>
              </a:path>
              <a:path w="1000" h="1000">
                <a:moveTo>
                  <a:pt x="700" y="10"/>
                </a:moveTo>
                <a:lnTo>
                  <a:pt x="470" y="70"/>
                </a:lnTo>
                <a:lnTo>
                  <a:pt x="640" y="230"/>
                </a:lnTo>
                <a:close/>
              </a:path>
            </a:pathLst>
          </a:custGeom>
          <a:ln w="22400">
            <a:solidFill>
              <a:srgbClr val="3FA0DA"/>
            </a:solidFill>
            <a:prstDash val="solid"/>
          </a:ln>
        </p:spPr>
        <p:txBody>
          <a:bodyPr/>
          <a:lstStyle/>
          <a:p>
            <a:endParaRPr lang="en-US" sz="1800"/>
          </a:p>
        </p:txBody>
      </p:sp>
      <p:sp>
        <p:nvSpPr>
          <p:cNvPr id="901" name="Flourish move label"/>
          <p:cNvSpPr txBox="1"/>
          <p:nvPr/>
        </p:nvSpPr>
        <p:spPr>
          <a:xfrm>
            <a:off x="1325880" y="617220"/>
            <a:ext cx="3200400" cy="320040"/>
          </a:xfrm>
          <a:prstGeom prst="rect">
            <a:avLst/>
          </a:prstGeom>
          <a:noFill/>
        </p:spPr>
        <p:txBody>
          <a:bodyPr wrap="square" lIns="0" tIns="0" rIns="0" bIns="0" anchor="ctr">
            <a:noAutofit/>
          </a:bodyPr>
          <a:lstStyle/>
          <a:p>
            <a:r>
              <a:rPr lang="en-US" sz="1000" b="1" spc="300">
                <a:solidFill>
                  <a:srgbClr val="3FA0DA"/>
                </a:solidFill>
              </a:rPr>
              <a:t>FLOURISH · RESTORATION</a:t>
            </a:r>
          </a:p>
        </p:txBody>
      </p:sp>
    </p:spTree>
    <p:extLst>
      <p:ext uri="{BB962C8B-B14F-4D97-AF65-F5344CB8AC3E}">
        <p14:creationId xmlns:p14="http://schemas.microsoft.com/office/powerpoint/2010/main" val="2187604670"/>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975360" y="487680"/>
            <a:ext cx="609600" cy="609600"/>
          </a:xfrm>
          <a:prstGeom prst="roundRect">
            <a:avLst>
              <a:gd name="adj" fmla="val 28000"/>
            </a:avLst>
          </a:prstGeom>
          <a:solidFill>
            <a:srgbClr val="6366F1"/>
          </a:solidFill>
          <a:ln w="12700">
            <a:solidFill>
              <a:srgbClr val="818CF8"/>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1061705" y="651541"/>
            <a:ext cx="281879" cy="281879"/>
          </a:xfrm>
          <a:prstGeom prst="ellipse">
            <a:avLst/>
          </a:prstGeom>
          <a:ln w="15240">
            <a:solidFill>
              <a:srgbClr val="FFFFFF"/>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1216738" y="651541"/>
            <a:ext cx="281879" cy="281879"/>
          </a:xfrm>
          <a:prstGeom prst="ellipse">
            <a:avLst/>
          </a:prstGeom>
          <a:ln w="15240">
            <a:solidFill>
              <a:srgbClr val="FFFFFF"/>
            </a:solidFill>
            <a:prstDash val="solid"/>
          </a:ln>
        </p:spPr>
        <p:txBody>
          <a:bodyPr/>
          <a:lstStyle/>
          <a:p>
            <a:endParaRPr lang="en-US" sz="2400"/>
          </a:p>
        </p:txBody>
      </p:sp>
      <p:sp>
        <p:nvSpPr>
          <p:cNvPr id="5" name="Text 3">
            <a:extLst>
              <a:ext uri="{C183D7F6-B498-43B3-948B-1728B52AA6E4}">
                <adec:decorative xmlns:adec="http://schemas.microsoft.com/office/drawing/2017/decorative" val="0"/>
              </a:ext>
            </a:extLst>
          </p:cNvPr>
          <p:cNvSpPr/>
          <p:nvPr/>
        </p:nvSpPr>
        <p:spPr>
          <a:xfrm>
            <a:off x="1731264" y="487680"/>
            <a:ext cx="4754880" cy="609600"/>
          </a:xfrm>
          <a:prstGeom prst="rect">
            <a:avLst/>
          </a:prstGeom>
          <a:noFill/>
          <a:ln/>
        </p:spPr>
        <p:txBody>
          <a:bodyPr wrap="square" lIns="0" tIns="0" rIns="0" bIns="0" rtlCol="0" anchor="ctr"/>
          <a:lstStyle/>
          <a:p>
            <a:r>
              <a:rPr lang="en-US" sz="1667" b="1" kern="0" spc="133">
                <a:solidFill>
                  <a:srgbClr val="FFFFFF"/>
                </a:solidFill>
                <a:latin typeface="Segoe UI" pitchFamily="34" charset="0"/>
                <a:ea typeface="Segoe UI" pitchFamily="34" charset="-122"/>
                <a:cs typeface="Segoe UI" pitchFamily="34" charset="-120"/>
              </a:rPr>
              <a:t>CONNECT</a:t>
            </a:r>
            <a:r>
              <a:rPr lang="en-US" sz="1667" kern="0" spc="133">
                <a:solidFill>
                  <a:srgbClr val="C7D2FE"/>
                </a:solidFill>
                <a:latin typeface="Segoe UI" pitchFamily="34" charset="0"/>
                <a:ea typeface="Segoe UI" pitchFamily="34" charset="-122"/>
                <a:cs typeface="Segoe UI" pitchFamily="34" charset="-120"/>
              </a:rPr>
              <a:t>  ·  Who comes next?</a:t>
            </a:r>
            <a:endParaRPr lang="en-US" sz="1667"/>
          </a:p>
        </p:txBody>
      </p:sp>
      <p:sp>
        <p:nvSpPr>
          <p:cNvPr id="6" name="Text 4"/>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C7D2FE"/>
                </a:solidFill>
                <a:latin typeface="Segoe UI" pitchFamily="34" charset="0"/>
                <a:ea typeface="Segoe UI" pitchFamily="34" charset="-122"/>
                <a:cs typeface="Segoe UI" pitchFamily="34" charset="-120"/>
              </a:rPr>
              <a:t>T4 · CARE FOR SHARED PLACES · WEEK 5</a:t>
            </a:r>
            <a:endParaRPr lang="en-US" sz="1200"/>
          </a:p>
        </p:txBody>
      </p:sp>
      <p:sp>
        <p:nvSpPr>
          <p:cNvPr id="7" name="Text 0"/>
          <p:cNvSpPr>
            <a:spLocks noGrp="1"/>
          </p:cNvSpPr>
          <p:nvPr>
            <p:ph type="title" idx="100" hasCustomPrompt="1"/>
          </p:nvPr>
        </p:nvSpPr>
        <p:spPr>
          <a:xfrm>
            <a:off x="975360" y="1950720"/>
            <a:ext cx="10241280" cy="2438400"/>
          </a:xfrm>
          <a:prstGeom prst="rect">
            <a:avLst/>
          </a:prstGeom>
          <a:noFill/>
          <a:ln/>
        </p:spPr>
        <p:txBody>
          <a:bodyPr vert="horz" wrap="square" lIns="0" tIns="0" rIns="0" bIns="0" rtlCol="0" anchor="ctr">
            <a:normAutofit/>
          </a:bodyPr>
          <a:lstStyle/>
          <a:p>
            <a:r>
              <a:rPr lang="en-US" sz="4267" b="1">
                <a:solidFill>
                  <a:srgbClr val="FFFFFF"/>
                </a:solidFill>
                <a:latin typeface="Segoe UI" pitchFamily="34" charset="0"/>
                <a:ea typeface="Segoe UI" pitchFamily="34" charset="-122"/>
                <a:cs typeface="Segoe UI" pitchFamily="34" charset="-120"/>
              </a:rPr>
              <a:t>A shared place is left messy for whoever comes next. What does that cost them?</a:t>
            </a:r>
            <a:endParaRPr lang="en-US" sz="4267"/>
          </a:p>
        </p:txBody>
      </p:sp>
      <p:sp>
        <p:nvSpPr>
          <p:cNvPr id="8" name="Panel">
            <a:extLst>
              <a:ext uri="{C183D7F6-B498-43B3-948B-1728B52AA6E4}">
                <adec:decorative xmlns:adec="http://schemas.microsoft.com/office/drawing/2017/decorative" val="1"/>
              </a:ext>
            </a:extLst>
          </p:cNvPr>
          <p:cNvSpPr/>
          <p:nvPr/>
        </p:nvSpPr>
        <p:spPr>
          <a:xfrm>
            <a:off x="975360" y="4572000"/>
            <a:ext cx="10241280" cy="914400"/>
          </a:xfrm>
          <a:prstGeom prst="roundRect">
            <a:avLst>
              <a:gd name="adj" fmla="val 18667"/>
            </a:avLst>
          </a:prstGeom>
          <a:solidFill>
            <a:srgbClr val="6366F1"/>
          </a:solidFill>
          <a:ln w="12700">
            <a:solidFill>
              <a:srgbClr val="6366F1"/>
            </a:solidFill>
            <a:prstDash val="solid"/>
          </a:ln>
        </p:spPr>
        <p:txBody>
          <a:bodyPr/>
          <a:lstStyle/>
          <a:p>
            <a:endParaRPr lang="en-US" sz="2400"/>
          </a:p>
        </p:txBody>
      </p:sp>
      <p:sp>
        <p:nvSpPr>
          <p:cNvPr id="9" name="Text 7">
            <a:extLst>
              <a:ext uri="{C183D7F6-B498-43B3-948B-1728B52AA6E4}">
                <adec:decorative xmlns:adec="http://schemas.microsoft.com/office/drawing/2017/decorative" val="0"/>
              </a:ext>
            </a:extLst>
          </p:cNvPr>
          <p:cNvSpPr/>
          <p:nvPr/>
        </p:nvSpPr>
        <p:spPr>
          <a:xfrm>
            <a:off x="1341120" y="4572000"/>
            <a:ext cx="9509760" cy="914400"/>
          </a:xfrm>
          <a:prstGeom prst="rect">
            <a:avLst/>
          </a:prstGeom>
          <a:noFill/>
          <a:ln/>
        </p:spPr>
        <p:txBody>
          <a:bodyPr wrap="square" lIns="0" tIns="0" rIns="0" bIns="0" rtlCol="0" anchor="ctr"/>
          <a:lstStyle/>
          <a:p>
            <a:r>
              <a:rPr lang="en-US" sz="1867">
                <a:solidFill>
                  <a:srgbClr val="FFFFFF"/>
                </a:solidFill>
                <a:latin typeface="Segoe UI" pitchFamily="34" charset="0"/>
                <a:ea typeface="Segoe UI" pitchFamily="34" charset="-122"/>
                <a:cs typeface="Segoe UI" pitchFamily="34" charset="-120"/>
              </a:rPr>
              <a:t>You can always pass, write your answer privately, or use a made-up example.</a:t>
            </a:r>
            <a:endParaRPr lang="en-US" sz="1867"/>
          </a:p>
        </p:txBody>
      </p:sp>
      <p:sp>
        <p:nvSpPr>
          <p:cNvPr id="10" name="Rhythm chip">
            <a:extLst>
              <a:ext uri="{C183D7F6-B498-43B3-948B-1728B52AA6E4}">
                <adec:decorative xmlns:adec="http://schemas.microsoft.com/office/drawing/2017/decorative" val="1"/>
              </a:ext>
            </a:extLst>
          </p:cNvPr>
          <p:cNvSpPr/>
          <p:nvPr/>
        </p:nvSpPr>
        <p:spPr>
          <a:xfrm>
            <a:off x="731520" y="5608320"/>
            <a:ext cx="2682240" cy="999744"/>
          </a:xfrm>
          <a:prstGeom prst="roundRect">
            <a:avLst>
              <a:gd name="adj" fmla="val 17073"/>
            </a:avLst>
          </a:prstGeom>
          <a:solidFill>
            <a:srgbClr val="FFFFFF"/>
          </a:solidFill>
          <a:ln w="12700">
            <a:solidFill>
              <a:srgbClr val="FFFFFF"/>
            </a:solidFill>
            <a:prstDash val="solid"/>
          </a:ln>
        </p:spPr>
        <p:txBody>
          <a:bodyPr/>
          <a:lstStyle/>
          <a:p>
            <a:endParaRPr lang="en-US" sz="2400"/>
          </a:p>
        </p:txBody>
      </p:sp>
      <p:sp>
        <p:nvSpPr>
          <p:cNvPr id="11" name="Move logo">
            <a:extLst>
              <a:ext uri="{C183D7F6-B498-43B3-948B-1728B52AA6E4}">
                <adec:decorative xmlns:adec="http://schemas.microsoft.com/office/drawing/2017/decorative" val="1"/>
              </a:ext>
            </a:extLst>
          </p:cNvPr>
          <p:cNvSpPr/>
          <p:nvPr/>
        </p:nvSpPr>
        <p:spPr>
          <a:xfrm>
            <a:off x="927593" y="5967253"/>
            <a:ext cx="281879" cy="281879"/>
          </a:xfrm>
          <a:prstGeom prst="ellipse">
            <a:avLst/>
          </a:prstGeom>
          <a:ln w="15240">
            <a:solidFill>
              <a:srgbClr val="4F46E5"/>
            </a:solidFill>
            <a:prstDash val="solid"/>
          </a:ln>
        </p:spPr>
        <p:txBody>
          <a:bodyPr/>
          <a:lstStyle/>
          <a:p>
            <a:endParaRPr lang="en-US" sz="2400"/>
          </a:p>
        </p:txBody>
      </p:sp>
      <p:sp>
        <p:nvSpPr>
          <p:cNvPr id="12" name="Move logo">
            <a:extLst>
              <a:ext uri="{C183D7F6-B498-43B3-948B-1728B52AA6E4}">
                <adec:decorative xmlns:adec="http://schemas.microsoft.com/office/drawing/2017/decorative" val="1"/>
              </a:ext>
            </a:extLst>
          </p:cNvPr>
          <p:cNvSpPr/>
          <p:nvPr/>
        </p:nvSpPr>
        <p:spPr>
          <a:xfrm>
            <a:off x="1082626" y="5967253"/>
            <a:ext cx="281879" cy="281879"/>
          </a:xfrm>
          <a:prstGeom prst="ellipse">
            <a:avLst/>
          </a:prstGeom>
          <a:ln w="15240">
            <a:solidFill>
              <a:srgbClr val="4F46E5"/>
            </a:solidFill>
            <a:prstDash val="solid"/>
          </a:ln>
        </p:spPr>
        <p:txBody>
          <a:bodyPr/>
          <a:lstStyle/>
          <a:p>
            <a:endParaRPr lang="en-US" sz="2400"/>
          </a:p>
        </p:txBody>
      </p:sp>
      <p:sp>
        <p:nvSpPr>
          <p:cNvPr id="13" name="Text 11">
            <a:extLst>
              <a:ext uri="{C183D7F6-B498-43B3-948B-1728B52AA6E4}">
                <adec:decorative xmlns:adec="http://schemas.microsoft.com/office/drawing/2017/decorative" val="0"/>
              </a:ext>
            </a:extLst>
          </p:cNvPr>
          <p:cNvSpPr/>
          <p:nvPr/>
        </p:nvSpPr>
        <p:spPr>
          <a:xfrm>
            <a:off x="1438656" y="5608320"/>
            <a:ext cx="1828800" cy="999744"/>
          </a:xfrm>
          <a:prstGeom prst="rect">
            <a:avLst/>
          </a:prstGeom>
          <a:noFill/>
          <a:ln/>
        </p:spPr>
        <p:txBody>
          <a:bodyPr wrap="square" lIns="0" tIns="0" rIns="0" bIns="0" rtlCol="0" anchor="ctr"/>
          <a:lstStyle/>
          <a:p>
            <a:r>
              <a:rPr lang="en-US" sz="1733" b="1" kern="0" spc="67">
                <a:solidFill>
                  <a:srgbClr val="4F46E5"/>
                </a:solidFill>
                <a:latin typeface="Segoe UI" pitchFamily="34" charset="0"/>
                <a:ea typeface="Segoe UI" pitchFamily="34" charset="-122"/>
                <a:cs typeface="Segoe UI" pitchFamily="34" charset="-120"/>
              </a:rPr>
              <a:t>CONNECT</a:t>
            </a:r>
            <a:endParaRPr lang="en-US" sz="1733"/>
          </a:p>
        </p:txBody>
      </p:sp>
      <p:sp>
        <p:nvSpPr>
          <p:cNvPr id="14" name="Rhythm chip">
            <a:extLst>
              <a:ext uri="{C183D7F6-B498-43B3-948B-1728B52AA6E4}">
                <adec:decorative xmlns:adec="http://schemas.microsoft.com/office/drawing/2017/decorative" val="1"/>
              </a:ext>
            </a:extLst>
          </p:cNvPr>
          <p:cNvSpPr/>
          <p:nvPr/>
        </p:nvSpPr>
        <p:spPr>
          <a:xfrm>
            <a:off x="3596640" y="5754624"/>
            <a:ext cx="2682240" cy="731520"/>
          </a:xfrm>
          <a:prstGeom prst="roundRect">
            <a:avLst>
              <a:gd name="adj" fmla="val 23333"/>
            </a:avLst>
          </a:prstGeom>
          <a:solidFill>
            <a:srgbClr val="5B54E8"/>
          </a:solidFill>
          <a:ln w="12700">
            <a:solidFill>
              <a:srgbClr val="6D66EC"/>
            </a:solidFill>
            <a:prstDash val="solid"/>
          </a:ln>
        </p:spPr>
        <p:txBody>
          <a:bodyPr/>
          <a:lstStyle/>
          <a:p>
            <a:endParaRPr lang="en-US" sz="2400"/>
          </a:p>
        </p:txBody>
      </p:sp>
      <p:sp>
        <p:nvSpPr>
          <p:cNvPr id="15" name="Move logo">
            <a:extLst>
              <a:ext uri="{C183D7F6-B498-43B3-948B-1728B52AA6E4}">
                <adec:decorative xmlns:adec="http://schemas.microsoft.com/office/drawing/2017/decorative" val="1"/>
              </a:ext>
            </a:extLst>
          </p:cNvPr>
          <p:cNvSpPr/>
          <p:nvPr/>
        </p:nvSpPr>
        <p:spPr>
          <a:xfrm>
            <a:off x="3897051" y="5999927"/>
            <a:ext cx="190195" cy="190195"/>
          </a:xfrm>
          <a:prstGeom prst="ellipse">
            <a:avLst/>
          </a:prstGeom>
          <a:ln w="15240">
            <a:solidFill>
              <a:srgbClr val="A5B4FC"/>
            </a:solidFill>
            <a:prstDash val="solid"/>
          </a:ln>
        </p:spPr>
        <p:txBody>
          <a:bodyPr/>
          <a:lstStyle/>
          <a:p>
            <a:endParaRPr lang="en-US" sz="2400"/>
          </a:p>
        </p:txBody>
      </p:sp>
      <p:sp>
        <p:nvSpPr>
          <p:cNvPr id="16" name="Move logo">
            <a:extLst>
              <a:ext uri="{C183D7F6-B498-43B3-948B-1728B52AA6E4}">
                <adec:decorative xmlns:adec="http://schemas.microsoft.com/office/drawing/2017/decorative" val="1"/>
              </a:ext>
            </a:extLst>
          </p:cNvPr>
          <p:cNvSpPr/>
          <p:nvPr/>
        </p:nvSpPr>
        <p:spPr>
          <a:xfrm>
            <a:off x="4044453" y="6147329"/>
            <a:ext cx="95097" cy="95097"/>
          </a:xfrm>
          <a:prstGeom prst="line">
            <a:avLst/>
          </a:prstGeom>
          <a:ln w="15240">
            <a:solidFill>
              <a:srgbClr val="A5B4FC"/>
            </a:solidFill>
            <a:prstDash val="solid"/>
          </a:ln>
        </p:spPr>
        <p:txBody>
          <a:bodyPr/>
          <a:lstStyle/>
          <a:p>
            <a:endParaRPr lang="en-US" sz="2400"/>
          </a:p>
        </p:txBody>
      </p:sp>
      <p:sp>
        <p:nvSpPr>
          <p:cNvPr id="17" name="Text 15">
            <a:extLst>
              <a:ext uri="{C183D7F6-B498-43B3-948B-1728B52AA6E4}">
                <adec:decorative xmlns:adec="http://schemas.microsoft.com/office/drawing/2017/decorative" val="0"/>
              </a:ext>
            </a:extLst>
          </p:cNvPr>
          <p:cNvSpPr/>
          <p:nvPr/>
        </p:nvSpPr>
        <p:spPr>
          <a:xfrm>
            <a:off x="4303776" y="5754624"/>
            <a:ext cx="1828800" cy="731520"/>
          </a:xfrm>
          <a:prstGeom prst="rect">
            <a:avLst/>
          </a:prstGeom>
          <a:noFill/>
          <a:ln/>
        </p:spPr>
        <p:txBody>
          <a:bodyPr wrap="square" lIns="0" tIns="0" rIns="0" bIns="0" rtlCol="0" anchor="ctr"/>
          <a:lstStyle/>
          <a:p>
            <a:r>
              <a:rPr lang="en-US" sz="1400" b="1" kern="0" spc="107">
                <a:solidFill>
                  <a:srgbClr val="A5B4FC"/>
                </a:solidFill>
                <a:latin typeface="Segoe UI" pitchFamily="34" charset="0"/>
                <a:ea typeface="Segoe UI" pitchFamily="34" charset="-122"/>
                <a:cs typeface="Segoe UI" pitchFamily="34" charset="-120"/>
              </a:rPr>
              <a:t>EXPLORE</a:t>
            </a:r>
            <a:endParaRPr lang="en-US" sz="1400"/>
          </a:p>
        </p:txBody>
      </p:sp>
      <p:sp>
        <p:nvSpPr>
          <p:cNvPr id="18"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5B54E8"/>
          </a:solidFill>
          <a:ln w="12700">
            <a:solidFill>
              <a:srgbClr val="6D66EC"/>
            </a:solidFill>
            <a:prstDash val="solid"/>
          </a:ln>
        </p:spPr>
        <p:txBody>
          <a:bodyPr/>
          <a:lstStyle/>
          <a:p>
            <a:endParaRPr lang="en-US" sz="2400"/>
          </a:p>
        </p:txBody>
      </p:sp>
      <p:sp>
        <p:nvSpPr>
          <p:cNvPr id="19"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A5B4FC"/>
            </a:solidFill>
            <a:prstDash val="solid"/>
          </a:ln>
        </p:spPr>
        <p:txBody>
          <a:bodyPr/>
          <a:lstStyle/>
          <a:p>
            <a:endParaRPr lang="en-US" sz="2400"/>
          </a:p>
        </p:txBody>
      </p:sp>
      <p:sp>
        <p:nvSpPr>
          <p:cNvPr id="20"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A5B4FC"/>
            </a:solidFill>
            <a:prstDash val="solid"/>
          </a:ln>
        </p:spPr>
        <p:txBody>
          <a:bodyPr/>
          <a:lstStyle/>
          <a:p>
            <a:endParaRPr lang="en-US" sz="2400"/>
          </a:p>
        </p:txBody>
      </p:sp>
      <p:sp>
        <p:nvSpPr>
          <p:cNvPr id="21"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A5B4FC"/>
            </a:solidFill>
            <a:prstDash val="solid"/>
          </a:ln>
        </p:spPr>
        <p:txBody>
          <a:bodyPr/>
          <a:lstStyle/>
          <a:p>
            <a:endParaRPr lang="en-US" sz="2400"/>
          </a:p>
        </p:txBody>
      </p:sp>
      <p:sp>
        <p:nvSpPr>
          <p:cNvPr id="22" name="Text 20">
            <a:extLst>
              <a:ext uri="{C183D7F6-B498-43B3-948B-1728B52AA6E4}">
                <adec:decorative xmlns:adec="http://schemas.microsoft.com/office/drawing/2017/decorative" val="0"/>
              </a:ext>
            </a:extLst>
          </p:cNvPr>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A5B4FC"/>
                </a:solidFill>
                <a:latin typeface="Segoe UI" pitchFamily="34" charset="0"/>
                <a:ea typeface="Segoe UI" pitchFamily="34" charset="-122"/>
                <a:cs typeface="Segoe UI" pitchFamily="34" charset="-120"/>
              </a:rPr>
              <a:t>PRACTISE</a:t>
            </a:r>
            <a:endParaRPr lang="en-US" sz="1400"/>
          </a:p>
        </p:txBody>
      </p:sp>
      <p:sp>
        <p:nvSpPr>
          <p:cNvPr id="23"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5B54E8"/>
          </a:solidFill>
          <a:ln w="12700">
            <a:solidFill>
              <a:srgbClr val="6D66EC"/>
            </a:solidFill>
            <a:prstDash val="solid"/>
          </a:ln>
        </p:spPr>
        <p:txBody>
          <a:bodyPr/>
          <a:lstStyle/>
          <a:p>
            <a:endParaRPr lang="en-US" sz="2400"/>
          </a:p>
        </p:txBody>
      </p:sp>
      <p:sp>
        <p:nvSpPr>
          <p:cNvPr id="24"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A5B4FC"/>
            </a:solidFill>
            <a:prstDash val="solid"/>
          </a:ln>
        </p:spPr>
        <p:txBody>
          <a:bodyPr/>
          <a:lstStyle/>
          <a:p>
            <a:endParaRPr lang="en-US" sz="2400"/>
          </a:p>
        </p:txBody>
      </p:sp>
      <p:sp>
        <p:nvSpPr>
          <p:cNvPr id="25"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A5B4FC"/>
            </a:solidFill>
            <a:prstDash val="solid"/>
          </a:ln>
        </p:spPr>
        <p:txBody>
          <a:bodyPr/>
          <a:lstStyle/>
          <a:p>
            <a:endParaRPr lang="en-US" sz="2400"/>
          </a:p>
        </p:txBody>
      </p:sp>
      <p:sp>
        <p:nvSpPr>
          <p:cNvPr id="26"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A5B4FC"/>
          </a:solidFill>
          <a:ln w="15240">
            <a:solidFill>
              <a:srgbClr val="A5B4FC"/>
            </a:solidFill>
            <a:prstDash val="solid"/>
          </a:ln>
        </p:spPr>
        <p:txBody>
          <a:bodyPr/>
          <a:lstStyle/>
          <a:p>
            <a:endParaRPr lang="en-US" sz="2400"/>
          </a:p>
        </p:txBody>
      </p:sp>
      <p:sp>
        <p:nvSpPr>
          <p:cNvPr id="27" name="Text 25"/>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A5B4FC"/>
                </a:solidFill>
                <a:latin typeface="Segoe UI" pitchFamily="34" charset="0"/>
                <a:ea typeface="Segoe UI" pitchFamily="34" charset="-122"/>
                <a:cs typeface="Segoe UI" pitchFamily="34" charset="-120"/>
              </a:rPr>
              <a:t>REFLECT</a:t>
            </a:r>
            <a:endParaRPr lang="en-US" sz="1400"/>
          </a:p>
        </p:txBody>
      </p:sp>
    </p:spTree>
    <p:extLst>
      <p:ext uri="{BB962C8B-B14F-4D97-AF65-F5344CB8AC3E}">
        <p14:creationId xmlns:p14="http://schemas.microsoft.com/office/powerpoint/2010/main" val="773736811"/>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E3F8F6"/>
          </a:solidFill>
          <a:ln w="12700">
            <a:solidFill>
              <a:srgbClr val="E3F8F6"/>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887090" y="634960"/>
            <a:ext cx="248717" cy="248717"/>
          </a:xfrm>
          <a:prstGeom prst="ellipse">
            <a:avLst/>
          </a:prstGeom>
          <a:ln w="15240">
            <a:solidFill>
              <a:srgbClr val="0EA5A4"/>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1079846" y="827715"/>
            <a:ext cx="124359" cy="124359"/>
          </a:xfrm>
          <a:prstGeom prst="line">
            <a:avLst/>
          </a:prstGeom>
          <a:ln w="15240">
            <a:solidFill>
              <a:srgbClr val="0EA5A4"/>
            </a:solidFill>
            <a:prstDash val="solid"/>
          </a:ln>
        </p:spPr>
        <p:txBody>
          <a:bodyPr/>
          <a:lstStyle/>
          <a:p>
            <a:endParaRPr lang="en-US" sz="2400"/>
          </a:p>
        </p:txBody>
      </p:sp>
      <p:sp>
        <p:nvSpPr>
          <p:cNvPr id="5" name="Text 3">
            <a:extLst>
              <a:ext uri="{C183D7F6-B498-43B3-948B-1728B52AA6E4}">
                <adec:decorative xmlns:adec="http://schemas.microsoft.com/office/drawing/2017/decorative" val="0"/>
              </a:ext>
            </a:extLst>
          </p:cNvPr>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0EA5A4"/>
                </a:solidFill>
                <a:latin typeface="Segoe UI" pitchFamily="34" charset="0"/>
                <a:ea typeface="Segoe UI" pitchFamily="34" charset="-122"/>
                <a:cs typeface="Segoe UI" pitchFamily="34" charset="-120"/>
              </a:rPr>
              <a:t>EXPLORE</a:t>
            </a:r>
            <a:r>
              <a:rPr lang="en-US" sz="1667" kern="0" spc="133">
                <a:solidFill>
                  <a:srgbClr val="CBD5E1"/>
                </a:solidFill>
                <a:latin typeface="Segoe UI" pitchFamily="34" charset="0"/>
                <a:ea typeface="Segoe UI" pitchFamily="34" charset="-122"/>
                <a:cs typeface="Segoe UI" pitchFamily="34" charset="-120"/>
              </a:rPr>
              <a:t>  ·  </a:t>
            </a:r>
            <a:r>
              <a:rPr lang="en-US" sz="1667" kern="0" spc="133">
                <a:solidFill>
                  <a:srgbClr val="475569"/>
                </a:solidFill>
                <a:latin typeface="Segoe UI" pitchFamily="34" charset="0"/>
                <a:ea typeface="Segoe UI" pitchFamily="34" charset="-122"/>
                <a:cs typeface="Segoe UI" pitchFamily="34" charset="-120"/>
              </a:rPr>
              <a:t>Christian connection</a:t>
            </a:r>
            <a:endParaRPr lang="en-US" sz="1667"/>
          </a:p>
        </p:txBody>
      </p:sp>
      <p:sp>
        <p:nvSpPr>
          <p:cNvPr id="6" name="Text 4"/>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T4 · CARE FOR SHARED PLACES · WEEK 5</a:t>
            </a:r>
            <a:endParaRPr lang="en-US" sz="1200"/>
          </a:p>
        </p:txBody>
      </p:sp>
      <p:sp>
        <p:nvSpPr>
          <p:cNvPr id="7" name="Text 0"/>
          <p:cNvSpPr>
            <a:spLocks noGrp="1"/>
          </p:cNvSpPr>
          <p:nvPr>
            <p:ph type="title" idx="100" hasCustomPrompt="1"/>
          </p:nvPr>
        </p:nvSpPr>
        <p:spPr>
          <a:xfrm>
            <a:off x="731520" y="1402080"/>
            <a:ext cx="10728960" cy="731520"/>
          </a:xfrm>
          <a:prstGeom prst="rect">
            <a:avLst/>
          </a:prstGeom>
          <a:noFill/>
          <a:ln/>
        </p:spPr>
        <p:txBody>
          <a:bodyPr vert="horz" wrap="square" lIns="0" tIns="0" rIns="0" bIns="0" rtlCol="0" anchor="ctr">
            <a:normAutofit/>
          </a:bodyPr>
          <a:lstStyle/>
          <a:p>
            <a:r>
              <a:rPr lang="en-US" sz="3733" b="1">
                <a:solidFill>
                  <a:srgbClr val="0F172A"/>
                </a:solidFill>
                <a:latin typeface="Segoe UI" pitchFamily="34" charset="0"/>
                <a:ea typeface="Segoe UI" pitchFamily="34" charset="-122"/>
                <a:cs typeface="Segoe UI" pitchFamily="34" charset="-120"/>
              </a:rPr>
              <a:t>Genesis 2:15</a:t>
            </a:r>
            <a:endParaRPr lang="en-US" sz="3733"/>
          </a:p>
        </p:txBody>
      </p:sp>
      <p:sp>
        <p:nvSpPr>
          <p:cNvPr id="8" name="Card">
            <a:extLst>
              <a:ext uri="{C183D7F6-B498-43B3-948B-1728B52AA6E4}">
                <adec:decorative xmlns:adec="http://schemas.microsoft.com/office/drawing/2017/decorative" val="1"/>
              </a:ext>
            </a:extLst>
          </p:cNvPr>
          <p:cNvSpPr/>
          <p:nvPr/>
        </p:nvSpPr>
        <p:spPr>
          <a:xfrm>
            <a:off x="731520" y="2255520"/>
            <a:ext cx="10728960" cy="2194560"/>
          </a:xfrm>
          <a:prstGeom prst="roundRect">
            <a:avLst>
              <a:gd name="adj" fmla="val 4706"/>
            </a:avLst>
          </a:prstGeom>
          <a:solidFill>
            <a:srgbClr val="FFFFFF"/>
          </a:solidFill>
          <a:ln w="12700">
            <a:solidFill>
              <a:srgbClr val="E6E9F2"/>
            </a:solidFill>
            <a:prstDash val="solid"/>
          </a:ln>
        </p:spPr>
        <p:txBody>
          <a:bodyPr/>
          <a:lstStyle/>
          <a:p>
            <a:endParaRPr lang="en-US" sz="2400"/>
          </a:p>
        </p:txBody>
      </p:sp>
      <p:sp>
        <p:nvSpPr>
          <p:cNvPr id="9" name="Accent">
            <a:extLst>
              <a:ext uri="{C183D7F6-B498-43B3-948B-1728B52AA6E4}">
                <adec:decorative xmlns:adec="http://schemas.microsoft.com/office/drawing/2017/decorative" val="1"/>
              </a:ext>
            </a:extLst>
          </p:cNvPr>
          <p:cNvSpPr/>
          <p:nvPr/>
        </p:nvSpPr>
        <p:spPr>
          <a:xfrm>
            <a:off x="731520" y="2255520"/>
            <a:ext cx="109728" cy="2194560"/>
          </a:xfrm>
          <a:prstGeom prst="rect">
            <a:avLst/>
          </a:prstGeom>
          <a:solidFill>
            <a:srgbClr val="0EA5A4"/>
          </a:solidFill>
          <a:ln w="12700">
            <a:solidFill>
              <a:srgbClr val="0EA5A4"/>
            </a:solidFill>
            <a:prstDash val="solid"/>
          </a:ln>
        </p:spPr>
        <p:txBody>
          <a:bodyPr/>
          <a:lstStyle/>
          <a:p>
            <a:endParaRPr lang="en-US" sz="2400"/>
          </a:p>
        </p:txBody>
      </p:sp>
      <p:sp>
        <p:nvSpPr>
          <p:cNvPr id="10" name="Text 8"/>
          <p:cNvSpPr/>
          <p:nvPr/>
        </p:nvSpPr>
        <p:spPr>
          <a:xfrm>
            <a:off x="1280160" y="2499360"/>
            <a:ext cx="9814560" cy="1584960"/>
          </a:xfrm>
          <a:prstGeom prst="rect">
            <a:avLst/>
          </a:prstGeom>
          <a:noFill/>
          <a:ln/>
        </p:spPr>
        <p:txBody>
          <a:bodyPr wrap="square" lIns="0" tIns="0" rIns="0" bIns="0" rtlCol="0" anchor="ctr"/>
          <a:lstStyle/>
          <a:p>
            <a:pPr>
              <a:lnSpc>
                <a:spcPts val="3467"/>
              </a:lnSpc>
            </a:pPr>
            <a:r>
              <a:rPr lang="en-US" sz="2267">
                <a:solidFill>
                  <a:srgbClr val="0F172A"/>
                </a:solidFill>
                <a:latin typeface="Segoe UI Semibold" pitchFamily="34" charset="0"/>
                <a:ea typeface="Segoe UI Semibold" pitchFamily="34" charset="-122"/>
                <a:cs typeface="Segoe UI Semibold" pitchFamily="34" charset="-120"/>
              </a:rPr>
              <a:t>“The LORD God took the man and put him in the Garden of Eden to work it and take care of it.”</a:t>
            </a:r>
            <a:endParaRPr lang="en-US" sz="2267"/>
          </a:p>
        </p:txBody>
      </p:sp>
      <p:sp>
        <p:nvSpPr>
          <p:cNvPr id="11" name="Text 9">
            <a:extLst>
              <a:ext uri="{C183D7F6-B498-43B3-948B-1728B52AA6E4}">
                <adec:decorative xmlns:adec="http://schemas.microsoft.com/office/drawing/2017/decorative" val="0"/>
              </a:ext>
            </a:extLst>
          </p:cNvPr>
          <p:cNvSpPr/>
          <p:nvPr/>
        </p:nvSpPr>
        <p:spPr>
          <a:xfrm>
            <a:off x="1280160" y="4145280"/>
            <a:ext cx="9814560" cy="365760"/>
          </a:xfrm>
          <a:prstGeom prst="rect">
            <a:avLst/>
          </a:prstGeom>
          <a:noFill/>
          <a:ln/>
        </p:spPr>
        <p:txBody>
          <a:bodyPr wrap="square" lIns="0" tIns="0" rIns="0" bIns="0" rtlCol="0" anchor="ctr"/>
          <a:lstStyle/>
          <a:p>
            <a:r>
              <a:rPr lang="en-US" sz="1400">
                <a:solidFill>
                  <a:srgbClr val="475569"/>
                </a:solidFill>
                <a:latin typeface="Segoe UI" pitchFamily="34" charset="0"/>
                <a:ea typeface="Segoe UI" pitchFamily="34" charset="-122"/>
                <a:cs typeface="Segoe UI" pitchFamily="34" charset="-120"/>
              </a:rPr>
              <a:t>Genesis 2:15, New International Version (NIV)</a:t>
            </a:r>
            <a:endParaRPr lang="en-US" sz="1400"/>
          </a:p>
        </p:txBody>
      </p:sp>
      <p:sp>
        <p:nvSpPr>
          <p:cNvPr id="12"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13"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94A3B8"/>
            </a:solidFill>
            <a:prstDash val="solid"/>
          </a:ln>
        </p:spPr>
        <p:txBody>
          <a:bodyPr/>
          <a:lstStyle/>
          <a:p>
            <a:endParaRPr lang="en-US" sz="2400"/>
          </a:p>
        </p:txBody>
      </p:sp>
      <p:sp>
        <p:nvSpPr>
          <p:cNvPr id="14"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94A3B8"/>
            </a:solidFill>
            <a:prstDash val="solid"/>
          </a:ln>
        </p:spPr>
        <p:txBody>
          <a:bodyPr/>
          <a:lstStyle/>
          <a:p>
            <a:endParaRPr lang="en-US" sz="2400"/>
          </a:p>
        </p:txBody>
      </p:sp>
      <p:sp>
        <p:nvSpPr>
          <p:cNvPr id="15" name="Text 13">
            <a:extLst>
              <a:ext uri="{C183D7F6-B498-43B3-948B-1728B52AA6E4}">
                <adec:decorative xmlns:adec="http://schemas.microsoft.com/office/drawing/2017/decorative" val="0"/>
              </a:ext>
            </a:extLst>
          </p:cNvPr>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CONNECT</a:t>
            </a:r>
            <a:endParaRPr lang="en-US" sz="1400"/>
          </a:p>
        </p:txBody>
      </p:sp>
      <p:sp>
        <p:nvSpPr>
          <p:cNvPr id="16" name="Rhythm chip">
            <a:extLst>
              <a:ext uri="{C183D7F6-B498-43B3-948B-1728B52AA6E4}">
                <adec:decorative xmlns:adec="http://schemas.microsoft.com/office/drawing/2017/decorative" val="1"/>
              </a:ext>
            </a:extLst>
          </p:cNvPr>
          <p:cNvSpPr/>
          <p:nvPr/>
        </p:nvSpPr>
        <p:spPr>
          <a:xfrm>
            <a:off x="3596640" y="5608320"/>
            <a:ext cx="2682240" cy="999744"/>
          </a:xfrm>
          <a:prstGeom prst="roundRect">
            <a:avLst>
              <a:gd name="adj" fmla="val 17073"/>
            </a:avLst>
          </a:prstGeom>
          <a:solidFill>
            <a:srgbClr val="0EA5A4"/>
          </a:solidFill>
          <a:ln w="12700">
            <a:solidFill>
              <a:srgbClr val="0EA5A4"/>
            </a:solidFill>
            <a:prstDash val="solid"/>
          </a:ln>
        </p:spPr>
        <p:txBody>
          <a:bodyPr/>
          <a:lstStyle/>
          <a:p>
            <a:endParaRPr lang="en-US" sz="2400"/>
          </a:p>
        </p:txBody>
      </p:sp>
      <p:sp>
        <p:nvSpPr>
          <p:cNvPr id="17" name="Move logo">
            <a:extLst>
              <a:ext uri="{C183D7F6-B498-43B3-948B-1728B52AA6E4}">
                <adec:decorative xmlns:adec="http://schemas.microsoft.com/office/drawing/2017/decorative" val="1"/>
              </a:ext>
            </a:extLst>
          </p:cNvPr>
          <p:cNvSpPr/>
          <p:nvPr/>
        </p:nvSpPr>
        <p:spPr>
          <a:xfrm>
            <a:off x="3861938" y="5950672"/>
            <a:ext cx="248717" cy="248717"/>
          </a:xfrm>
          <a:prstGeom prst="ellipse">
            <a:avLst/>
          </a:prstGeom>
          <a:ln w="15240">
            <a:solidFill>
              <a:srgbClr val="FFFFFF"/>
            </a:solidFill>
            <a:prstDash val="solid"/>
          </a:ln>
        </p:spPr>
        <p:txBody>
          <a:bodyPr/>
          <a:lstStyle/>
          <a:p>
            <a:endParaRPr lang="en-US" sz="2400"/>
          </a:p>
        </p:txBody>
      </p:sp>
      <p:sp>
        <p:nvSpPr>
          <p:cNvPr id="18" name="Move logo">
            <a:extLst>
              <a:ext uri="{C183D7F6-B498-43B3-948B-1728B52AA6E4}">
                <adec:decorative xmlns:adec="http://schemas.microsoft.com/office/drawing/2017/decorative" val="1"/>
              </a:ext>
            </a:extLst>
          </p:cNvPr>
          <p:cNvSpPr/>
          <p:nvPr/>
        </p:nvSpPr>
        <p:spPr>
          <a:xfrm>
            <a:off x="4054694" y="6143427"/>
            <a:ext cx="124359" cy="124359"/>
          </a:xfrm>
          <a:prstGeom prst="line">
            <a:avLst/>
          </a:prstGeom>
          <a:ln w="15240">
            <a:solidFill>
              <a:srgbClr val="FFFFFF"/>
            </a:solidFill>
            <a:prstDash val="solid"/>
          </a:ln>
        </p:spPr>
        <p:txBody>
          <a:bodyPr/>
          <a:lstStyle/>
          <a:p>
            <a:endParaRPr lang="en-US" sz="2400"/>
          </a:p>
        </p:txBody>
      </p:sp>
      <p:sp>
        <p:nvSpPr>
          <p:cNvPr id="19" name="Text 17">
            <a:extLst>
              <a:ext uri="{C183D7F6-B498-43B3-948B-1728B52AA6E4}">
                <adec:decorative xmlns:adec="http://schemas.microsoft.com/office/drawing/2017/decorative" val="0"/>
              </a:ext>
            </a:extLst>
          </p:cNvPr>
          <p:cNvSpPr/>
          <p:nvPr/>
        </p:nvSpPr>
        <p:spPr>
          <a:xfrm>
            <a:off x="430377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EXPLORE</a:t>
            </a:r>
            <a:endParaRPr lang="en-US" sz="1733"/>
          </a:p>
        </p:txBody>
      </p:sp>
      <p:sp>
        <p:nvSpPr>
          <p:cNvPr id="20"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21"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94A3B8"/>
            </a:solidFill>
            <a:prstDash val="solid"/>
          </a:ln>
        </p:spPr>
        <p:txBody>
          <a:bodyPr/>
          <a:lstStyle/>
          <a:p>
            <a:endParaRPr lang="en-US" sz="2400"/>
          </a:p>
        </p:txBody>
      </p:sp>
      <p:sp>
        <p:nvSpPr>
          <p:cNvPr id="22"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94A3B8"/>
            </a:solidFill>
            <a:prstDash val="solid"/>
          </a:ln>
        </p:spPr>
        <p:txBody>
          <a:bodyPr/>
          <a:lstStyle/>
          <a:p>
            <a:endParaRPr lang="en-US" sz="2400"/>
          </a:p>
        </p:txBody>
      </p:sp>
      <p:sp>
        <p:nvSpPr>
          <p:cNvPr id="23"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94A3B8"/>
            </a:solidFill>
            <a:prstDash val="solid"/>
          </a:ln>
        </p:spPr>
        <p:txBody>
          <a:bodyPr/>
          <a:lstStyle/>
          <a:p>
            <a:endParaRPr lang="en-US" sz="2400"/>
          </a:p>
        </p:txBody>
      </p:sp>
      <p:sp>
        <p:nvSpPr>
          <p:cNvPr id="24" name="Text 22">
            <a:extLst>
              <a:ext uri="{C183D7F6-B498-43B3-948B-1728B52AA6E4}">
                <adec:decorative xmlns:adec="http://schemas.microsoft.com/office/drawing/2017/decorative" val="0"/>
              </a:ext>
            </a:extLst>
          </p:cNvPr>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PRACTISE</a:t>
            </a:r>
            <a:endParaRPr lang="en-US" sz="1400"/>
          </a:p>
        </p:txBody>
      </p:sp>
      <p:sp>
        <p:nvSpPr>
          <p:cNvPr id="25"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26"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94A3B8"/>
            </a:solidFill>
            <a:prstDash val="solid"/>
          </a:ln>
        </p:spPr>
        <p:txBody>
          <a:bodyPr/>
          <a:lstStyle/>
          <a:p>
            <a:endParaRPr lang="en-US" sz="2400"/>
          </a:p>
        </p:txBody>
      </p:sp>
      <p:sp>
        <p:nvSpPr>
          <p:cNvPr id="27"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94A3B8"/>
            </a:solidFill>
            <a:prstDash val="solid"/>
          </a:ln>
        </p:spPr>
        <p:txBody>
          <a:bodyPr/>
          <a:lstStyle/>
          <a:p>
            <a:endParaRPr lang="en-US" sz="2400"/>
          </a:p>
        </p:txBody>
      </p:sp>
      <p:sp>
        <p:nvSpPr>
          <p:cNvPr id="28"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94A3B8"/>
          </a:solidFill>
          <a:ln w="15240">
            <a:solidFill>
              <a:srgbClr val="94A3B8"/>
            </a:solidFill>
            <a:prstDash val="solid"/>
          </a:ln>
        </p:spPr>
        <p:txBody>
          <a:bodyPr/>
          <a:lstStyle/>
          <a:p>
            <a:endParaRPr lang="en-US" sz="2400"/>
          </a:p>
        </p:txBody>
      </p:sp>
      <p:sp>
        <p:nvSpPr>
          <p:cNvPr id="29" name="Text 27">
            <a:extLst>
              <a:ext uri="{C183D7F6-B498-43B3-948B-1728B52AA6E4}">
                <adec:decorative xmlns:adec="http://schemas.microsoft.com/office/drawing/2017/decorative" val="0"/>
              </a:ext>
            </a:extLst>
          </p:cNvPr>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REFLECT</a:t>
            </a:r>
            <a:endParaRPr lang="en-US" sz="1400"/>
          </a:p>
        </p:txBody>
      </p:sp>
      <p:sp>
        <p:nvSpPr>
          <p:cNvPr id="30" name="Connection card">
            <a:extLst>
              <a:ext uri="{C183D7F6-B498-43B3-948B-1728B52AA6E4}">
                <adec:decorative xmlns:adec="http://schemas.microsoft.com/office/drawing/2017/decorative" val="1"/>
              </a:ext>
            </a:extLst>
          </p:cNvPr>
          <p:cNvSpPr/>
          <p:nvPr/>
        </p:nvSpPr>
        <p:spPr>
          <a:xfrm>
            <a:off x="731520" y="4511040"/>
            <a:ext cx="10728960" cy="1097280"/>
          </a:xfrm>
          <a:prstGeom prst="roundRect">
            <a:avLst>
              <a:gd name="adj" fmla="val 14000"/>
            </a:avLst>
          </a:prstGeom>
          <a:solidFill>
            <a:srgbClr val="E6F6F5"/>
          </a:solidFill>
          <a:ln w="12700">
            <a:solidFill>
              <a:srgbClr val="0EA5A4"/>
            </a:solidFill>
            <a:prstDash val="solid"/>
          </a:ln>
        </p:spPr>
        <p:txBody>
          <a:bodyPr/>
          <a:lstStyle/>
          <a:p>
            <a:endParaRPr lang="en-US" sz="2400"/>
          </a:p>
        </p:txBody>
      </p:sp>
      <p:sp>
        <p:nvSpPr>
          <p:cNvPr id="31" name="Connection label"/>
          <p:cNvSpPr/>
          <p:nvPr/>
        </p:nvSpPr>
        <p:spPr>
          <a:xfrm>
            <a:off x="1280160" y="4632960"/>
            <a:ext cx="9814560" cy="213360"/>
          </a:xfrm>
          <a:prstGeom prst="rect">
            <a:avLst/>
          </a:prstGeom>
          <a:noFill/>
          <a:ln/>
        </p:spPr>
        <p:txBody>
          <a:bodyPr wrap="square" lIns="0" tIns="0" rIns="0" bIns="0" rtlCol="0" anchor="ctr"/>
          <a:lstStyle/>
          <a:p>
            <a:r>
              <a:rPr lang="en-US" sz="1067" b="1" spc="107">
                <a:solidFill>
                  <a:srgbClr val="0EA5A4"/>
                </a:solidFill>
                <a:latin typeface="Segoe UI" pitchFamily="34" charset="0"/>
                <a:ea typeface="Segoe UI" pitchFamily="34" charset="-122"/>
                <a:cs typeface="Segoe UI" pitchFamily="34" charset="-120"/>
              </a:rPr>
              <a:t>CHRISTIAN CONNECTION</a:t>
            </a:r>
          </a:p>
        </p:txBody>
      </p:sp>
      <p:sp>
        <p:nvSpPr>
          <p:cNvPr id="32" name="Connection text"/>
          <p:cNvSpPr/>
          <p:nvPr/>
        </p:nvSpPr>
        <p:spPr>
          <a:xfrm>
            <a:off x="1280160" y="4876800"/>
            <a:ext cx="9814560" cy="670560"/>
          </a:xfrm>
          <a:prstGeom prst="rect">
            <a:avLst/>
          </a:prstGeom>
          <a:noFill/>
          <a:ln/>
        </p:spPr>
        <p:txBody>
          <a:bodyPr wrap="square" lIns="0" tIns="0" rIns="0" bIns="0" rtlCol="0" anchor="ctr"/>
          <a:lstStyle/>
          <a:p>
            <a:r>
              <a:rPr lang="en-US" sz="1600">
                <a:solidFill>
                  <a:srgbClr val="0F172A"/>
                </a:solidFill>
                <a:latin typeface="Segoe UI" pitchFamily="34" charset="0"/>
                <a:ea typeface="Segoe UI" pitchFamily="34" charset="-122"/>
                <a:cs typeface="Segoe UI" pitchFamily="34" charset="-120"/>
              </a:rPr>
              <a:t>Caring for a place is a job God gives people, not a chore we do only while we are watched. Working a shared place and taking care of it means leaving it ready for whoever comes next.</a:t>
            </a:r>
          </a:p>
        </p:txBody>
      </p:sp>
    </p:spTree>
    <p:extLst>
      <p:ext uri="{BB962C8B-B14F-4D97-AF65-F5344CB8AC3E}">
        <p14:creationId xmlns:p14="http://schemas.microsoft.com/office/powerpoint/2010/main" val="1607828824"/>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FFEDEA"/>
          </a:solidFill>
          <a:ln w="12700">
            <a:solidFill>
              <a:srgbClr val="FFEDEA"/>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887090" y="643250"/>
            <a:ext cx="298460" cy="298460"/>
          </a:xfrm>
          <a:prstGeom prst="ellipse">
            <a:avLst/>
          </a:prstGeom>
          <a:ln w="15240">
            <a:solidFill>
              <a:srgbClr val="F76C5E"/>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969167" y="795465"/>
            <a:ext cx="62676" cy="67153"/>
          </a:xfrm>
          <a:prstGeom prst="line">
            <a:avLst/>
          </a:prstGeom>
          <a:ln w="15240">
            <a:solidFill>
              <a:srgbClr val="F76C5E"/>
            </a:solidFill>
            <a:prstDash val="solid"/>
          </a:ln>
        </p:spPr>
        <p:txBody>
          <a:bodyPr/>
          <a:lstStyle/>
          <a:p>
            <a:endParaRPr lang="en-US" sz="2400"/>
          </a:p>
        </p:txBody>
      </p:sp>
      <p:sp>
        <p:nvSpPr>
          <p:cNvPr id="5" name="Move logo">
            <a:extLst>
              <a:ext uri="{C183D7F6-B498-43B3-948B-1728B52AA6E4}">
                <adec:decorative xmlns:adec="http://schemas.microsoft.com/office/drawing/2017/decorative" val="1"/>
              </a:ext>
            </a:extLst>
          </p:cNvPr>
          <p:cNvSpPr/>
          <p:nvPr/>
        </p:nvSpPr>
        <p:spPr>
          <a:xfrm flipV="1">
            <a:off x="1031843" y="725327"/>
            <a:ext cx="82076" cy="137292"/>
          </a:xfrm>
          <a:prstGeom prst="line">
            <a:avLst/>
          </a:prstGeom>
          <a:ln w="15240">
            <a:solidFill>
              <a:srgbClr val="F76C5E"/>
            </a:solidFill>
            <a:prstDash val="solid"/>
          </a:ln>
        </p:spPr>
        <p:txBody>
          <a:bodyPr/>
          <a:lstStyle/>
          <a:p>
            <a:endParaRPr lang="en-US" sz="2400"/>
          </a:p>
        </p:txBody>
      </p:sp>
      <p:sp>
        <p:nvSpPr>
          <p:cNvPr id="6" name="Text 4">
            <a:extLst>
              <a:ext uri="{C183D7F6-B498-43B3-948B-1728B52AA6E4}">
                <adec:decorative xmlns:adec="http://schemas.microsoft.com/office/drawing/2017/decorative" val="0"/>
              </a:ext>
            </a:extLst>
          </p:cNvPr>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F76C5E"/>
                </a:solidFill>
                <a:latin typeface="Segoe UI" pitchFamily="34" charset="0"/>
                <a:ea typeface="Segoe UI" pitchFamily="34" charset="-122"/>
                <a:cs typeface="Segoe UI" pitchFamily="34" charset="-120"/>
              </a:rPr>
              <a:t>PRACTISE</a:t>
            </a:r>
            <a:r>
              <a:rPr lang="en-US" sz="1667" kern="0" spc="133">
                <a:solidFill>
                  <a:srgbClr val="CBD5E1"/>
                </a:solidFill>
                <a:latin typeface="Segoe UI" pitchFamily="34" charset="0"/>
                <a:ea typeface="Segoe UI" pitchFamily="34" charset="-122"/>
                <a:cs typeface="Segoe UI" pitchFamily="34" charset="-120"/>
              </a:rPr>
              <a:t>  ·  </a:t>
            </a:r>
            <a:r>
              <a:rPr lang="en-US" sz="1667" kern="0" spc="133">
                <a:solidFill>
                  <a:srgbClr val="475569"/>
                </a:solidFill>
                <a:latin typeface="Segoe UI" pitchFamily="34" charset="0"/>
                <a:ea typeface="Segoe UI" pitchFamily="34" charset="-122"/>
                <a:cs typeface="Segoe UI" pitchFamily="34" charset="-120"/>
              </a:rPr>
              <a:t>Stewardship action sort</a:t>
            </a:r>
            <a:endParaRPr lang="en-US" sz="1667"/>
          </a:p>
        </p:txBody>
      </p:sp>
      <p:sp>
        <p:nvSpPr>
          <p:cNvPr id="7" name="Text 5"/>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T4 · CARE FOR SHARED PLACES · WEEK 5</a:t>
            </a:r>
            <a:endParaRPr lang="en-US" sz="1200"/>
          </a:p>
        </p:txBody>
      </p:sp>
      <p:sp>
        <p:nvSpPr>
          <p:cNvPr id="8" name="Text 0"/>
          <p:cNvSpPr>
            <a:spLocks noGrp="1"/>
          </p:cNvSpPr>
          <p:nvPr>
            <p:ph type="title" idx="100" hasCustomPrompt="1"/>
          </p:nvPr>
        </p:nvSpPr>
        <p:spPr>
          <a:xfrm>
            <a:off x="731520" y="1402080"/>
            <a:ext cx="10728960" cy="731520"/>
          </a:xfrm>
          <a:prstGeom prst="rect">
            <a:avLst/>
          </a:prstGeom>
          <a:noFill/>
          <a:ln/>
        </p:spPr>
        <p:txBody>
          <a:bodyPr vert="horz" wrap="square" lIns="0" tIns="0" rIns="0" bIns="0" rtlCol="0" anchor="ctr">
            <a:normAutofit fontScale="90000"/>
          </a:bodyPr>
          <a:lstStyle/>
          <a:p>
            <a:r>
              <a:rPr lang="en-US" sz="3733" b="1">
                <a:solidFill>
                  <a:srgbClr val="0F172A"/>
                </a:solidFill>
                <a:latin typeface="Segoe UI" pitchFamily="34" charset="0"/>
                <a:ea typeface="Segoe UI" pitchFamily="34" charset="-122"/>
                <a:cs typeface="Segoe UI" pitchFamily="34" charset="-120"/>
              </a:rPr>
              <a:t>Which actions would really care for this shared place?</a:t>
            </a:r>
            <a:endParaRPr lang="en-US" sz="3733"/>
          </a:p>
        </p:txBody>
      </p:sp>
      <p:sp>
        <p:nvSpPr>
          <p:cNvPr id="9" name="Card">
            <a:extLst>
              <a:ext uri="{C183D7F6-B498-43B3-948B-1728B52AA6E4}">
                <adec:decorative xmlns:adec="http://schemas.microsoft.com/office/drawing/2017/decorative" val="1"/>
              </a:ext>
            </a:extLst>
          </p:cNvPr>
          <p:cNvSpPr/>
          <p:nvPr/>
        </p:nvSpPr>
        <p:spPr>
          <a:xfrm>
            <a:off x="731520" y="2255520"/>
            <a:ext cx="5242560" cy="1036320"/>
          </a:xfrm>
          <a:prstGeom prst="roundRect">
            <a:avLst>
              <a:gd name="adj" fmla="val 14118"/>
            </a:avLst>
          </a:prstGeom>
          <a:solidFill>
            <a:srgbClr val="FFEDEA"/>
          </a:solidFill>
          <a:ln w="12700">
            <a:solidFill>
              <a:srgbClr val="FFEDEA"/>
            </a:solidFill>
            <a:prstDash val="solid"/>
          </a:ln>
        </p:spPr>
        <p:txBody>
          <a:bodyPr/>
          <a:lstStyle/>
          <a:p>
            <a:endParaRPr lang="en-US" sz="2400"/>
          </a:p>
        </p:txBody>
      </p:sp>
      <p:sp>
        <p:nvSpPr>
          <p:cNvPr id="10" name="Text 8">
            <a:extLst>
              <a:ext uri="{C183D7F6-B498-43B3-948B-1728B52AA6E4}">
                <adec:decorative xmlns:adec="http://schemas.microsoft.com/office/drawing/2017/decorative" val="0"/>
              </a:ext>
            </a:extLst>
          </p:cNvPr>
          <p:cNvSpPr/>
          <p:nvPr/>
        </p:nvSpPr>
        <p:spPr>
          <a:xfrm>
            <a:off x="1097280" y="2255520"/>
            <a:ext cx="4511040" cy="1036320"/>
          </a:xfrm>
          <a:prstGeom prst="rect">
            <a:avLst/>
          </a:prstGeom>
          <a:noFill/>
          <a:ln/>
        </p:spPr>
        <p:txBody>
          <a:bodyPr wrap="square" lIns="0" tIns="0" rIns="0" bIns="0" rtlCol="0" anchor="ctr"/>
          <a:lstStyle/>
          <a:p>
            <a:pPr>
              <a:lnSpc>
                <a:spcPts val="2400"/>
              </a:lnSpc>
            </a:pPr>
            <a:r>
              <a:rPr lang="en-US" sz="1667">
                <a:solidFill>
                  <a:srgbClr val="0F172A"/>
                </a:solidFill>
                <a:latin typeface="Segoe UI" pitchFamily="34" charset="0"/>
                <a:ea typeface="Segoe UI" pitchFamily="34" charset="-122"/>
                <a:cs typeface="Segoe UI" pitchFamily="34" charset="-120"/>
              </a:rPr>
              <a:t>List what the courtyard needs, and who is affected by each need.</a:t>
            </a:r>
            <a:endParaRPr lang="en-US" sz="1667"/>
          </a:p>
        </p:txBody>
      </p:sp>
      <p:sp>
        <p:nvSpPr>
          <p:cNvPr id="11" name="Card">
            <a:extLst>
              <a:ext uri="{C183D7F6-B498-43B3-948B-1728B52AA6E4}">
                <adec:decorative xmlns:adec="http://schemas.microsoft.com/office/drawing/2017/decorative" val="1"/>
              </a:ext>
            </a:extLst>
          </p:cNvPr>
          <p:cNvSpPr/>
          <p:nvPr/>
        </p:nvSpPr>
        <p:spPr>
          <a:xfrm>
            <a:off x="6217920" y="2255520"/>
            <a:ext cx="5242560" cy="1036320"/>
          </a:xfrm>
          <a:prstGeom prst="roundRect">
            <a:avLst>
              <a:gd name="adj" fmla="val 14118"/>
            </a:avLst>
          </a:prstGeom>
          <a:solidFill>
            <a:srgbClr val="EEF0FF"/>
          </a:solidFill>
          <a:ln w="12700">
            <a:solidFill>
              <a:srgbClr val="EEF0FF"/>
            </a:solidFill>
            <a:prstDash val="solid"/>
          </a:ln>
        </p:spPr>
        <p:txBody>
          <a:bodyPr/>
          <a:lstStyle/>
          <a:p>
            <a:endParaRPr lang="en-US" sz="2400"/>
          </a:p>
        </p:txBody>
      </p:sp>
      <p:sp>
        <p:nvSpPr>
          <p:cNvPr id="12" name="Text 10">
            <a:extLst>
              <a:ext uri="{C183D7F6-B498-43B3-948B-1728B52AA6E4}">
                <adec:decorative xmlns:adec="http://schemas.microsoft.com/office/drawing/2017/decorative" val="0"/>
              </a:ext>
            </a:extLst>
          </p:cNvPr>
          <p:cNvSpPr/>
          <p:nvPr/>
        </p:nvSpPr>
        <p:spPr>
          <a:xfrm>
            <a:off x="6583680" y="2255520"/>
            <a:ext cx="4511040" cy="1036320"/>
          </a:xfrm>
          <a:prstGeom prst="rect">
            <a:avLst/>
          </a:prstGeom>
          <a:noFill/>
          <a:ln/>
        </p:spPr>
        <p:txBody>
          <a:bodyPr wrap="square" lIns="0" tIns="0" rIns="0" bIns="0" rtlCol="0" anchor="ctr"/>
          <a:lstStyle/>
          <a:p>
            <a:pPr>
              <a:lnSpc>
                <a:spcPts val="2400"/>
              </a:lnSpc>
            </a:pPr>
            <a:r>
              <a:rPr lang="en-US" sz="1667">
                <a:solidFill>
                  <a:srgbClr val="0F172A"/>
                </a:solidFill>
                <a:latin typeface="Segoe UI" pitchFamily="34" charset="0"/>
                <a:ea typeface="Segoe UI" pitchFamily="34" charset="-122"/>
                <a:cs typeface="Segoe UI" pitchFamily="34" charset="-120"/>
              </a:rPr>
              <a:t>Sort the six cards, then design one practical stewardship action that names who does what, and when.</a:t>
            </a:r>
            <a:endParaRPr lang="en-US" sz="1667"/>
          </a:p>
        </p:txBody>
      </p:sp>
      <p:sp>
        <p:nvSpPr>
          <p:cNvPr id="100" name="Card">
            <a:extLst>
              <a:ext uri="{C183D7F6-B498-43B3-948B-1728B52AA6E4}">
                <adec:decorative xmlns:adec="http://schemas.microsoft.com/office/drawing/2017/decorative" val="1"/>
              </a:ext>
            </a:extLst>
          </p:cNvPr>
          <p:cNvSpPr/>
          <p:nvPr/>
        </p:nvSpPr>
        <p:spPr>
          <a:xfrm>
            <a:off x="731520" y="3389376"/>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01" name="Number badge">
            <a:extLst>
              <a:ext uri="{C183D7F6-B498-43B3-948B-1728B52AA6E4}">
                <adec:decorative xmlns:adec="http://schemas.microsoft.com/office/drawing/2017/decorative" val="1"/>
              </a:ext>
            </a:extLst>
          </p:cNvPr>
          <p:cNvSpPr/>
          <p:nvPr/>
        </p:nvSpPr>
        <p:spPr>
          <a:xfrm>
            <a:off x="975360" y="3511296"/>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02" name="Text 102"/>
          <p:cNvSpPr/>
          <p:nvPr/>
        </p:nvSpPr>
        <p:spPr>
          <a:xfrm>
            <a:off x="975360" y="3511296"/>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1</a:t>
            </a:r>
            <a:endParaRPr lang="en-US" sz="1467"/>
          </a:p>
        </p:txBody>
      </p:sp>
      <p:sp>
        <p:nvSpPr>
          <p:cNvPr id="103" name="Text 103"/>
          <p:cNvSpPr/>
          <p:nvPr/>
        </p:nvSpPr>
        <p:spPr>
          <a:xfrm>
            <a:off x="1463040" y="3389376"/>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Report the dripping tap and check that it gets fixed</a:t>
            </a:r>
            <a:endParaRPr lang="en-US" sz="1467"/>
          </a:p>
        </p:txBody>
      </p:sp>
      <p:sp>
        <p:nvSpPr>
          <p:cNvPr id="104" name="Card">
            <a:extLst>
              <a:ext uri="{C183D7F6-B498-43B3-948B-1728B52AA6E4}">
                <adec:decorative xmlns:adec="http://schemas.microsoft.com/office/drawing/2017/decorative" val="1"/>
              </a:ext>
            </a:extLst>
          </p:cNvPr>
          <p:cNvSpPr/>
          <p:nvPr/>
        </p:nvSpPr>
        <p:spPr>
          <a:xfrm>
            <a:off x="6217920" y="3389376"/>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05" name="Number badge">
            <a:extLst>
              <a:ext uri="{C183D7F6-B498-43B3-948B-1728B52AA6E4}">
                <adec:decorative xmlns:adec="http://schemas.microsoft.com/office/drawing/2017/decorative" val="1"/>
              </a:ext>
            </a:extLst>
          </p:cNvPr>
          <p:cNvSpPr/>
          <p:nvPr/>
        </p:nvSpPr>
        <p:spPr>
          <a:xfrm>
            <a:off x="6461760" y="3511296"/>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06" name="Text 106"/>
          <p:cNvSpPr/>
          <p:nvPr/>
        </p:nvSpPr>
        <p:spPr>
          <a:xfrm>
            <a:off x="6461760" y="3511296"/>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2</a:t>
            </a:r>
            <a:endParaRPr lang="en-US" sz="1467"/>
          </a:p>
        </p:txBody>
      </p:sp>
      <p:sp>
        <p:nvSpPr>
          <p:cNvPr id="107" name="Text 107"/>
          <p:cNvSpPr/>
          <p:nvPr/>
        </p:nvSpPr>
        <p:spPr>
          <a:xfrm>
            <a:off x="6949440" y="3389376"/>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Give one student litter duty every lunchtime</a:t>
            </a:r>
            <a:endParaRPr lang="en-US" sz="1467"/>
          </a:p>
        </p:txBody>
      </p:sp>
      <p:sp>
        <p:nvSpPr>
          <p:cNvPr id="108" name="Card">
            <a:extLst>
              <a:ext uri="{C183D7F6-B498-43B3-948B-1728B52AA6E4}">
                <adec:decorative xmlns:adec="http://schemas.microsoft.com/office/drawing/2017/decorative" val="1"/>
              </a:ext>
            </a:extLst>
          </p:cNvPr>
          <p:cNvSpPr/>
          <p:nvPr/>
        </p:nvSpPr>
        <p:spPr>
          <a:xfrm>
            <a:off x="731520" y="4072128"/>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09" name="Number badge">
            <a:extLst>
              <a:ext uri="{C183D7F6-B498-43B3-948B-1728B52AA6E4}">
                <adec:decorative xmlns:adec="http://schemas.microsoft.com/office/drawing/2017/decorative" val="1"/>
              </a:ext>
            </a:extLst>
          </p:cNvPr>
          <p:cNvSpPr/>
          <p:nvPr/>
        </p:nvSpPr>
        <p:spPr>
          <a:xfrm>
            <a:off x="975360" y="4194048"/>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10" name="Text 110"/>
          <p:cNvSpPr/>
          <p:nvPr/>
        </p:nvSpPr>
        <p:spPr>
          <a:xfrm>
            <a:off x="975360" y="4194048"/>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3</a:t>
            </a:r>
            <a:endParaRPr lang="en-US" sz="1467"/>
          </a:p>
        </p:txBody>
      </p:sp>
      <p:sp>
        <p:nvSpPr>
          <p:cNvPr id="111" name="Text 111"/>
          <p:cNvSpPr/>
          <p:nvPr/>
        </p:nvSpPr>
        <p:spPr>
          <a:xfrm>
            <a:off x="1463040" y="4072128"/>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Photograph one tidy corner and leave the rest as it is</a:t>
            </a:r>
            <a:endParaRPr lang="en-US" sz="1467"/>
          </a:p>
        </p:txBody>
      </p:sp>
      <p:sp>
        <p:nvSpPr>
          <p:cNvPr id="112" name="Card">
            <a:extLst>
              <a:ext uri="{C183D7F6-B498-43B3-948B-1728B52AA6E4}">
                <adec:decorative xmlns:adec="http://schemas.microsoft.com/office/drawing/2017/decorative" val="1"/>
              </a:ext>
            </a:extLst>
          </p:cNvPr>
          <p:cNvSpPr/>
          <p:nvPr/>
        </p:nvSpPr>
        <p:spPr>
          <a:xfrm>
            <a:off x="6217920" y="4072128"/>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13" name="Number badge">
            <a:extLst>
              <a:ext uri="{C183D7F6-B498-43B3-948B-1728B52AA6E4}">
                <adec:decorative xmlns:adec="http://schemas.microsoft.com/office/drawing/2017/decorative" val="1"/>
              </a:ext>
            </a:extLst>
          </p:cNvPr>
          <p:cNvSpPr/>
          <p:nvPr/>
        </p:nvSpPr>
        <p:spPr>
          <a:xfrm>
            <a:off x="6461760" y="4194048"/>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14" name="Text 114"/>
          <p:cNvSpPr/>
          <p:nvPr/>
        </p:nvSpPr>
        <p:spPr>
          <a:xfrm>
            <a:off x="6461760" y="4194048"/>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4</a:t>
            </a:r>
            <a:endParaRPr lang="en-US" sz="1467"/>
          </a:p>
        </p:txBody>
      </p:sp>
      <p:sp>
        <p:nvSpPr>
          <p:cNvPr id="115" name="Text 115"/>
          <p:cNvSpPr/>
          <p:nvPr/>
        </p:nvSpPr>
        <p:spPr>
          <a:xfrm>
            <a:off x="6949440" y="4072128"/>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Leave it — the next class can sort the courtyard out</a:t>
            </a:r>
            <a:endParaRPr lang="en-US" sz="1467"/>
          </a:p>
        </p:txBody>
      </p:sp>
      <p:sp>
        <p:nvSpPr>
          <p:cNvPr id="116" name="Card">
            <a:extLst>
              <a:ext uri="{C183D7F6-B498-43B3-948B-1728B52AA6E4}">
                <adec:decorative xmlns:adec="http://schemas.microsoft.com/office/drawing/2017/decorative" val="1"/>
              </a:ext>
            </a:extLst>
          </p:cNvPr>
          <p:cNvSpPr/>
          <p:nvPr/>
        </p:nvSpPr>
        <p:spPr>
          <a:xfrm>
            <a:off x="731520" y="4754880"/>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17" name="Number badge">
            <a:extLst>
              <a:ext uri="{C183D7F6-B498-43B3-948B-1728B52AA6E4}">
                <adec:decorative xmlns:adec="http://schemas.microsoft.com/office/drawing/2017/decorative" val="1"/>
              </a:ext>
            </a:extLst>
          </p:cNvPr>
          <p:cNvSpPr/>
          <p:nvPr/>
        </p:nvSpPr>
        <p:spPr>
          <a:xfrm>
            <a:off x="975360" y="4876800"/>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18" name="Text 118"/>
          <p:cNvSpPr/>
          <p:nvPr/>
        </p:nvSpPr>
        <p:spPr>
          <a:xfrm>
            <a:off x="975360" y="4876800"/>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5</a:t>
            </a:r>
            <a:endParaRPr lang="en-US" sz="1467"/>
          </a:p>
        </p:txBody>
      </p:sp>
      <p:sp>
        <p:nvSpPr>
          <p:cNvPr id="119" name="Text 119"/>
          <p:cNvSpPr/>
          <p:nvPr/>
        </p:nvSpPr>
        <p:spPr>
          <a:xfrm>
            <a:off x="1463040" y="4754880"/>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Sort the shed tools and agree a put-away routine</a:t>
            </a:r>
            <a:endParaRPr lang="en-US" sz="1467"/>
          </a:p>
        </p:txBody>
      </p:sp>
      <p:sp>
        <p:nvSpPr>
          <p:cNvPr id="120" name="Card">
            <a:extLst>
              <a:ext uri="{C183D7F6-B498-43B3-948B-1728B52AA6E4}">
                <adec:decorative xmlns:adec="http://schemas.microsoft.com/office/drawing/2017/decorative" val="1"/>
              </a:ext>
            </a:extLst>
          </p:cNvPr>
          <p:cNvSpPr/>
          <p:nvPr/>
        </p:nvSpPr>
        <p:spPr>
          <a:xfrm>
            <a:off x="6217920" y="4754880"/>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21" name="Number badge">
            <a:extLst>
              <a:ext uri="{C183D7F6-B498-43B3-948B-1728B52AA6E4}">
                <adec:decorative xmlns:adec="http://schemas.microsoft.com/office/drawing/2017/decorative" val="1"/>
              </a:ext>
            </a:extLst>
          </p:cNvPr>
          <p:cNvSpPr/>
          <p:nvPr/>
        </p:nvSpPr>
        <p:spPr>
          <a:xfrm>
            <a:off x="6461760" y="4876800"/>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22" name="Text 122"/>
          <p:cNvSpPr/>
          <p:nvPr/>
        </p:nvSpPr>
        <p:spPr>
          <a:xfrm>
            <a:off x="6461760" y="4876800"/>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6</a:t>
            </a:r>
            <a:endParaRPr lang="en-US" sz="1467"/>
          </a:p>
        </p:txBody>
      </p:sp>
      <p:sp>
        <p:nvSpPr>
          <p:cNvPr id="123" name="Text 123"/>
          <p:cNvSpPr/>
          <p:nvPr/>
        </p:nvSpPr>
        <p:spPr>
          <a:xfrm>
            <a:off x="6949440" y="4754880"/>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Weed the vegetable bay and label the rows for next year</a:t>
            </a:r>
            <a:endParaRPr lang="en-US" sz="1467"/>
          </a:p>
        </p:txBody>
      </p:sp>
      <p:sp>
        <p:nvSpPr>
          <p:cNvPr id="124" name="Text 124"/>
          <p:cNvSpPr/>
          <p:nvPr/>
        </p:nvSpPr>
        <p:spPr>
          <a:xfrm>
            <a:off x="731520" y="5364480"/>
            <a:ext cx="10728960" cy="219456"/>
          </a:xfrm>
          <a:prstGeom prst="rect">
            <a:avLst/>
          </a:prstGeom>
          <a:noFill/>
          <a:ln/>
        </p:spPr>
        <p:txBody>
          <a:bodyPr wrap="square" lIns="0" tIns="0" rIns="0" bIns="0" rtlCol="0" anchor="ctr"/>
          <a:lstStyle/>
          <a:p>
            <a:r>
              <a:rPr lang="en-US" sz="1200">
                <a:solidFill>
                  <a:srgbClr val="475569"/>
                </a:solidFill>
                <a:latin typeface="Segoe UI" pitchFamily="34" charset="0"/>
                <a:ea typeface="Segoe UI" pitchFamily="34" charset="-122"/>
                <a:cs typeface="Segoe UI" pitchFamily="34" charset="-120"/>
              </a:rPr>
              <a:t>Test each card: is it practical? Is the work shared? Will it still help after we leave?</a:t>
            </a:r>
            <a:endParaRPr lang="en-US" sz="1467"/>
          </a:p>
        </p:txBody>
      </p:sp>
      <p:sp>
        <p:nvSpPr>
          <p:cNvPr id="29"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30"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94A3B8"/>
            </a:solidFill>
            <a:prstDash val="solid"/>
          </a:ln>
        </p:spPr>
        <p:txBody>
          <a:bodyPr/>
          <a:lstStyle/>
          <a:p>
            <a:endParaRPr lang="en-US" sz="2400"/>
          </a:p>
        </p:txBody>
      </p:sp>
      <p:sp>
        <p:nvSpPr>
          <p:cNvPr id="31"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94A3B8"/>
            </a:solidFill>
            <a:prstDash val="solid"/>
          </a:ln>
        </p:spPr>
        <p:txBody>
          <a:bodyPr/>
          <a:lstStyle/>
          <a:p>
            <a:endParaRPr lang="en-US" sz="2400"/>
          </a:p>
        </p:txBody>
      </p:sp>
      <p:sp>
        <p:nvSpPr>
          <p:cNvPr id="32" name="Text 30"/>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CONNECT</a:t>
            </a:r>
            <a:endParaRPr lang="en-US" sz="1400"/>
          </a:p>
        </p:txBody>
      </p:sp>
      <p:sp>
        <p:nvSpPr>
          <p:cNvPr id="33" name="Rhythm chip">
            <a:extLst>
              <a:ext uri="{C183D7F6-B498-43B3-948B-1728B52AA6E4}">
                <adec:decorative xmlns:adec="http://schemas.microsoft.com/office/drawing/2017/decorative" val="1"/>
              </a:ext>
            </a:extLst>
          </p:cNvPr>
          <p:cNvSpPr/>
          <p:nvPr/>
        </p:nvSpPr>
        <p:spPr>
          <a:xfrm>
            <a:off x="359664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34" name="Move logo">
            <a:extLst>
              <a:ext uri="{C183D7F6-B498-43B3-948B-1728B52AA6E4}">
                <adec:decorative xmlns:adec="http://schemas.microsoft.com/office/drawing/2017/decorative" val="1"/>
              </a:ext>
            </a:extLst>
          </p:cNvPr>
          <p:cNvSpPr/>
          <p:nvPr/>
        </p:nvSpPr>
        <p:spPr>
          <a:xfrm>
            <a:off x="3897051" y="5999927"/>
            <a:ext cx="190195" cy="190195"/>
          </a:xfrm>
          <a:prstGeom prst="ellipse">
            <a:avLst/>
          </a:prstGeom>
          <a:ln w="15240">
            <a:solidFill>
              <a:srgbClr val="94A3B8"/>
            </a:solidFill>
            <a:prstDash val="solid"/>
          </a:ln>
        </p:spPr>
        <p:txBody>
          <a:bodyPr/>
          <a:lstStyle/>
          <a:p>
            <a:endParaRPr lang="en-US" sz="2400"/>
          </a:p>
        </p:txBody>
      </p:sp>
      <p:sp>
        <p:nvSpPr>
          <p:cNvPr id="35" name="Move logo">
            <a:extLst>
              <a:ext uri="{C183D7F6-B498-43B3-948B-1728B52AA6E4}">
                <adec:decorative xmlns:adec="http://schemas.microsoft.com/office/drawing/2017/decorative" val="1"/>
              </a:ext>
            </a:extLst>
          </p:cNvPr>
          <p:cNvSpPr/>
          <p:nvPr/>
        </p:nvSpPr>
        <p:spPr>
          <a:xfrm>
            <a:off x="4044453" y="6147329"/>
            <a:ext cx="95097" cy="95097"/>
          </a:xfrm>
          <a:prstGeom prst="line">
            <a:avLst/>
          </a:prstGeom>
          <a:ln w="15240">
            <a:solidFill>
              <a:srgbClr val="94A3B8"/>
            </a:solidFill>
            <a:prstDash val="solid"/>
          </a:ln>
        </p:spPr>
        <p:txBody>
          <a:bodyPr/>
          <a:lstStyle/>
          <a:p>
            <a:endParaRPr lang="en-US" sz="2400"/>
          </a:p>
        </p:txBody>
      </p:sp>
      <p:sp>
        <p:nvSpPr>
          <p:cNvPr id="36" name="Text 34"/>
          <p:cNvSpPr/>
          <p:nvPr/>
        </p:nvSpPr>
        <p:spPr>
          <a:xfrm>
            <a:off x="430377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EXPLORE</a:t>
            </a:r>
            <a:endParaRPr lang="en-US" sz="1400"/>
          </a:p>
        </p:txBody>
      </p:sp>
      <p:sp>
        <p:nvSpPr>
          <p:cNvPr id="37" name="Rhythm chip">
            <a:extLst>
              <a:ext uri="{C183D7F6-B498-43B3-948B-1728B52AA6E4}">
                <adec:decorative xmlns:adec="http://schemas.microsoft.com/office/drawing/2017/decorative" val="1"/>
              </a:ext>
            </a:extLst>
          </p:cNvPr>
          <p:cNvSpPr/>
          <p:nvPr/>
        </p:nvSpPr>
        <p:spPr>
          <a:xfrm>
            <a:off x="6461760" y="5608320"/>
            <a:ext cx="2682240" cy="999744"/>
          </a:xfrm>
          <a:prstGeom prst="roundRect">
            <a:avLst>
              <a:gd name="adj" fmla="val 17073"/>
            </a:avLst>
          </a:prstGeom>
          <a:solidFill>
            <a:srgbClr val="F76C5E"/>
          </a:solidFill>
          <a:ln w="12700">
            <a:solidFill>
              <a:srgbClr val="F76C5E"/>
            </a:solidFill>
            <a:prstDash val="solid"/>
          </a:ln>
        </p:spPr>
        <p:txBody>
          <a:bodyPr/>
          <a:lstStyle/>
          <a:p>
            <a:endParaRPr lang="en-US" sz="2400"/>
          </a:p>
        </p:txBody>
      </p:sp>
      <p:sp>
        <p:nvSpPr>
          <p:cNvPr id="38" name="Move logo">
            <a:extLst>
              <a:ext uri="{C183D7F6-B498-43B3-948B-1728B52AA6E4}">
                <adec:decorative xmlns:adec="http://schemas.microsoft.com/office/drawing/2017/decorative" val="1"/>
              </a:ext>
            </a:extLst>
          </p:cNvPr>
          <p:cNvSpPr/>
          <p:nvPr/>
        </p:nvSpPr>
        <p:spPr>
          <a:xfrm>
            <a:off x="6727058" y="5958962"/>
            <a:ext cx="298460" cy="298460"/>
          </a:xfrm>
          <a:prstGeom prst="ellipse">
            <a:avLst/>
          </a:prstGeom>
          <a:ln w="15240">
            <a:solidFill>
              <a:srgbClr val="FFFFFF"/>
            </a:solidFill>
            <a:prstDash val="solid"/>
          </a:ln>
        </p:spPr>
        <p:txBody>
          <a:bodyPr/>
          <a:lstStyle/>
          <a:p>
            <a:endParaRPr lang="en-US" sz="2400"/>
          </a:p>
        </p:txBody>
      </p:sp>
      <p:sp>
        <p:nvSpPr>
          <p:cNvPr id="39" name="Move logo">
            <a:extLst>
              <a:ext uri="{C183D7F6-B498-43B3-948B-1728B52AA6E4}">
                <adec:decorative xmlns:adec="http://schemas.microsoft.com/office/drawing/2017/decorative" val="1"/>
              </a:ext>
            </a:extLst>
          </p:cNvPr>
          <p:cNvSpPr/>
          <p:nvPr/>
        </p:nvSpPr>
        <p:spPr>
          <a:xfrm>
            <a:off x="6809135" y="6111177"/>
            <a:ext cx="62676" cy="67153"/>
          </a:xfrm>
          <a:prstGeom prst="line">
            <a:avLst/>
          </a:prstGeom>
          <a:ln w="15240">
            <a:solidFill>
              <a:srgbClr val="FFFFFF"/>
            </a:solidFill>
            <a:prstDash val="solid"/>
          </a:ln>
        </p:spPr>
        <p:txBody>
          <a:bodyPr/>
          <a:lstStyle/>
          <a:p>
            <a:endParaRPr lang="en-US" sz="2400"/>
          </a:p>
        </p:txBody>
      </p:sp>
      <p:sp>
        <p:nvSpPr>
          <p:cNvPr id="40" name="Move logo">
            <a:extLst>
              <a:ext uri="{C183D7F6-B498-43B3-948B-1728B52AA6E4}">
                <adec:decorative xmlns:adec="http://schemas.microsoft.com/office/drawing/2017/decorative" val="1"/>
              </a:ext>
            </a:extLst>
          </p:cNvPr>
          <p:cNvSpPr/>
          <p:nvPr/>
        </p:nvSpPr>
        <p:spPr>
          <a:xfrm flipV="1">
            <a:off x="6871811" y="6041039"/>
            <a:ext cx="82076" cy="137292"/>
          </a:xfrm>
          <a:prstGeom prst="line">
            <a:avLst/>
          </a:prstGeom>
          <a:ln w="15240">
            <a:solidFill>
              <a:srgbClr val="FFFFFF"/>
            </a:solidFill>
            <a:prstDash val="solid"/>
          </a:ln>
        </p:spPr>
        <p:txBody>
          <a:bodyPr/>
          <a:lstStyle/>
          <a:p>
            <a:endParaRPr lang="en-US" sz="2400"/>
          </a:p>
        </p:txBody>
      </p:sp>
      <p:sp>
        <p:nvSpPr>
          <p:cNvPr id="41" name="Text 39"/>
          <p:cNvSpPr/>
          <p:nvPr/>
        </p:nvSpPr>
        <p:spPr>
          <a:xfrm>
            <a:off x="716889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PRACTISE</a:t>
            </a:r>
            <a:endParaRPr lang="en-US" sz="1733"/>
          </a:p>
        </p:txBody>
      </p:sp>
      <p:sp>
        <p:nvSpPr>
          <p:cNvPr id="42"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43"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94A3B8"/>
            </a:solidFill>
            <a:prstDash val="solid"/>
          </a:ln>
        </p:spPr>
        <p:txBody>
          <a:bodyPr/>
          <a:lstStyle/>
          <a:p>
            <a:endParaRPr lang="en-US" sz="2400"/>
          </a:p>
        </p:txBody>
      </p:sp>
      <p:sp>
        <p:nvSpPr>
          <p:cNvPr id="44"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94A3B8"/>
            </a:solidFill>
            <a:prstDash val="solid"/>
          </a:ln>
        </p:spPr>
        <p:txBody>
          <a:bodyPr/>
          <a:lstStyle/>
          <a:p>
            <a:endParaRPr lang="en-US" sz="2400"/>
          </a:p>
        </p:txBody>
      </p:sp>
      <p:sp>
        <p:nvSpPr>
          <p:cNvPr id="45"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94A3B8"/>
          </a:solidFill>
          <a:ln w="15240">
            <a:solidFill>
              <a:srgbClr val="94A3B8"/>
            </a:solidFill>
            <a:prstDash val="solid"/>
          </a:ln>
        </p:spPr>
        <p:txBody>
          <a:bodyPr/>
          <a:lstStyle/>
          <a:p>
            <a:endParaRPr lang="en-US" sz="2400"/>
          </a:p>
        </p:txBody>
      </p:sp>
      <p:sp>
        <p:nvSpPr>
          <p:cNvPr id="46" name="Text 44"/>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REFLECT</a:t>
            </a:r>
            <a:endParaRPr lang="en-US" sz="1400"/>
          </a:p>
        </p:txBody>
      </p:sp>
    </p:spTree>
    <p:extLst>
      <p:ext uri="{BB962C8B-B14F-4D97-AF65-F5344CB8AC3E}">
        <p14:creationId xmlns:p14="http://schemas.microsoft.com/office/powerpoint/2010/main" val="2265226732"/>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op bar">
            <a:extLst>
              <a:ext uri="{C183D7F6-B498-43B3-948B-1728B52AA6E4}">
                <adec:decorative xmlns:adec="http://schemas.microsoft.com/office/drawing/2017/decorative" val="1"/>
              </a:ext>
            </a:extLst>
          </p:cNvPr>
          <p:cNvSpPr/>
          <p:nvPr/>
        </p:nvSpPr>
        <p:spPr>
          <a:xfrm>
            <a:off x="0" y="0"/>
            <a:ext cx="12192000" cy="146304"/>
          </a:xfrm>
          <a:prstGeom prst="rect">
            <a:avLst/>
          </a:prstGeom>
          <a:solidFill>
            <a:srgbClr val="F59E0B"/>
          </a:solidFill>
          <a:ln w="12700">
            <a:solidFill>
              <a:srgbClr val="F59E0B"/>
            </a:solidFill>
            <a:prstDash val="solid"/>
          </a:ln>
        </p:spPr>
        <p:txBody>
          <a:bodyPr/>
          <a:lstStyle/>
          <a:p>
            <a:endParaRPr lang="en-US" sz="2400"/>
          </a:p>
        </p:txBody>
      </p:sp>
      <p:sp>
        <p:nvSpPr>
          <p:cNvPr id="3"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1E293B"/>
          </a:solidFill>
          <a:ln w="12700">
            <a:solidFill>
              <a:srgbClr val="334155"/>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878801" y="634961"/>
            <a:ext cx="315041" cy="315041"/>
          </a:xfrm>
          <a:prstGeom prst="ellipse">
            <a:avLst/>
          </a:prstGeom>
          <a:ln w="15240">
            <a:solidFill>
              <a:srgbClr val="F59E0B"/>
            </a:solidFill>
            <a:prstDash val="solid"/>
          </a:ln>
        </p:spPr>
        <p:txBody>
          <a:bodyPr/>
          <a:lstStyle/>
          <a:p>
            <a:endParaRPr lang="en-US" sz="2400"/>
          </a:p>
        </p:txBody>
      </p:sp>
      <p:sp>
        <p:nvSpPr>
          <p:cNvPr id="5" name="Move logo">
            <a:extLst>
              <a:ext uri="{C183D7F6-B498-43B3-948B-1728B52AA6E4}">
                <adec:decorative xmlns:adec="http://schemas.microsoft.com/office/drawing/2017/decorative" val="1"/>
              </a:ext>
            </a:extLst>
          </p:cNvPr>
          <p:cNvSpPr/>
          <p:nvPr/>
        </p:nvSpPr>
        <p:spPr>
          <a:xfrm>
            <a:off x="960711" y="716871"/>
            <a:ext cx="151220" cy="151220"/>
          </a:xfrm>
          <a:prstGeom prst="ellipse">
            <a:avLst/>
          </a:prstGeom>
          <a:ln w="15240">
            <a:solidFill>
              <a:srgbClr val="F59E0B"/>
            </a:solidFill>
            <a:prstDash val="solid"/>
          </a:ln>
        </p:spPr>
        <p:txBody>
          <a:bodyPr/>
          <a:lstStyle/>
          <a:p>
            <a:endParaRPr lang="en-US" sz="2400"/>
          </a:p>
        </p:txBody>
      </p:sp>
      <p:sp>
        <p:nvSpPr>
          <p:cNvPr id="6" name="Move logo">
            <a:extLst>
              <a:ext uri="{C183D7F6-B498-43B3-948B-1728B52AA6E4}">
                <adec:decorative xmlns:adec="http://schemas.microsoft.com/office/drawing/2017/decorative" val="1"/>
              </a:ext>
            </a:extLst>
          </p:cNvPr>
          <p:cNvSpPr/>
          <p:nvPr/>
        </p:nvSpPr>
        <p:spPr>
          <a:xfrm>
            <a:off x="1015843" y="772003"/>
            <a:ext cx="40956" cy="40956"/>
          </a:xfrm>
          <a:prstGeom prst="ellipse">
            <a:avLst/>
          </a:prstGeom>
          <a:solidFill>
            <a:srgbClr val="F59E0B"/>
          </a:solidFill>
          <a:ln w="15240">
            <a:solidFill>
              <a:srgbClr val="F59E0B"/>
            </a:solidFill>
            <a:prstDash val="solid"/>
          </a:ln>
        </p:spPr>
        <p:txBody>
          <a:bodyPr/>
          <a:lstStyle/>
          <a:p>
            <a:endParaRPr lang="en-US" sz="2400"/>
          </a:p>
        </p:txBody>
      </p:sp>
      <p:sp>
        <p:nvSpPr>
          <p:cNvPr id="7" name="Text 5"/>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F59E0B"/>
                </a:solidFill>
                <a:latin typeface="Segoe UI" pitchFamily="34" charset="0"/>
                <a:ea typeface="Segoe UI" pitchFamily="34" charset="-122"/>
                <a:cs typeface="Segoe UI" pitchFamily="34" charset="-120"/>
              </a:rPr>
              <a:t>REFLECT</a:t>
            </a:r>
            <a:r>
              <a:rPr lang="en-US" sz="1667" kern="0" spc="133">
                <a:solidFill>
                  <a:srgbClr val="475569"/>
                </a:solidFill>
                <a:latin typeface="Segoe UI" pitchFamily="34" charset="0"/>
                <a:ea typeface="Segoe UI" pitchFamily="34" charset="-122"/>
                <a:cs typeface="Segoe UI" pitchFamily="34" charset="-120"/>
              </a:rPr>
              <a:t>  ·  </a:t>
            </a:r>
            <a:r>
              <a:rPr lang="en-US" sz="1667" kern="0" spc="133">
                <a:solidFill>
                  <a:srgbClr val="94A3B8"/>
                </a:solidFill>
                <a:latin typeface="Segoe UI" pitchFamily="34" charset="0"/>
                <a:ea typeface="Segoe UI" pitchFamily="34" charset="-122"/>
                <a:cs typeface="Segoe UI" pitchFamily="34" charset="-120"/>
              </a:rPr>
              <a:t>Reflection and handover</a:t>
            </a:r>
            <a:endParaRPr lang="en-US" sz="1667"/>
          </a:p>
        </p:txBody>
      </p:sp>
      <p:sp>
        <p:nvSpPr>
          <p:cNvPr id="8" name="Text 6"/>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T4 · CARE FOR SHARED PLACES · WEEK 5</a:t>
            </a:r>
            <a:endParaRPr lang="en-US" sz="1200"/>
          </a:p>
        </p:txBody>
      </p:sp>
      <p:sp>
        <p:nvSpPr>
          <p:cNvPr id="9" name="Text 0"/>
          <p:cNvSpPr>
            <a:spLocks noGrp="1"/>
          </p:cNvSpPr>
          <p:nvPr>
            <p:ph type="title" idx="100" hasCustomPrompt="1"/>
          </p:nvPr>
        </p:nvSpPr>
        <p:spPr>
          <a:xfrm>
            <a:off x="731520" y="1402080"/>
            <a:ext cx="10728960" cy="1828800"/>
          </a:xfrm>
          <a:prstGeom prst="rect">
            <a:avLst/>
          </a:prstGeom>
          <a:noFill/>
          <a:ln/>
        </p:spPr>
        <p:txBody>
          <a:bodyPr vert="horz" wrap="square" lIns="0" tIns="0" rIns="0" bIns="0" rtlCol="0" anchor="ctr">
            <a:normAutofit/>
          </a:bodyPr>
          <a:lstStyle/>
          <a:p>
            <a:r>
              <a:rPr lang="en-US" sz="3600" b="1">
                <a:solidFill>
                  <a:srgbClr val="FFFFFF"/>
                </a:solidFill>
                <a:latin typeface="Segoe UI" pitchFamily="34" charset="0"/>
                <a:ea typeface="Segoe UI" pitchFamily="34" charset="-122"/>
                <a:cs typeface="Segoe UI" pitchFamily="34" charset="-120"/>
              </a:rPr>
              <a:t>“My one stewardship action is … and it will still help the next class because …”</a:t>
            </a:r>
            <a:endParaRPr lang="en-US" sz="3600"/>
          </a:p>
        </p:txBody>
      </p:sp>
      <p:sp>
        <p:nvSpPr>
          <p:cNvPr id="10" name="Text 8"/>
          <p:cNvSpPr/>
          <p:nvPr/>
        </p:nvSpPr>
        <p:spPr>
          <a:xfrm>
            <a:off x="731520" y="3352800"/>
            <a:ext cx="10728960" cy="426720"/>
          </a:xfrm>
          <a:prstGeom prst="rect">
            <a:avLst/>
          </a:prstGeom>
          <a:noFill/>
          <a:ln/>
        </p:spPr>
        <p:txBody>
          <a:bodyPr wrap="square" lIns="0" tIns="0" rIns="0" bIns="0" rtlCol="0" anchor="ctr"/>
          <a:lstStyle/>
          <a:p>
            <a:r>
              <a:rPr lang="en-US">
                <a:solidFill>
                  <a:srgbClr val="C7D2E5"/>
                </a:solidFill>
                <a:latin typeface="Segoe UI" pitchFamily="34" charset="0"/>
                <a:ea typeface="Segoe UI" pitchFamily="34" charset="-122"/>
                <a:cs typeface="Segoe UI" pitchFamily="34" charset="-120"/>
              </a:rPr>
              <a:t>Write this one privately — you don't have to share it.</a:t>
            </a:r>
            <a:endParaRPr lang="en-US"/>
          </a:p>
        </p:txBody>
      </p:sp>
      <p:sp>
        <p:nvSpPr>
          <p:cNvPr id="11" name="Takeaway panel">
            <a:extLst>
              <a:ext uri="{C183D7F6-B498-43B3-948B-1728B52AA6E4}">
                <adec:decorative xmlns:adec="http://schemas.microsoft.com/office/drawing/2017/decorative" val="1"/>
              </a:ext>
            </a:extLst>
          </p:cNvPr>
          <p:cNvSpPr/>
          <p:nvPr/>
        </p:nvSpPr>
        <p:spPr>
          <a:xfrm>
            <a:off x="731520" y="4084320"/>
            <a:ext cx="10728960" cy="1280160"/>
          </a:xfrm>
          <a:prstGeom prst="roundRect">
            <a:avLst>
              <a:gd name="adj" fmla="val 13333"/>
            </a:avLst>
          </a:prstGeom>
          <a:solidFill>
            <a:srgbClr val="1E293B"/>
          </a:solidFill>
          <a:ln w="12700">
            <a:solidFill>
              <a:srgbClr val="334155"/>
            </a:solidFill>
            <a:prstDash val="solid"/>
          </a:ln>
        </p:spPr>
        <p:txBody>
          <a:bodyPr/>
          <a:lstStyle/>
          <a:p>
            <a:endParaRPr lang="en-US" sz="2400"/>
          </a:p>
        </p:txBody>
      </p:sp>
      <p:sp>
        <p:nvSpPr>
          <p:cNvPr id="12" name="Text 10"/>
          <p:cNvSpPr/>
          <p:nvPr/>
        </p:nvSpPr>
        <p:spPr>
          <a:xfrm>
            <a:off x="1158240" y="4328160"/>
            <a:ext cx="9875520" cy="316992"/>
          </a:xfrm>
          <a:prstGeom prst="rect">
            <a:avLst/>
          </a:prstGeom>
          <a:noFill/>
          <a:ln/>
        </p:spPr>
        <p:txBody>
          <a:bodyPr wrap="square" lIns="0" tIns="0" rIns="0" bIns="0" rtlCol="0" anchor="ctr"/>
          <a:lstStyle/>
          <a:p>
            <a:r>
              <a:rPr lang="en-US" sz="1333" b="1" kern="0" spc="267">
                <a:solidFill>
                  <a:srgbClr val="F59E0B"/>
                </a:solidFill>
                <a:latin typeface="Segoe UI" pitchFamily="34" charset="0"/>
                <a:ea typeface="Segoe UI" pitchFamily="34" charset="-122"/>
                <a:cs typeface="Segoe UI" pitchFamily="34" charset="-120"/>
              </a:rPr>
              <a:t>TAKEAWAY</a:t>
            </a:r>
            <a:endParaRPr lang="en-US" sz="1333"/>
          </a:p>
        </p:txBody>
      </p:sp>
      <p:sp>
        <p:nvSpPr>
          <p:cNvPr id="13" name="Text 11">
            <a:extLst>
              <a:ext uri="{C183D7F6-B498-43B3-948B-1728B52AA6E4}">
                <adec:decorative xmlns:adec="http://schemas.microsoft.com/office/drawing/2017/decorative" val="0"/>
              </a:ext>
            </a:extLst>
          </p:cNvPr>
          <p:cNvSpPr/>
          <p:nvPr/>
        </p:nvSpPr>
        <p:spPr>
          <a:xfrm>
            <a:off x="1158240" y="4693920"/>
            <a:ext cx="9875520" cy="548640"/>
          </a:xfrm>
          <a:prstGeom prst="rect">
            <a:avLst/>
          </a:prstGeom>
          <a:noFill/>
          <a:ln/>
        </p:spPr>
        <p:txBody>
          <a:bodyPr wrap="square" lIns="0" tIns="0" rIns="0" bIns="0" rtlCol="0" anchor="ctr"/>
          <a:lstStyle/>
          <a:p>
            <a:r>
              <a:rPr lang="en-US" sz="1760" b="1">
                <a:solidFill>
                  <a:srgbClr val="FFFFFF"/>
                </a:solidFill>
                <a:latin typeface="Segoe UI" pitchFamily="34" charset="0"/>
                <a:ea typeface="Segoe UI" pitchFamily="34" charset="-122"/>
                <a:cs typeface="Segoe UI" pitchFamily="34" charset="-120"/>
              </a:rPr>
              <a:t>One practical stewardship action, finished properly, is how we hand on a shared place.</a:t>
            </a:r>
            <a:endParaRPr lang="en-US" sz="1760"/>
          </a:p>
        </p:txBody>
      </p:sp>
      <p:sp>
        <p:nvSpPr>
          <p:cNvPr id="14"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1E293B"/>
          </a:solidFill>
          <a:ln w="12700">
            <a:solidFill>
              <a:srgbClr val="334155"/>
            </a:solidFill>
            <a:prstDash val="solid"/>
          </a:ln>
        </p:spPr>
        <p:txBody>
          <a:bodyPr/>
          <a:lstStyle/>
          <a:p>
            <a:endParaRPr lang="en-US" sz="2400"/>
          </a:p>
        </p:txBody>
      </p:sp>
      <p:sp>
        <p:nvSpPr>
          <p:cNvPr id="15"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64748B"/>
            </a:solidFill>
            <a:prstDash val="solid"/>
          </a:ln>
        </p:spPr>
        <p:txBody>
          <a:bodyPr/>
          <a:lstStyle/>
          <a:p>
            <a:endParaRPr lang="en-US" sz="2400"/>
          </a:p>
        </p:txBody>
      </p:sp>
      <p:sp>
        <p:nvSpPr>
          <p:cNvPr id="16"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64748B"/>
            </a:solidFill>
            <a:prstDash val="solid"/>
          </a:ln>
        </p:spPr>
        <p:txBody>
          <a:bodyPr/>
          <a:lstStyle/>
          <a:p>
            <a:endParaRPr lang="en-US" sz="2400"/>
          </a:p>
        </p:txBody>
      </p:sp>
      <p:sp>
        <p:nvSpPr>
          <p:cNvPr id="17" name="Text 15">
            <a:extLst>
              <a:ext uri="{C183D7F6-B498-43B3-948B-1728B52AA6E4}">
                <adec:decorative xmlns:adec="http://schemas.microsoft.com/office/drawing/2017/decorative" val="0"/>
              </a:ext>
            </a:extLst>
          </p:cNvPr>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64748B"/>
                </a:solidFill>
                <a:latin typeface="Segoe UI" pitchFamily="34" charset="0"/>
                <a:ea typeface="Segoe UI" pitchFamily="34" charset="-122"/>
                <a:cs typeface="Segoe UI" pitchFamily="34" charset="-120"/>
              </a:rPr>
              <a:t>CONNECT</a:t>
            </a:r>
            <a:endParaRPr lang="en-US" sz="1400"/>
          </a:p>
        </p:txBody>
      </p:sp>
      <p:sp>
        <p:nvSpPr>
          <p:cNvPr id="18" name="Rhythm chip">
            <a:extLst>
              <a:ext uri="{C183D7F6-B498-43B3-948B-1728B52AA6E4}">
                <adec:decorative xmlns:adec="http://schemas.microsoft.com/office/drawing/2017/decorative" val="1"/>
              </a:ext>
            </a:extLst>
          </p:cNvPr>
          <p:cNvSpPr/>
          <p:nvPr/>
        </p:nvSpPr>
        <p:spPr>
          <a:xfrm>
            <a:off x="3596640" y="5754624"/>
            <a:ext cx="2682240" cy="731520"/>
          </a:xfrm>
          <a:prstGeom prst="roundRect">
            <a:avLst>
              <a:gd name="adj" fmla="val 23333"/>
            </a:avLst>
          </a:prstGeom>
          <a:solidFill>
            <a:srgbClr val="1E293B"/>
          </a:solidFill>
          <a:ln w="12700">
            <a:solidFill>
              <a:srgbClr val="334155"/>
            </a:solidFill>
            <a:prstDash val="solid"/>
          </a:ln>
        </p:spPr>
        <p:txBody>
          <a:bodyPr/>
          <a:lstStyle/>
          <a:p>
            <a:endParaRPr lang="en-US" sz="2400"/>
          </a:p>
        </p:txBody>
      </p:sp>
      <p:sp>
        <p:nvSpPr>
          <p:cNvPr id="19" name="Move logo">
            <a:extLst>
              <a:ext uri="{C183D7F6-B498-43B3-948B-1728B52AA6E4}">
                <adec:decorative xmlns:adec="http://schemas.microsoft.com/office/drawing/2017/decorative" val="1"/>
              </a:ext>
            </a:extLst>
          </p:cNvPr>
          <p:cNvSpPr/>
          <p:nvPr/>
        </p:nvSpPr>
        <p:spPr>
          <a:xfrm>
            <a:off x="3897051" y="5999927"/>
            <a:ext cx="190195" cy="190195"/>
          </a:xfrm>
          <a:prstGeom prst="ellipse">
            <a:avLst/>
          </a:prstGeom>
          <a:ln w="15240">
            <a:solidFill>
              <a:srgbClr val="64748B"/>
            </a:solidFill>
            <a:prstDash val="solid"/>
          </a:ln>
        </p:spPr>
        <p:txBody>
          <a:bodyPr/>
          <a:lstStyle/>
          <a:p>
            <a:endParaRPr lang="en-US" sz="2400"/>
          </a:p>
        </p:txBody>
      </p:sp>
      <p:sp>
        <p:nvSpPr>
          <p:cNvPr id="20" name="Move logo">
            <a:extLst>
              <a:ext uri="{C183D7F6-B498-43B3-948B-1728B52AA6E4}">
                <adec:decorative xmlns:adec="http://schemas.microsoft.com/office/drawing/2017/decorative" val="1"/>
              </a:ext>
            </a:extLst>
          </p:cNvPr>
          <p:cNvSpPr/>
          <p:nvPr/>
        </p:nvSpPr>
        <p:spPr>
          <a:xfrm>
            <a:off x="4044453" y="6147329"/>
            <a:ext cx="95097" cy="95097"/>
          </a:xfrm>
          <a:prstGeom prst="line">
            <a:avLst/>
          </a:prstGeom>
          <a:ln w="15240">
            <a:solidFill>
              <a:srgbClr val="64748B"/>
            </a:solidFill>
            <a:prstDash val="solid"/>
          </a:ln>
        </p:spPr>
        <p:txBody>
          <a:bodyPr/>
          <a:lstStyle/>
          <a:p>
            <a:endParaRPr lang="en-US" sz="2400"/>
          </a:p>
        </p:txBody>
      </p:sp>
      <p:sp>
        <p:nvSpPr>
          <p:cNvPr id="21" name="Text 19"/>
          <p:cNvSpPr/>
          <p:nvPr/>
        </p:nvSpPr>
        <p:spPr>
          <a:xfrm>
            <a:off x="4303776" y="5754624"/>
            <a:ext cx="1828800" cy="731520"/>
          </a:xfrm>
          <a:prstGeom prst="rect">
            <a:avLst/>
          </a:prstGeom>
          <a:noFill/>
          <a:ln/>
        </p:spPr>
        <p:txBody>
          <a:bodyPr wrap="square" lIns="0" tIns="0" rIns="0" bIns="0" rtlCol="0" anchor="ctr"/>
          <a:lstStyle/>
          <a:p>
            <a:r>
              <a:rPr lang="en-US" sz="1400" b="1" kern="0" spc="107">
                <a:solidFill>
                  <a:srgbClr val="64748B"/>
                </a:solidFill>
                <a:latin typeface="Segoe UI" pitchFamily="34" charset="0"/>
                <a:ea typeface="Segoe UI" pitchFamily="34" charset="-122"/>
                <a:cs typeface="Segoe UI" pitchFamily="34" charset="-120"/>
              </a:rPr>
              <a:t>EXPLORE</a:t>
            </a:r>
            <a:endParaRPr lang="en-US" sz="1400"/>
          </a:p>
        </p:txBody>
      </p:sp>
      <p:sp>
        <p:nvSpPr>
          <p:cNvPr id="22"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1E293B"/>
          </a:solidFill>
          <a:ln w="12700">
            <a:solidFill>
              <a:srgbClr val="334155"/>
            </a:solidFill>
            <a:prstDash val="solid"/>
          </a:ln>
        </p:spPr>
        <p:txBody>
          <a:bodyPr/>
          <a:lstStyle/>
          <a:p>
            <a:endParaRPr lang="en-US" sz="2400"/>
          </a:p>
        </p:txBody>
      </p:sp>
      <p:sp>
        <p:nvSpPr>
          <p:cNvPr id="23"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64748B"/>
            </a:solidFill>
            <a:prstDash val="solid"/>
          </a:ln>
        </p:spPr>
        <p:txBody>
          <a:bodyPr/>
          <a:lstStyle/>
          <a:p>
            <a:endParaRPr lang="en-US" sz="2400"/>
          </a:p>
        </p:txBody>
      </p:sp>
      <p:sp>
        <p:nvSpPr>
          <p:cNvPr id="24"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64748B"/>
            </a:solidFill>
            <a:prstDash val="solid"/>
          </a:ln>
        </p:spPr>
        <p:txBody>
          <a:bodyPr/>
          <a:lstStyle/>
          <a:p>
            <a:endParaRPr lang="en-US" sz="2400"/>
          </a:p>
        </p:txBody>
      </p:sp>
      <p:sp>
        <p:nvSpPr>
          <p:cNvPr id="25"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64748B"/>
            </a:solidFill>
            <a:prstDash val="solid"/>
          </a:ln>
        </p:spPr>
        <p:txBody>
          <a:bodyPr/>
          <a:lstStyle/>
          <a:p>
            <a:endParaRPr lang="en-US" sz="2400"/>
          </a:p>
        </p:txBody>
      </p:sp>
      <p:sp>
        <p:nvSpPr>
          <p:cNvPr id="26" name="Text 24">
            <a:extLst>
              <a:ext uri="{C183D7F6-B498-43B3-948B-1728B52AA6E4}">
                <adec:decorative xmlns:adec="http://schemas.microsoft.com/office/drawing/2017/decorative" val="0"/>
              </a:ext>
            </a:extLst>
          </p:cNvPr>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64748B"/>
                </a:solidFill>
                <a:latin typeface="Segoe UI" pitchFamily="34" charset="0"/>
                <a:ea typeface="Segoe UI" pitchFamily="34" charset="-122"/>
                <a:cs typeface="Segoe UI" pitchFamily="34" charset="-120"/>
              </a:rPr>
              <a:t>PRACTISE</a:t>
            </a:r>
            <a:endParaRPr lang="en-US" sz="1400"/>
          </a:p>
        </p:txBody>
      </p:sp>
      <p:sp>
        <p:nvSpPr>
          <p:cNvPr id="27" name="Rhythm chip">
            <a:extLst>
              <a:ext uri="{C183D7F6-B498-43B3-948B-1728B52AA6E4}">
                <adec:decorative xmlns:adec="http://schemas.microsoft.com/office/drawing/2017/decorative" val="1"/>
              </a:ext>
            </a:extLst>
          </p:cNvPr>
          <p:cNvSpPr/>
          <p:nvPr/>
        </p:nvSpPr>
        <p:spPr>
          <a:xfrm>
            <a:off x="9326880" y="5608320"/>
            <a:ext cx="2682240" cy="999744"/>
          </a:xfrm>
          <a:prstGeom prst="roundRect">
            <a:avLst>
              <a:gd name="adj" fmla="val 17073"/>
            </a:avLst>
          </a:prstGeom>
          <a:solidFill>
            <a:srgbClr val="F59E0B"/>
          </a:solidFill>
          <a:ln w="12700">
            <a:solidFill>
              <a:srgbClr val="F59E0B"/>
            </a:solidFill>
            <a:prstDash val="solid"/>
          </a:ln>
        </p:spPr>
        <p:txBody>
          <a:bodyPr/>
          <a:lstStyle/>
          <a:p>
            <a:endParaRPr lang="en-US" sz="2400"/>
          </a:p>
        </p:txBody>
      </p:sp>
      <p:sp>
        <p:nvSpPr>
          <p:cNvPr id="28" name="Move logo">
            <a:extLst>
              <a:ext uri="{C183D7F6-B498-43B3-948B-1728B52AA6E4}">
                <adec:decorative xmlns:adec="http://schemas.microsoft.com/office/drawing/2017/decorative" val="1"/>
              </a:ext>
            </a:extLst>
          </p:cNvPr>
          <p:cNvSpPr/>
          <p:nvPr/>
        </p:nvSpPr>
        <p:spPr>
          <a:xfrm>
            <a:off x="9583889" y="5950673"/>
            <a:ext cx="315041" cy="315041"/>
          </a:xfrm>
          <a:prstGeom prst="ellipse">
            <a:avLst/>
          </a:prstGeom>
          <a:ln w="15240">
            <a:solidFill>
              <a:srgbClr val="FFFFFF"/>
            </a:solidFill>
            <a:prstDash val="solid"/>
          </a:ln>
        </p:spPr>
        <p:txBody>
          <a:bodyPr/>
          <a:lstStyle/>
          <a:p>
            <a:endParaRPr lang="en-US" sz="2400"/>
          </a:p>
        </p:txBody>
      </p:sp>
      <p:sp>
        <p:nvSpPr>
          <p:cNvPr id="29" name="Move logo">
            <a:extLst>
              <a:ext uri="{C183D7F6-B498-43B3-948B-1728B52AA6E4}">
                <adec:decorative xmlns:adec="http://schemas.microsoft.com/office/drawing/2017/decorative" val="1"/>
              </a:ext>
            </a:extLst>
          </p:cNvPr>
          <p:cNvSpPr/>
          <p:nvPr/>
        </p:nvSpPr>
        <p:spPr>
          <a:xfrm>
            <a:off x="9665799" y="6032583"/>
            <a:ext cx="151220" cy="151220"/>
          </a:xfrm>
          <a:prstGeom prst="ellipse">
            <a:avLst/>
          </a:prstGeom>
          <a:ln w="15240">
            <a:solidFill>
              <a:srgbClr val="FFFFFF"/>
            </a:solidFill>
            <a:prstDash val="solid"/>
          </a:ln>
        </p:spPr>
        <p:txBody>
          <a:bodyPr/>
          <a:lstStyle/>
          <a:p>
            <a:endParaRPr lang="en-US" sz="2400"/>
          </a:p>
        </p:txBody>
      </p:sp>
      <p:sp>
        <p:nvSpPr>
          <p:cNvPr id="30" name="Move logo">
            <a:extLst>
              <a:ext uri="{C183D7F6-B498-43B3-948B-1728B52AA6E4}">
                <adec:decorative xmlns:adec="http://schemas.microsoft.com/office/drawing/2017/decorative" val="1"/>
              </a:ext>
            </a:extLst>
          </p:cNvPr>
          <p:cNvSpPr/>
          <p:nvPr/>
        </p:nvSpPr>
        <p:spPr>
          <a:xfrm>
            <a:off x="9720931" y="6087715"/>
            <a:ext cx="40956" cy="40956"/>
          </a:xfrm>
          <a:prstGeom prst="ellipse">
            <a:avLst/>
          </a:prstGeom>
          <a:solidFill>
            <a:srgbClr val="FFFFFF"/>
          </a:solidFill>
          <a:ln w="15240">
            <a:solidFill>
              <a:srgbClr val="FFFFFF"/>
            </a:solidFill>
            <a:prstDash val="solid"/>
          </a:ln>
        </p:spPr>
        <p:txBody>
          <a:bodyPr/>
          <a:lstStyle/>
          <a:p>
            <a:endParaRPr lang="en-US" sz="2400"/>
          </a:p>
        </p:txBody>
      </p:sp>
      <p:sp>
        <p:nvSpPr>
          <p:cNvPr id="31" name="Text 29">
            <a:extLst>
              <a:ext uri="{C183D7F6-B498-43B3-948B-1728B52AA6E4}">
                <adec:decorative xmlns:adec="http://schemas.microsoft.com/office/drawing/2017/decorative" val="0"/>
              </a:ext>
            </a:extLst>
          </p:cNvPr>
          <p:cNvSpPr/>
          <p:nvPr/>
        </p:nvSpPr>
        <p:spPr>
          <a:xfrm>
            <a:off x="1003401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REFLECT</a:t>
            </a:r>
            <a:endParaRPr lang="en-US" sz="1733"/>
          </a:p>
        </p:txBody>
      </p:sp>
    </p:spTree>
    <p:extLst>
      <p:ext uri="{BB962C8B-B14F-4D97-AF65-F5344CB8AC3E}">
        <p14:creationId xmlns:p14="http://schemas.microsoft.com/office/powerpoint/2010/main" val="96054320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684D170B-EDE2-DD46-87C9-6306CA7C69ED}" vid="{C78AA4A2-DEBB-534F-A1C1-635B8E56AF0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2720</TotalTime>
  <Words>91547</Words>
  <Application>Microsoft Macintosh PowerPoint</Application>
  <PresentationFormat>Widescreen</PresentationFormat>
  <Paragraphs>8528</Paragraphs>
  <Slides>214</Slides>
  <Notes>206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214</vt:i4>
      </vt:variant>
    </vt:vector>
  </HeadingPairs>
  <TitlesOfParts>
    <vt:vector size="220" baseType="lpstr">
      <vt:lpstr>Aptos</vt:lpstr>
      <vt:lpstr>Aptos Display</vt:lpstr>
      <vt:lpstr>Arial</vt:lpstr>
      <vt:lpstr>Segoe UI</vt:lpstr>
      <vt:lpstr>Segoe UI Semibold</vt:lpstr>
      <vt:lpstr>Office Theme</vt:lpstr>
      <vt:lpstr>Year 6 - Term 1 at a glance</vt:lpstr>
      <vt:lpstr>Year 6 · Term 2 at a glance</vt:lpstr>
      <vt:lpstr>Year 6 · Term 3 at a glance</vt:lpstr>
      <vt:lpstr>Year 6 · Term 4 at a glance</vt:lpstr>
      <vt:lpstr>The four-move rhythm</vt:lpstr>
      <vt:lpstr>The Flourish framework</vt:lpstr>
      <vt:lpstr>Term 1 · The ten lessons</vt:lpstr>
      <vt:lpstr>Flourish begins</vt:lpstr>
      <vt:lpstr>What helps a group become safe enough for people to learn, practise and grow?</vt:lpstr>
      <vt:lpstr>Psalm 139:13–14</vt:lpstr>
      <vt:lpstr>Image of God</vt:lpstr>
      <vt:lpstr>Which norms help us flourish?</vt:lpstr>
      <vt:lpstr>“One action I can take to make this group safer for learning is …”</vt:lpstr>
      <vt:lpstr>Strengths are gifts</vt:lpstr>
      <vt:lpstr>What counts as a strength if nobody gives out an award for it?</vt:lpstr>
      <vt:lpstr>Romans 12:4–8</vt:lpstr>
      <vt:lpstr>What can we actually see Morgan do?</vt:lpstr>
      <vt:lpstr>“This week this strength could serve …”</vt:lpstr>
      <vt:lpstr>Name the feeling</vt:lpstr>
      <vt:lpstr>Which version gives the best clue about what might help?</vt:lpstr>
      <vt:lpstr>Psalm 42:5</vt:lpstr>
      <vt:lpstr>Which sentences give a useful clue about what would help?</vt:lpstr>
      <vt:lpstr>“A more precise word than fine is … and that word gives the clue …”</vt:lpstr>
      <vt:lpstr>Body clues</vt:lpstr>
      <vt:lpstr>Which hand gives an earlier warning that stress may be rising?</vt:lpstr>
      <vt:lpstr>1 Kings 19:5–6</vt:lpstr>
      <vt:lpstr>Where does each body clue belong: early, building or strong?</vt:lpstr>
      <vt:lpstr>“One body clue I could notice earlier is …”</vt:lpstr>
      <vt:lpstr>The Shalom compass</vt:lpstr>
      <vt:lpstr>A group leaves one member out and wastes the materials. Which relationships does that damage?</vt:lpstr>
      <vt:lpstr>Mark 12:30–31</vt:lpstr>
      <vt:lpstr>Which actions would truly restore shalom in this group?</vt:lpstr>
      <vt:lpstr>“Shalom is strengthened when … because it repairs the relationship with …”</vt:lpstr>
      <vt:lpstr>The power of ‘not yet’</vt:lpstr>
      <vt:lpstr>“I can’t do fractions.” Now add: yet. What has changed — and what has not?</vt:lpstr>
      <vt:lpstr>Philippians 1:6</vt:lpstr>
      <vt:lpstr>Which of these sentences would actually help someone improve?</vt:lpstr>
      <vt:lpstr>“I am not yet … and my next step is …”</vt:lpstr>
      <vt:lpstr>Belonging, not fitting in</vt:lpstr>
      <vt:lpstr>One door says “You can enter and grow.” The other says “Change who you are so we approve.” Which is belonging?</vt:lpstr>
      <vt:lpstr>Romans 12:5</vt:lpstr>
      <vt:lpstr>Belonging or fitting in?</vt:lpstr>
      <vt:lpstr>“Belonging lets a person … fitting in pressures a person to …”</vt:lpstr>
      <vt:lpstr>Notice the overlooked</vt:lpstr>
      <vt:lpstr>What makes a space technically open but socially hard to enter?</vt:lpstr>
      <vt:lpstr>Luke 19:5</vt:lpstr>
      <vt:lpstr>Which of these actually open a way in?</vt:lpstr>
      <vt:lpstr>“One inclusion move I will make at school this week is …”</vt:lpstr>
      <vt:lpstr>Created to contribute</vt:lpstr>
      <vt:lpstr>What important class work is easy to notice only when nobody does it?</vt:lpstr>
      <vt:lpstr>Ephesians 2:10</vt:lpstr>
      <vt:lpstr>Which of these class jobs are ready to use?</vt:lpstr>
      <vt:lpstr>“When … I will … so that …”</vt:lpstr>
      <vt:lpstr>My support team</vt:lpstr>
      <vt:lpstr>Who would you go to first – and who is your back-up?</vt:lpstr>
      <vt:lpstr>Ecclesiastes 4:9–10</vt:lpstr>
      <vt:lpstr>What should Pat say, and who should they go to?</vt:lpstr>
      <vt:lpstr>“If my first person is unavailable, I can …”</vt:lpstr>
      <vt:lpstr>Term 2 · The ten lessons</vt:lpstr>
      <vt:lpstr>The brain alarm</vt:lpstr>
      <vt:lpstr>Why does your body sometimes react before your thinking has caught up?</vt:lpstr>
      <vt:lpstr>Psalm 56:3–4</vt:lpstr>
      <vt:lpstr>The brain alarm</vt:lpstr>
      <vt:lpstr>Which norms help us flourish?</vt:lpstr>
      <vt:lpstr>“One action I can take to make this group safer for learning is …”</vt:lpstr>
      <vt:lpstr>Pause, breathe, choose</vt:lpstr>
      <vt:lpstr>What happens in the gap between feeling it and doing something?</vt:lpstr>
      <vt:lpstr>James 1:19–20</vt:lpstr>
      <vt:lpstr>What can we actually see Rowan do?</vt:lpstr>
      <vt:lpstr>“Next time I feel that heat, I will …”</vt:lpstr>
      <vt:lpstr>What can I control?</vt:lpstr>
      <vt:lpstr>Which worries are yours to carry, and which are not?</vt:lpstr>
      <vt:lpstr>Philippians 4:6</vt:lpstr>
      <vt:lpstr>Which of these can you control, influence, or let go?</vt:lpstr>
      <vt:lpstr>“One thing I can control this week is … and one thing I will let go is …”</vt:lpstr>
      <vt:lpstr>Helpful self-talk</vt:lpstr>
      <vt:lpstr>Which sentence is truthful and still useful after a mistake?</vt:lpstr>
      <vt:lpstr>Philippians 4:8</vt:lpstr>
      <vt:lpstr>Where does each body clue belong: early, building or strong?</vt:lpstr>
      <vt:lpstr>“One body clue I could notice earlier is …”</vt:lpstr>
      <vt:lpstr>Rest is a gift</vt:lpstr>
      <vt:lpstr>Someone says yes to everything and runs out of energy. What is that costing them?</vt:lpstr>
      <vt:lpstr>Mark 6:31</vt:lpstr>
      <vt:lpstr>Which choices would truly help Priya rest and recover?</vt:lpstr>
      <vt:lpstr>“I rest well when … because it protects my energy for …”</vt:lpstr>
      <vt:lpstr>Mistakes and repair</vt:lpstr>
      <vt:lpstr>“It was an accident.” True — and it is still broken. So what has to happen next?</vt:lpstr>
      <vt:lpstr>Philippians 1:6</vt:lpstr>
      <vt:lpstr>Which of these sentences would actually help someone improve?</vt:lpstr>
      <vt:lpstr>“I am not yet … and my next step is …”</vt:lpstr>
      <vt:lpstr>One more step</vt:lpstr>
      <vt:lpstr>A task feels far too big to start. What is the smallest useful thing you could do about it in the next five minutes?</vt:lpstr>
      <vt:lpstr>Romans 12:5</vt:lpstr>
      <vt:lpstr>Belonging or fitting in?</vt:lpstr>
      <vt:lpstr>“Belonging lets a person … fitting in pressures a person to …”</vt:lpstr>
      <vt:lpstr>My coping toolbox</vt:lpstr>
      <vt:lpstr>What does worry do to your body before it reaches your thoughts?</vt:lpstr>
      <vt:lpstr>Psalm 94:19</vt:lpstr>
      <vt:lpstr>Which of these actually open a way in?</vt:lpstr>
      <vt:lpstr>“One inclusion move I will make at school this week is …”</vt:lpstr>
      <vt:lpstr>When tools aren’t enough</vt:lpstr>
      <vt:lpstr>When a calming tool stops working, what might that be telling you?</vt:lpstr>
      <vt:lpstr>Psalm 34:18</vt:lpstr>
      <vt:lpstr>Which of these needs a trusted adult?</vt:lpstr>
      <vt:lpstr>“If … keeps going, I will tell …”</vt:lpstr>
      <vt:lpstr>My support team</vt:lpstr>
      <vt:lpstr>Who would you go to first – and who is your back-up?</vt:lpstr>
      <vt:lpstr>Ecclesiastes 4:9–10</vt:lpstr>
      <vt:lpstr>What should Pat say, and who should they go to?</vt:lpstr>
      <vt:lpstr>“If my first person is unavailable, I can …”</vt:lpstr>
      <vt:lpstr>Term 3 · The ten lessons</vt:lpstr>
      <vt:lpstr>A trustworthy friend</vt:lpstr>
      <vt:lpstr>What does someone do, again and again, that makes them a trustworthy friend?</vt:lpstr>
      <vt:lpstr>Colossians 3:12–13</vt:lpstr>
      <vt:lpstr>Image of God</vt:lpstr>
      <vt:lpstr>Which actions build trust?</vt:lpstr>
      <vt:lpstr>“One action I can take this week to be a more trustworthy friend is …”</vt:lpstr>
      <vt:lpstr>Walk in their shoes</vt:lpstr>
      <vt:lpstr>How can one short message mean two completely different things?</vt:lpstr>
      <vt:lpstr>Philippians 2:3–4</vt:lpstr>
      <vt:lpstr>What can we actually see in the chat?</vt:lpstr>
      <vt:lpstr>“Before I decide what they meant, I will …”</vt:lpstr>
      <vt:lpstr>Listening that helps</vt:lpstr>
      <vt:lpstr>Which reply shows the friend was really listening?</vt:lpstr>
      <vt:lpstr>James 1:19</vt:lpstr>
      <vt:lpstr>Which replies show listening, and which shut the talking down?</vt:lpstr>
      <vt:lpstr>“One way I can listen better is … and it would help because …”</vt:lpstr>
      <vt:lpstr>Speak clearly and kindly</vt:lpstr>
      <vt:lpstr>Which message is easier to hear without wanting to argue back?</vt:lpstr>
      <vt:lpstr>Ephesians 4:29</vt:lpstr>
      <vt:lpstr>Where does each line belong: the fact, the feeling or the ask?</vt:lpstr>
      <vt:lpstr>“One thing I could say without blame is …”</vt:lpstr>
      <vt:lpstr>Fair is not always equal</vt:lpstr>
      <vt:lpstr>Everyone in a group chat gets exactly the same message, but one person cannot use it. Is that fair?</vt:lpstr>
      <vt:lpstr>1 Corinthians 12:22–25</vt:lpstr>
      <vt:lpstr>Which changes would truly protect dignity in this group?</vt:lpstr>
      <vt:lpstr>“Fair is not always equal when … because dignity means …”</vt:lpstr>
      <vt:lpstr>Repair a disagreement</vt:lpstr>
      <vt:lpstr>“It was only a joke.” Now pause. What did the other person actually feel?</vt:lpstr>
      <vt:lpstr>Matthew 5:23–24</vt:lpstr>
      <vt:lpstr>Which of these sentences would actually help repair things?</vt:lpstr>
      <vt:lpstr>“I will own … and my next move is …”</vt:lpstr>
      <vt:lpstr>Bystander to upstander</vt:lpstr>
      <vt:lpstr>A group chat turns cruel about a classmate. Direct, distract, delegate or delay – which move helps and keeps you safe?</vt:lpstr>
      <vt:lpstr>Proverbs 31:8</vt:lpstr>
      <vt:lpstr>Which upstander move?</vt:lpstr>
      <vt:lpstr>“A bystander stays silent … an upstander chooses to …”</vt:lpstr>
      <vt:lpstr>Kind and safe online</vt:lpstr>
      <vt:lpstr>What makes a message feel harmless to send but hard to take back?</vt:lpstr>
      <vt:lpstr>Ephesians 4:29</vt:lpstr>
      <vt:lpstr>Which of these actually keep people safe?</vt:lpstr>
      <vt:lpstr>“One kind and safe online move I will make this week is …”</vt:lpstr>
      <vt:lpstr>Welcome across difference</vt:lpstr>
      <vt:lpstr>What can make someone feel like a guest in a room they belong in?</vt:lpstr>
      <vt:lpstr>Leviticus 19:34</vt:lpstr>
      <vt:lpstr>Which of these welcome moves are ready to use?</vt:lpstr>
      <vt:lpstr>“When … I will … so that …”</vt:lpstr>
      <vt:lpstr>Boundaries and permission</vt:lpstr>
      <vt:lpstr>What does it sound like when someone really asks first?</vt:lpstr>
      <vt:lpstr>Philippians 2:3–4</vt:lpstr>
      <vt:lpstr>What should Ali say, and what should Ali do next?</vt:lpstr>
      <vt:lpstr>“If someone changes their mind, I will …”</vt:lpstr>
      <vt:lpstr>Term 4 · The ten lessons</vt:lpstr>
      <vt:lpstr>Build a workable routine</vt:lpstr>
      <vt:lpstr>What makes a routine one you actually keep, and not just one that looks good on paper?</vt:lpstr>
      <vt:lpstr>Proverbs 21:5</vt:lpstr>
      <vt:lpstr>Get ready on purpose</vt:lpstr>
      <vt:lpstr>Which routine steps actually work?</vt:lpstr>
      <vt:lpstr>“One step I can take this week to make my school mornings work is …”</vt:lpstr>
      <vt:lpstr>Ready the night before</vt:lpstr>
      <vt:lpstr>What makes a morning feel calm before it has even started?</vt:lpstr>
      <vt:lpstr>Proverbs 21:5</vt:lpstr>
      <vt:lpstr>What can we actually do the night before?</vt:lpstr>
      <vt:lpstr>“Tonight my two minutes will be …”</vt:lpstr>
      <vt:lpstr>Sleep, move, fuel</vt:lpstr>
      <vt:lpstr>Sleep, movement, food: which one changes your school day the most?</vt:lpstr>
      <vt:lpstr>1 Corinthians 6:19–20</vt:lpstr>
      <vt:lpstr>Which sentences give a useful clue about what would actually help?</vt:lpstr>
      <vt:lpstr>“One small habit I will keep this week is … and I will know it helped when …”</vt:lpstr>
      <vt:lpstr>Needs, wants and choices</vt:lpstr>
      <vt:lpstr>Nia has £10 saved. What should she pay for first, and why?</vt:lpstr>
      <vt:lpstr>1 Timothy 6:6–8</vt:lpstr>
      <vt:lpstr>Where does each item belong: need, want or in between?</vt:lpstr>
      <vt:lpstr>“One thing I will check before I spend is …”</vt:lpstr>
      <vt:lpstr>Care for shared places</vt:lpstr>
      <vt:lpstr>A shared place is left messy for whoever comes next. What does that cost them?</vt:lpstr>
      <vt:lpstr>Genesis 2:15</vt:lpstr>
      <vt:lpstr>Which actions would really care for this shared place?</vt:lpstr>
      <vt:lpstr>“My one stewardship action is … and it will still help the next class because …”</vt:lpstr>
      <vt:lpstr>Emergency: get help</vt:lpstr>
      <vt:lpstr>Someone is hurt and no adult is nearby. How do you know it is a 000 emergency — and what do you say first?</vt:lpstr>
      <vt:lpstr>Psalm 46:1</vt:lpstr>
      <vt:lpstr>Which of these needs a 000 call right now?</vt:lpstr>
      <vt:lpstr>“If I saw an emergency, my first three steps would be …”</vt:lpstr>
      <vt:lpstr>Stop, think, try, review</vt:lpstr>
      <vt:lpstr>Something goes wrong and no adult is standing next to you. What is your very first move – and what does it cost you to skip it?</vt:lpstr>
      <vt:lpstr>James 1:5</vt:lpstr>
      <vt:lpstr>Which step is this?</vt:lpstr>
      <vt:lpstr>“The step I skip most is … so next time I will …”</vt:lpstr>
      <vt:lpstr>Courage for transition</vt:lpstr>
      <vt:lpstr>What makes a new place feel harder than it actually is?</vt:lpstr>
      <vt:lpstr>Joshua 1:9</vt:lpstr>
      <vt:lpstr>Which of these are real first steps?</vt:lpstr>
      <vt:lpstr>“One support I will use and one first step I will take is …”</vt:lpstr>
      <vt:lpstr>Home responsibilities</vt:lpstr>
      <vt:lpstr>Which jobs at home only happen when somebody remembers to remind you?</vt:lpstr>
      <vt:lpstr>Colossians 3:23</vt:lpstr>
      <vt:lpstr>Which of these home jobs are ready to use?</vt:lpstr>
      <vt:lpstr>“When … I will … so that …”</vt:lpstr>
      <vt:lpstr>Remember and give thanks</vt:lpstr>
      <vt:lpstr>What can you do now that you could not do at the start of this year?</vt:lpstr>
      <vt:lpstr>1 Thessalonians 5:16–18</vt:lpstr>
      <vt:lpstr>What could Ari say, and who has earned it?</vt:lpstr>
      <vt:lpstr>“I’m thankful for … and next year I hope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Josh Dinale</dc:creator>
  <cp:lastModifiedBy>Josh Dinale</cp:lastModifiedBy>
  <cp:revision>2</cp:revision>
  <dcterms:created xsi:type="dcterms:W3CDTF">2026-09-05T08:55:02Z</dcterms:created>
  <dcterms:modified xsi:type="dcterms:W3CDTF">2026-09-29T00:45:57Z</dcterms:modified>
</cp:coreProperties>
</file>