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44"/>
    <p:sldId id="257" r:id="rId145"/>
    <p:sldId id="258" r:id="rId146"/>
    <p:sldId id="259" r:id="rId147"/>
    <p:sldId id="260" r:id="rId1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147" Type="http://schemas.openxmlformats.org/officeDocument/2006/relationships/slide" Target="slides/slide146.xml"/><Relationship Id="rId219" Type="http://schemas.openxmlformats.org/officeDocument/2006/relationships/theme" Target="theme/theme1.xml"/><Relationship Id="rId220" Type="http://schemas.openxmlformats.org/officeDocument/2006/relationships/tableStyles" Target="tableStyles.xml"/><Relationship Id="rId148" Type="http://schemas.openxmlformats.org/officeDocument/2006/relationships/slide" Target="slides/slide147.xml"/><Relationship Id="rId144" Type="http://schemas.openxmlformats.org/officeDocument/2006/relationships/slide" Target="slides/slide143.xml"/><Relationship Id="rId145" Type="http://schemas.openxmlformats.org/officeDocument/2006/relationships/slide" Target="slides/slide144.xml"/><Relationship Id="rId1" Type="http://schemas.openxmlformats.org/officeDocument/2006/relationships/slideMaster" Target="slideMasters/slideMaster1.xml"/><Relationship Id="rId146" Type="http://schemas.openxmlformats.org/officeDocument/2006/relationships/slide" Target="slides/slide1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3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choose a safe upstander move – direct, distract, delegate or delay – when someone is harmed.</a:t>
            </a:r>
          </a:p>
          <a:p>
            <a:endParaRPr lang="en-AU"/>
          </a:p>
          <a:p>
            <a:r>
              <a:rPr lang="en-AU" b="1"/>
              <a:t>SUCCESS CHECK</a:t>
            </a:r>
          </a:p>
          <a:p>
            <a:r>
              <a:rPr lang="en-AU"/>
              <a:t>•  I can choose a safe upstander move in the fictional case, explain why it fits, and name a trusted adult I would tell.</a:t>
            </a:r>
          </a:p>
          <a:p>
            <a:endParaRPr lang="en-AU"/>
          </a:p>
          <a:p>
            <a:r>
              <a:rPr lang="en-AU" b="1"/>
              <a:t>KEY QUESTION</a:t>
            </a:r>
          </a:p>
          <a:p>
            <a:r>
              <a:rPr lang="en-AU"/>
              <a:t>•  A group chat turns cruel about a classmate. Direct, distract, delegate or delay – which move helps the person and keeps you safe?</a:t>
            </a:r>
          </a:p>
          <a:p>
            <a:endParaRPr lang="en-AU"/>
          </a:p>
          <a:p>
            <a:r>
              <a:rPr lang="en-AU" b="1"/>
              <a:t>NIV CONNECTION</a:t>
            </a:r>
          </a:p>
          <a:p>
            <a:r>
              <a:rPr lang="en-AU"/>
              <a:t>•  Proverbs 31:8 – speak up for those who cannot speak for themselves. Read Proverbs 31:8–9 in context.</a:t>
            </a:r>
          </a:p>
          <a:p>
            <a:endParaRPr lang="en-AU"/>
          </a:p>
          <a:p>
            <a:r>
              <a:rPr lang="en-AU" b="1"/>
              <a:t>CHRISTIAN FORMATION</a:t>
            </a:r>
          </a:p>
          <a:p>
            <a:r>
              <a:rPr lang="en-AU"/>
              <a:t>•  Christian courage speaks up for people who have been left without a voice, and it does so without becoming cruel in return. Speaking up can be indirect: a distraction, a word to a trusted adult, or a private check-in the next day. Wisdom keeps both the harmed person and the helper safe.</a:t>
            </a:r>
          </a:p>
          <a:p>
            <a:endParaRPr lang="en-AU"/>
          </a:p>
          <a:p>
            <a:r>
              <a:rPr lang="en-AU" b="1"/>
              <a:t>CSA ALIGNMENT</a:t>
            </a:r>
          </a:p>
          <a:p>
            <a:r>
              <a:rPr lang="en-AU"/>
              <a:t>•  Relationships / Safety; Spirituality / Expressing. Character focus: compassion and courage. Year 6 • Term 3 • #upstander #friendship.</a:t>
            </a:r>
          </a:p>
          <a:p>
            <a:endParaRPr lang="en-AU"/>
          </a:p>
          <a:p>
            <a:r>
              <a:rPr lang="en-AU" b="1"/>
              <a:t>RETRIEVAL BRIDGE</a:t>
            </a:r>
          </a:p>
          <a:p>
            <a:r>
              <a:rPr lang="en-AU"/>
              <a:t>•  Retrieve Week 6: how does naming harm early stop a group chat from turning cruel later on?</a:t>
            </a:r>
          </a:p>
          <a:p>
            <a:endParaRPr lang="en-AU"/>
          </a:p>
          <a:p>
            <a:r>
              <a:rPr lang="en-AU" b="1"/>
              <a:t>PREPARE IN UNDER 5 MINUTES</a:t>
            </a:r>
          </a:p>
          <a:p>
            <a:r>
              <a:rPr lang="en-AU"/>
              <a:t>•  Write four move labels: DIRECT, DISTRACT, DELEGATE and DELAY. Read the six moment cards in the practise section before you start.</a:t>
            </a:r>
          </a:p>
          <a:p>
            <a:endParaRPr lang="en-AU"/>
          </a:p>
          <a:p>
            <a:r>
              <a:rPr lang="en-AU" b="1"/>
              <a:t>SAFEGUARDING</a:t>
            </a:r>
          </a:p>
          <a:p>
            <a:r>
              <a:rPr lang="en-AU"/>
              <a:t>•  </a:t>
            </a:r>
            <a:r>
              <a:rPr lang="en-AU" b="1"/>
              <a:t>No forced disclosure. </a:t>
            </a:r>
            <a:r>
              <a:rPr lang="en-AU"/>
              <a:t>Students may pass, write privately or use a fictional example. Keep all discussion on Noah, never on a real classmate or a real group chat. Follow up any concerns privately using the school support pathway.</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eye contact, public role-play, prayer aloud or disclosure of personal distress.</a:t>
            </a:r>
          </a:p>
          <a:p>
            <a:endParaRPr lang="en-AU"/>
          </a:p>
          <a:p>
            <a:r>
              <a:rPr lang="en-AU" b="1"/>
              <a:t>OFFLINE FALLBACK</a:t>
            </a:r>
          </a:p>
          <a:p>
            <a:r>
              <a:rPr lang="en-AU"/>
              <a:t>•  Four printed move labels (DIRECT / DISTRACT / DELEGATE / DELAY) plus the six printed moment cards, one set per group.</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NOAH AND THE TEAM GROUP CHAT</a:t>
            </a:r>
          </a:p>
          <a:p>
            <a:r>
              <a:rPr lang="en-AU"/>
              <a:t>Read this aloud so students respond to the person in the story, not to their own lives. Nobody needs to share anything personal.</a:t>
            </a:r>
          </a:p>
          <a:p>
            <a:r>
              <a:rPr lang="en-AU"/>
              <a:t>Noah is in a Year 6 sports team group chat. One night a few players post edited photos of a teammate, Milo, with cruel captions, and others pile on with laughing emojis. Noah reads every message and says nothing, because he does not want the group to turn on him next. The next morning Milo sits alone and will not look up.</a:t>
            </a:r>
          </a:p>
          <a:p>
            <a:r>
              <a:rPr lang="en-AU" b="1"/>
              <a:t>Questions for reflection</a:t>
            </a:r>
          </a:p>
          <a:p>
            <a:r>
              <a:rPr lang="en-AU"/>
              <a:t>•  Which move – direct, distract, delegate or delay – is safest for Noah at nine at night?</a:t>
            </a:r>
          </a:p>
          <a:p>
            <a:r>
              <a:rPr lang="en-AU"/>
              <a:t>•  Who is left alone when a bystander stays silent – and who else is affected besides Milo?</a:t>
            </a:r>
          </a:p>
          <a:p>
            <a:r>
              <a:rPr lang="en-AU"/>
              <a:t>•  What could Noah do that is kind to Milo, safe for Noah, and realistic for a Year 6 student?</a:t>
            </a:r>
          </a:p>
          <a:p>
            <a:r>
              <a:rPr lang="en-AU" b="1"/>
              <a:t>CONNECT</a:t>
            </a:r>
          </a:p>
          <a:p>
            <a:r>
              <a:rPr lang="en-AU"/>
              <a:t>•  </a:t>
            </a:r>
            <a:r>
              <a:rPr lang="en-AU" b="1"/>
              <a:t>Read it aloud: </a:t>
            </a:r>
            <a:r>
              <a:rPr lang="en-AU"/>
              <a:t>“A group chat turns cruel about a classmate. You can direct, distract, delegate or delay. Which move helps and still keeps you safe?”</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Say: “Today we are learning to move from bystander – watching harm happen – to upstander, choosing one safe move: direct, distract, delegate or delay.”</a:t>
            </a:r>
          </a:p>
          <a:p>
            <a:r>
              <a:rPr lang="en-AU"/>
              <a:t>•  Show the four move labels: DIRECT, DISTRACT, DELEGATE and DELAY. Take two or three quick responses on which move feels safest. No hands-up pressure.</a:t>
            </a:r>
          </a:p>
          <a:p>
            <a:r>
              <a:rPr lang="en-AU"/>
              <a:t>•  </a:t>
            </a:r>
            <a:r>
              <a:rPr lang="en-AU" b="1"/>
              <a:t>Retrieval bridge: </a:t>
            </a:r>
            <a:r>
              <a:rPr lang="en-AU"/>
              <a:t>“Last week we named harm early. How does naming harm early stop a group chat from turning cruel later on?”</a:t>
            </a:r>
          </a:p>
          <a:p>
            <a:endParaRPr lang="en-AU"/>
          </a:p>
          <a:p>
            <a:r>
              <a:rPr lang="en-AU" b="1"/>
              <a:t>TEACHING SCRIPT</a:t>
            </a:r>
          </a:p>
          <a:p>
            <a:r>
              <a:rPr lang="en-AU"/>
              <a:t>•  Students write the four move words and one reason beside the move Noah could manage tonight.</a:t>
            </a:r>
          </a:p>
          <a:p>
            <a:r>
              <a:rPr lang="en-AU"/>
              <a:t>•  </a:t>
            </a:r>
            <a:r>
              <a:rPr lang="en-AU" b="1"/>
              <a:t>Costs to fish for (do not give these first): </a:t>
            </a:r>
            <a:r>
              <a:rPr lang="en-AU"/>
              <a:t>a short reply that stops the pile-on; changing the subject; screenshotting and telling a trusted adult; checking in with the person the next day.</a:t>
            </a:r>
          </a:p>
          <a:p>
            <a:endParaRPr lang="en-AU"/>
          </a:p>
          <a:p>
            <a:r>
              <a:rPr lang="en-AU" b="1"/>
              <a:t>FORMATIVE LOOK-FOR</a:t>
            </a:r>
          </a:p>
          <a:p>
            <a:r>
              <a:rPr lang="en-AU"/>
              <a:t>•  Students name a move that helps the person harmed, not only a move that protects themselves.</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a:t>
            </a:r>
          </a:p>
          <a:p>
            <a:r>
              <a:rPr lang="en-AU"/>
              <a:t>•  Read the four moves aloud as well as displaying them. Drawing or one written word is a full answer. Extra processing time; no public role-play.</a:t>
            </a:r>
          </a:p>
          <a:p>
            <a:endParaRPr lang="en-AU"/>
          </a:p>
          <a:p>
            <a:r>
              <a:rPr lang="en-AU" b="1"/>
              <a:t>OFFLINE FALLBACK</a:t>
            </a:r>
          </a:p>
          <a:p>
            <a:r>
              <a:rPr lang="en-AU"/>
              <a:t>•  Four printed move labels on the board and paper for students to write on.</a:t>
            </a:r>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Proverbs 31:8–9 aloud from the NIV, in context. Notice speaking up, judging fairly and defending others together.</a:t>
            </a:r>
          </a:p>
          <a:p>
            <a:endParaRPr lang="en-AU"/>
          </a:p>
          <a:p>
            <a:r>
              <a:rPr lang="en-AU" b="1"/>
              <a:t>TEACHING SCRIPT</a:t>
            </a:r>
          </a:p>
          <a:p>
            <a:r>
              <a:rPr lang="en-AU"/>
              <a:t>•  </a:t>
            </a:r>
            <a:r>
              <a:rPr lang="en-AU" b="1"/>
              <a:t>Define bystander: </a:t>
            </a:r>
            <a:r>
              <a:rPr lang="en-AU"/>
              <a:t>someone who sees harm happening and stays silent, hoping it will pass.</a:t>
            </a:r>
          </a:p>
          <a:p>
            <a:r>
              <a:rPr lang="en-AU"/>
              <a:t>•  </a:t>
            </a:r>
            <a:r>
              <a:rPr lang="en-AU" b="1"/>
              <a:t>Define upstander: </a:t>
            </a:r>
            <a:r>
              <a:rPr lang="en-AU"/>
              <a:t>someone who makes one safe move to help.</a:t>
            </a:r>
          </a:p>
          <a:p>
            <a:r>
              <a:rPr lang="en-AU"/>
              <a:t>•  Anchor both definitions to the four moves from Connect: direct, distract, delegate and delay are all ways of refusing to stay silent.</a:t>
            </a:r>
          </a:p>
          <a:p>
            <a:endParaRPr lang="en-AU"/>
          </a:p>
          <a:p>
            <a:r>
              <a:rPr lang="en-AU" b="1"/>
              <a:t>TEACHING SCRIPT</a:t>
            </a:r>
          </a:p>
          <a:p>
            <a:r>
              <a:rPr lang="en-AU"/>
              <a:t>•  </a:t>
            </a:r>
            <a:r>
              <a:rPr lang="en-AU" b="1"/>
              <a:t>Correct the misconception </a:t>
            </a:r>
            <a:r>
              <a:rPr lang="en-AU"/>
              <a:t>“being an upstander means confronting people.” Direct is only one of four moves, and often not the safest one.</a:t>
            </a:r>
          </a:p>
          <a:p>
            <a:r>
              <a:rPr lang="en-AU"/>
              <a:t>•  </a:t>
            </a:r>
            <a:r>
              <a:rPr lang="en-AU" b="1"/>
              <a:t>Say it plainly: </a:t>
            </a:r>
            <a:r>
              <a:rPr lang="en-AU"/>
              <a:t>telling a trusted adult is not dobbing when someone is being harmed. Delegating is a strong move, not a weak one, and it keeps you safe too.</a:t>
            </a:r>
          </a:p>
          <a:p>
            <a:endParaRPr lang="en-AU"/>
          </a:p>
          <a:p>
            <a:r>
              <a:rPr lang="en-AU" b="1"/>
              <a:t>TEACHING SCRIPT</a:t>
            </a:r>
          </a:p>
          <a:p>
            <a:r>
              <a:rPr lang="en-AU"/>
              <a:t>•  Read Proverbs 31:8–9 (NIV). Point out three things: speak up for those who cannot speak for themselves (voice), judge fairly (fairness), and defend the rights of those in need (action for others).</a:t>
            </a:r>
          </a:p>
          <a:p>
            <a:r>
              <a:rPr lang="en-AU"/>
              <a:t>•  </a:t>
            </a:r>
            <a:r>
              <a:rPr lang="en-AU" b="1"/>
              <a:t>Land the connection on the slide: </a:t>
            </a:r>
            <a:r>
              <a:rPr lang="en-AU"/>
              <a:t>speaking up is standing beside someone who has been left alone, not showing off or fighting back.</a:t>
            </a:r>
          </a:p>
          <a:p>
            <a:endParaRPr lang="en-AU"/>
          </a:p>
          <a:p>
            <a:r>
              <a:rPr lang="en-AU" b="1"/>
              <a:t>CHECK UNDERSTANDING</a:t>
            </a:r>
          </a:p>
          <a:p>
            <a:r>
              <a:rPr lang="en-AU"/>
              <a:t>•  </a:t>
            </a:r>
            <a:r>
              <a:rPr lang="en-AU" b="1"/>
              <a:t>Ask: </a:t>
            </a:r>
            <a:r>
              <a:rPr lang="en-AU"/>
              <a:t>“If someone cannot speak up for themselves in a group chat, what does that ask of the people watching?”</a:t>
            </a:r>
          </a:p>
          <a:p>
            <a:r>
              <a:rPr lang="en-AU"/>
              <a:t>•  </a:t>
            </a:r>
            <a:r>
              <a:rPr lang="en-AU" b="1"/>
              <a:t>Looking for: </a:t>
            </a:r>
            <a:r>
              <a:rPr lang="en-AU"/>
              <a:t>the watchers still have a voice, so one of them can use it, or pass it to an adult who can. Keep answers general – no personal examples needed.</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a:t>
            </a:r>
          </a:p>
          <a:p>
            <a:r>
              <a:rPr lang="en-AU"/>
              <a:t>•  Display the verse as well as reading it. Allow partner response or writing instead of speaking. Never require prayer aloud.</a:t>
            </a:r>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endParaRPr lang="en-AU"/>
          </a:p>
          <a:p>
            <a:r>
              <a:rPr lang="en-AU"/>
              <a:t>•  </a:t>
            </a:r>
            <a:r>
              <a:rPr lang="en-AU" b="1"/>
              <a:t>SET UP </a:t>
            </a:r>
          </a:p>
          <a:p>
            <a:r>
              <a:rPr lang="en-AU"/>
              <a:t>•  Groups of 3–4. Read Noah’s scenario aloud. Each group gets the six moment cards, printed or read from the screen. Say: “Label each moment DIRECT, DISTRACT, DELEGATE or DELAY. The slide will not tell you which is which.”</a:t>
            </a:r>
          </a:p>
          <a:p>
            <a:endParaRPr lang="en-AU"/>
          </a:p>
          <a:p>
            <a:r>
              <a:rPr lang="en-AU"/>
              <a:t>•  </a:t>
            </a:r>
            <a:r>
              <a:rPr lang="en-AU" b="1"/>
              <a:t>UPSTANDER MOVES </a:t>
            </a:r>
          </a:p>
          <a:p>
            <a:r>
              <a:rPr lang="en-AU"/>
              <a:t>•  Students label the six moments with one of the four moves. Circulate and listen; do not correct yet.</a:t>
            </a:r>
          </a:p>
          <a:p>
            <a:endParaRPr lang="en-AU"/>
          </a:p>
          <a:p>
            <a:r>
              <a:rPr lang="en-AU" b="1"/>
              <a:t>ANSWER KEY · TEACHER ONLY</a:t>
            </a:r>
          </a:p>
          <a:p>
            <a:r>
              <a:rPr lang="en-AU"/>
              <a:t>•  </a:t>
            </a:r>
            <a:r>
              <a:rPr lang="en-AU" b="1"/>
              <a:t>1. You change the subject and post about the game – </a:t>
            </a:r>
            <a:r>
              <a:rPr lang="en-AU"/>
              <a:t>DISTRACT. The pile-on loses its audience.</a:t>
            </a:r>
          </a:p>
          <a:p>
            <a:r>
              <a:rPr lang="en-AU"/>
              <a:t>•  </a:t>
            </a:r>
            <a:r>
              <a:rPr lang="en-AU" b="1"/>
              <a:t>2. You add a laughing emoji so the group stays happy – </a:t>
            </a:r>
            <a:r>
              <a:rPr lang="en-AU"/>
              <a:t>NONE. This joins the harm; it is not a move.</a:t>
            </a:r>
          </a:p>
          <a:p>
            <a:r>
              <a:rPr lang="en-AU"/>
              <a:t>•  </a:t>
            </a:r>
            <a:r>
              <a:rPr lang="en-AU" b="1"/>
              <a:t>3. You say nothing that night, then sit with him at lunch – </a:t>
            </a:r>
            <a:r>
              <a:rPr lang="en-AU"/>
              <a:t>DELAY. Later care still counts as helping.</a:t>
            </a:r>
          </a:p>
          <a:p>
            <a:r>
              <a:rPr lang="en-AU"/>
              <a:t>•  </a:t>
            </a:r>
            <a:r>
              <a:rPr lang="en-AU" b="1"/>
              <a:t>4. You message him privately, “That was cruel. I’m glad you’re my friend.” – </a:t>
            </a:r>
            <a:r>
              <a:rPr lang="en-AU"/>
              <a:t>DELAY. Private support that reaches the person harmed.</a:t>
            </a:r>
          </a:p>
          <a:p>
            <a:r>
              <a:rPr lang="en-AU"/>
              <a:t>•  </a:t>
            </a:r>
            <a:r>
              <a:rPr lang="en-AU" b="1"/>
              <a:t>5. You screenshot the messages and show a teacher – </a:t>
            </a:r>
            <a:r>
              <a:rPr lang="en-AU"/>
              <a:t>DELEGATE. Evidence plus a trusted adult, not dobbing.</a:t>
            </a:r>
          </a:p>
          <a:p>
            <a:r>
              <a:rPr lang="en-AU"/>
              <a:t>•  </a:t>
            </a:r>
            <a:r>
              <a:rPr lang="en-AU" b="1"/>
              <a:t>6. You reply in the chat, “Not funny. Leave him alone.” – </a:t>
            </a:r>
            <a:r>
              <a:rPr lang="en-AU"/>
              <a:t>DIRECT. Naming the harm calmly, without insults.</a:t>
            </a:r>
          </a:p>
          <a:p>
            <a:endParaRPr lang="en-AU"/>
          </a:p>
          <a:p>
            <a:r>
              <a:rPr lang="en-AU"/>
              <a:t>•  </a:t>
            </a:r>
            <a:r>
              <a:rPr lang="en-AU" b="1"/>
              <a:t>If a group argues about card 3 or 4, ask: </a:t>
            </a:r>
            <a:r>
              <a:rPr lang="en-AU"/>
              <a:t>“Does this move reach the person who was harmed?” and “Is it safe to do right now, or safer a little later?”</a:t>
            </a:r>
          </a:p>
          <a:p>
            <a:endParaRPr lang="en-AU"/>
          </a:p>
          <a:p>
            <a:r>
              <a:rPr lang="en-AU"/>
              <a:t>•  </a:t>
            </a:r>
            <a:r>
              <a:rPr lang="en-AU" b="1"/>
              <a:t>THE COST OF SILENCE </a:t>
            </a:r>
          </a:p>
          <a:p>
            <a:r>
              <a:rPr lang="en-AU"/>
              <a:t>•  Underline the cost of silence in Noah’s scenario. Name who is harmed while nobody speaks.</a:t>
            </a:r>
          </a:p>
          <a:p>
            <a:r>
              <a:rPr lang="en-AU"/>
              <a:t>•  </a:t>
            </a:r>
            <a:r>
              <a:rPr lang="en-AU" b="1"/>
              <a:t>Looking for: </a:t>
            </a:r>
            <a:r>
              <a:rPr lang="en-AU"/>
              <a:t>the cost is Milo being mocked all night while the chat treats it as a joke. Those harmed: Milo, the quiet members who feel unsafe, and Noah, who feels he cannot be honest.</a:t>
            </a:r>
          </a:p>
          <a:p>
            <a:endParaRPr lang="en-AU"/>
          </a:p>
          <a:p>
            <a:r>
              <a:rPr lang="en-AU"/>
              <a:t>•  </a:t>
            </a:r>
            <a:r>
              <a:rPr lang="en-AU" b="1"/>
              <a:t>ONE SAFE MOVE </a:t>
            </a:r>
          </a:p>
          <a:p>
            <a:r>
              <a:rPr lang="en-AU"/>
              <a:t>•  Write a message Noah could send, plus one action for the next morning – such as telling a trusted adult or sitting with Milo at lunch.</a:t>
            </a:r>
          </a:p>
          <a:p>
            <a:endParaRPr lang="en-AU"/>
          </a:p>
          <a:p>
            <a:r>
              <a:rPr lang="en-AU"/>
              <a:t>•  </a:t>
            </a:r>
            <a:r>
              <a:rPr lang="en-AU" b="1"/>
              <a:t>PAIR TEST </a:t>
            </a:r>
          </a:p>
          <a:p>
            <a:r>
              <a:rPr lang="en-AU"/>
              <a:t>•  Pairs test the response against three checks: kind to Milo, safe for Noah, and realistic for a Year 6 student. Revise one word.</a:t>
            </a:r>
          </a:p>
          <a:p>
            <a:endParaRPr lang="en-AU"/>
          </a:p>
          <a:p>
            <a:r>
              <a:rPr lang="en-AU" b="1"/>
              <a:t>MODEL RESPONSE</a:t>
            </a:r>
          </a:p>
          <a:p>
            <a:r>
              <a:rPr lang="en-AU"/>
              <a:t>“Not funny – that’s Milo. I’m out of this chat. I’ll show a teacher in the morning and sit with him at lunch.”</a:t>
            </a:r>
          </a:p>
          <a:p>
            <a:r>
              <a:rPr lang="en-AU"/>
              <a:t>•  Share this only after groups have drafted their own. It stops the harm without insulting anyone in the chat.</a:t>
            </a:r>
          </a:p>
          <a:p>
            <a:endParaRPr lang="en-AU"/>
          </a:p>
          <a:p>
            <a:r>
              <a:rPr lang="en-AU" b="1"/>
              <a:t>FORMATIVE LOOK-FOR</a:t>
            </a:r>
          </a:p>
          <a:p>
            <a:r>
              <a:rPr lang="en-AU"/>
              <a:t>•  Students choose a move that reaches the person harmed, and can say why it is safe to do.</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Six printed moment cards (wording above) and the four move labels, one set per group.</a:t>
            </a:r>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“A bystander stays silent ____; an upstander chooses to ____.” Keep it silent and private – no sharing required.</a:t>
            </a:r>
          </a:p>
          <a:p>
            <a:endParaRPr lang="en-AU"/>
          </a:p>
          <a:p>
            <a:r>
              <a:rPr lang="en-AU"/>
              <a:t>•  Follow up any concerns privately using the school support pathway.</a:t>
            </a:r>
          </a:p>
          <a:p>
            <a:endParaRPr lang="en-AU"/>
          </a:p>
          <a:p>
            <a:r>
              <a:rPr lang="en-AU" b="1"/>
              <a:t>TEACHING SCRIPT</a:t>
            </a:r>
          </a:p>
          <a:p>
            <a:r>
              <a:rPr lang="en-AU"/>
              <a:t>•  Read the stem printed on the slide. Students complete it privately in writing.</a:t>
            </a:r>
          </a:p>
          <a:p>
            <a:r>
              <a:rPr lang="en-AU"/>
              <a:t>•  </a:t>
            </a:r>
            <a:r>
              <a:rPr lang="en-AU" b="1"/>
              <a:t>Model the size of answer you want: </a:t>
            </a:r>
            <a:r>
              <a:rPr lang="en-AU"/>
              <a:t>“A bystander stays silent and hopes; an upstander chooses to make one safe move.” Sharing is optional; students may say pass.</a:t>
            </a:r>
          </a:p>
          <a:p>
            <a:endParaRPr lang="en-AU"/>
          </a:p>
          <a:p>
            <a:r>
              <a:rPr lang="en-AU" b="1"/>
              <a:t>TEACHING SCRIPT</a:t>
            </a:r>
          </a:p>
          <a:p>
            <a:r>
              <a:rPr lang="en-AU"/>
              <a:t>•  Choose one class behaviour that says “we do not watch harm in silence”.</a:t>
            </a:r>
          </a:p>
          <a:p>
            <a:r>
              <a:rPr lang="en-AU"/>
              <a:t>•  </a:t>
            </a:r>
            <a:r>
              <a:rPr lang="en-AU" b="1"/>
              <a:t>Answers to fish for: </a:t>
            </a:r>
            <a:r>
              <a:rPr lang="en-AU"/>
              <a:t>leaving a chat that turns cruel; refusing to forward a mean photo; telling a trusted adult early; checking in privately with the person who was targeted.</a:t>
            </a:r>
          </a:p>
          <a:p>
            <a:r>
              <a:rPr lang="en-AU"/>
              <a:t>•  Agree one behaviour as a class and keep it visible for the rest of the term.</a:t>
            </a:r>
          </a:p>
          <a:p>
            <a:endParaRPr lang="en-AU"/>
          </a:p>
          <a:p>
            <a:r>
              <a:rPr lang="en-AU" b="1"/>
              <a:t>TEACHING SCRIPT</a:t>
            </a:r>
          </a:p>
          <a:p>
            <a:r>
              <a:rPr lang="en-AU"/>
              <a:t>•  </a:t>
            </a:r>
            <a:r>
              <a:rPr lang="en-AU" b="1"/>
              <a:t>Close with a spoken blessing: </a:t>
            </a:r>
            <a:r>
              <a:rPr lang="en-AU"/>
              <a:t>“May we speak up for those who are left without a voice.” Offer a prayer, blessing or quiet pause according to school practice. Never require prayer aloud.</a:t>
            </a:r>
          </a:p>
          <a:p>
            <a:r>
              <a:rPr lang="en-AU"/>
              <a:t>•  </a:t>
            </a:r>
            <a:r>
              <a:rPr lang="en-AU" b="1"/>
              <a:t>Takeaway on the slide: </a:t>
            </a:r>
            <a:r>
              <a:rPr lang="en-AU"/>
              <a:t>one safe move beats silence: direct, distract, delegate or delay.</a:t>
            </a:r>
          </a:p>
          <a:p>
            <a:endParaRPr lang="en-AU"/>
          </a:p>
          <a:p>
            <a:r>
              <a:rPr lang="en-AU" b="1"/>
              <a:t>FORMATIVE LOOK-FOR</a:t>
            </a:r>
          </a:p>
          <a:p>
            <a:r>
              <a:rPr lang="en-AU"/>
              <a:t>•  Students name one safe move they could make, and a trusted adult they could tell.</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a:t>
            </a:r>
          </a:p>
          <a:p>
            <a:r>
              <a:rPr lang="en-AU"/>
              <a:t>•  Writing, drawing or a single word is a full answer. No student is asked to read their stem aloud.</a:t>
            </a:r>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4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6.xml"/><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14.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1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15.xml"/></Relationships>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two doorways, one wide and warmly lit, the other narrow with a tag on its handle"/>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Bystander to upstander</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Choosing to direct, distract, delegate or delay when someone is being harmed online.</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#upstander</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#friendship</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#safety</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#courage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502920" cy="457200"/>
          </a:xfrm>
          <a:custGeom>
            <a:avLst/>
            <a:gdLst/>
            <a:ahLst/>
            <a:cxnLst/>
            <a:rect l="0" t="0" r="r" b="b"/>
            <a:pathLst>
              <a:path w="1100" h="1000">
                <a:moveTo>
                  <a:pt x="490" y="0"/>
                </a:moveTo>
                <a:lnTo>
                  <a:pt x="420" y="250"/>
                </a:lnTo>
                <a:lnTo>
                  <a:pt x="550" y="450"/>
                </a:lnTo>
                <a:lnTo>
                  <a:pt x="430" y="700"/>
                </a:lnTo>
                <a:lnTo>
                  <a:pt x="490" y="1000"/>
                </a:lnTo>
                <a:arcTo wR="490" hR="500" stAng="5400000" swAng="10800000"/>
                <a:close/>
              </a:path>
              <a:path w="1100" h="1000">
                <a:moveTo>
                  <a:pt x="610" y="0"/>
                </a:moveTo>
                <a:lnTo>
                  <a:pt x="540" y="250"/>
                </a:lnTo>
                <a:lnTo>
                  <a:pt x="670" y="450"/>
                </a:lnTo>
                <a:lnTo>
                  <a:pt x="550" y="700"/>
                </a:lnTo>
                <a:lnTo>
                  <a:pt x="610" y="1000"/>
                </a:lnTo>
                <a:arcTo wR="490" hR="500" stAng="5400000" swAng="-10800000"/>
                <a:close/>
              </a:path>
            </a:pathLst>
          </a:custGeom>
          <a:ln w="22400">
            <a:solidFill>
              <a:srgbClr val="A3AEC0"/>
            </a:solidFill>
            <a:prstDash val="solid"/>
          </a:ln>
        </p:spPr>
        <p:txBody>
          <a:bodyPr/>
          <a:lstStyle/>
          <a:p>
            <a:endParaRPr lang="en-US" sz="1800"/>
          </a:p>
        </p:txBody>
      </p:sp>
      <p:sp>
        <p:nvSpPr>
          <p:cNvPr id="901" name="Flourish move label"/>
          <p:cNvSpPr txBox="1"/>
          <p:nvPr/>
        </p:nvSpPr>
        <p:spPr>
          <a:xfrm>
            <a:off x="1371600" y="617220"/>
            <a:ext cx="3200400" cy="320040"/>
          </a:xfrm>
          <a:prstGeom prst="rect">
            <a:avLst/>
          </a:prstGeom>
          <a:noFill/>
        </p:spPr>
        <p:txBody>
          <a:bodyPr wrap="square" lIns="0" tIns="0" rIns="0" bIns="0" anchor="ctr">
            <a:noAutofit/>
          </a:bodyPr>
          <a:lstStyle/>
          <a:p>
            <a:r>
              <a:rPr lang="en-US" sz="1000" b="1" spc="300">
                <a:solidFill>
                  <a:srgbClr val="A3AEC0"/>
                </a:solidFill>
              </a:rPr>
              <a:t>FLOURISH · FALL</a:t>
            </a:r>
          </a:p>
        </p:txBody>
      </p:sp>
    </p:spTree>
    <p:extLst>
      <p:ext uri="{BB962C8B-B14F-4D97-AF65-F5344CB8AC3E}">
        <p14:creationId xmlns:p14="http://schemas.microsoft.com/office/powerpoint/2010/main" val="195099914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Four moves</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T3 · BYSTANDER TO UPSTANDER · WEEK 7</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A group chat turns cruel about a classmate. Direct, distract, delegate or delay – which move helps and keeps you safe?</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307642528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BYSTANDER TO UPSTANDER · WEEK 7</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Proverbs 31:8</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“Speak up for those who cannot speak for themselves, for the rights of all who are destitute.”</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Proverbs 31:8,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Speaking up is not showing off; it is standing beside someone who has been left alone. When speaking directly is not safe, an upstander still acts – distract, delegate to a trusted adult, or delay and check in later.</a:t>
            </a:r>
          </a:p>
        </p:txBody>
      </p:sp>
    </p:spTree>
    <p:extLst>
      <p:ext uri="{BB962C8B-B14F-4D97-AF65-F5344CB8AC3E}">
        <p14:creationId xmlns:p14="http://schemas.microsoft.com/office/powerpoint/2010/main" val="417130667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Upstander moves</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BYSTANDER TO UPSTANDER · WEEK 7</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Which upstander move?</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Label each moment DIRECT, DISTRACT, DELEGATE or DELAY.</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Then write a message Noah could send, and one action for the next morning.</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change the subject and post about tomorrow’s game instead.</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add a laughing emoji so the group stays happy with you.</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say nothing that night, then sit with him at lunch.</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message him privately: “That was cruel. I’m glad you’re my friend.”</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screenshot the messages and show a teacher you trust.</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reply in the chat: “Not funny. Leave him alone.”</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Ask of each move: does it help the person harmed, and is it safe to do right now?</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315765653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BYSTANDER TO UPSTANDER · WEEK 7</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“A bystander stays silent … an upstander chooses to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One safe move beats silence: direct, distract, delegate or delay.</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31443998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