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6"/>
  </p:notesMasterIdLst>
  <p:sldIdLst>
    <p:sldId id="256" r:id="rId165"/>
    <p:sldId id="257" r:id="rId166"/>
    <p:sldId id="258" r:id="rId167"/>
    <p:sldId id="259" r:id="rId168"/>
    <p:sldId id="260" r:id="rId169"/>
    <p:sldId id="261" r:id="rId1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703"/>
    <p:restoredTop sz="69966"/>
  </p:normalViewPr>
  <p:slideViewPr>
    <p:cSldViewPr snapToGrid="0">
      <p:cViewPr varScale="1">
        <p:scale>
          <a:sx n="69" d="100"/>
          <a:sy n="69" d="100"/>
        </p:scale>
        <p:origin x="3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70" Type="http://schemas.openxmlformats.org/officeDocument/2006/relationships/slide" Target="slides/slide169.xml"/><Relationship Id="rId216" Type="http://schemas.openxmlformats.org/officeDocument/2006/relationships/notesMaster" Target="notesMasters/notesMaster1.xml"/><Relationship Id="rId217" Type="http://schemas.openxmlformats.org/officeDocument/2006/relationships/presProps" Target="presProps.xml"/><Relationship Id="rId218" Type="http://schemas.openxmlformats.org/officeDocument/2006/relationships/viewProps" Target="viewProps.xml"/><Relationship Id="rId168" Type="http://schemas.openxmlformats.org/officeDocument/2006/relationships/slide" Target="slides/slide167.xml"/><Relationship Id="rId219" Type="http://schemas.openxmlformats.org/officeDocument/2006/relationships/theme" Target="theme/theme1.xml"/><Relationship Id="rId220" Type="http://schemas.openxmlformats.org/officeDocument/2006/relationships/tableStyles" Target="tableStyles.xml"/><Relationship Id="rId169" Type="http://schemas.openxmlformats.org/officeDocument/2006/relationships/slide" Target="slides/slide168.xml"/><Relationship Id="rId165" Type="http://schemas.openxmlformats.org/officeDocument/2006/relationships/slide" Target="slides/slide164.xml"/><Relationship Id="rId166" Type="http://schemas.openxmlformats.org/officeDocument/2006/relationships/slide" Target="slides/slide165.xml"/><Relationship Id="rId1" Type="http://schemas.openxmlformats.org/officeDocument/2006/relationships/slideMaster" Target="slideMasters/slideMaster1.xml"/><Relationship Id="rId167" Type="http://schemas.openxmlformats.org/officeDocument/2006/relationships/slide" Target="slides/slide1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F7F1BE-E41F-624C-9676-FADCFDCD0376}" type="datetimeFigureOut">
              <a:rPr lang="en-US" smtClean="0"/>
              <a:t>9/28/26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94FC1B-F8F7-EF4C-9E3D-0B325D4B7C63}" type="slidenum">
              <a:rPr lang="en-US" smtClean="0"/>
              <a:t>‹#›</a:t>
            </a:fld>
            <a:endParaRPr lang="en-US"/>
          </a:p>
        </p:txBody>
      </p:sp>
    </p:spTree>
    <p:extLst>
      <p:ext uri="{BB962C8B-B14F-4D97-AF65-F5344CB8AC3E}">
        <p14:creationId xmlns:p14="http://schemas.microsoft.com/office/powerpoint/2010/main" val="11382839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56.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notesSlide1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LEARNING INTENTION</a:t>
            </a:r>
          </a:p>
          <a:p>
            <a:r>
              <a:rPr lang="en-AU"/>
              <a:t>•  Identify the commitments and preparation steps that make a routine workable, and commit to one.</a:t>
            </a:r>
          </a:p>
          <a:p>
            <a:endParaRPr lang="en-AU"/>
          </a:p>
          <a:p>
            <a:r>
              <a:rPr lang="en-AU" b="1"/>
              <a:t>KEY QUESTION</a:t>
            </a:r>
          </a:p>
          <a:p>
            <a:r>
              <a:rPr lang="en-AU"/>
              <a:t>•  What makes a routine one you actually keep, and not just one that looks good on paper?</a:t>
            </a:r>
          </a:p>
          <a:p>
            <a:endParaRPr lang="en-AU"/>
          </a:p>
          <a:p>
            <a:r>
              <a:rPr lang="en-AU" b="1"/>
              <a:t>SAFEGUARDING</a:t>
            </a:r>
          </a:p>
          <a:p>
            <a:r>
              <a:rPr lang="en-AU"/>
              <a:t>•  </a:t>
            </a:r>
            <a:r>
              <a:rPr lang="en-AU" b="1"/>
              <a:t>No forced disclosure. </a:t>
            </a:r>
            <a:r>
              <a:rPr lang="en-AU"/>
              <a:t>Students may pass, write privately or use a fictional example. Follow up any concerns privately using the school support pathway.</a:t>
            </a:r>
          </a:p>
          <a:p>
            <a:endParaRPr lang="en-AU"/>
          </a:p>
          <a:p>
            <a:r>
              <a:rPr lang="en-AU" b="1"/>
              <a:t>ACCESS / LOW-DISCLOSURE</a:t>
            </a:r>
          </a:p>
          <a:p>
            <a:r>
              <a:rPr lang="en-AU"/>
              <a:t>•  </a:t>
            </a:r>
            <a:r>
              <a:rPr lang="en-AU" b="1"/>
              <a:t>Read instructions aloud and display them. </a:t>
            </a:r>
            <a:r>
              <a:rPr lang="en-AU"/>
              <a:t>Allow silent pointing, writing or partner response. Provide extra processing time. Never require eye contact, public role-play, prayer aloud or disclosure of personal distress.</a:t>
            </a:r>
          </a:p>
          <a:p>
            <a:endParaRPr lang="en-AU"/>
          </a:p>
          <a:p>
            <a:r>
              <a:rPr lang="en-AU" b="1"/>
              <a:t>OFFLINE FALLBACK</a:t>
            </a:r>
          </a:p>
          <a:p>
            <a:r>
              <a:rPr lang="en-AU"/>
              <a:t>•  Printed weekly planner sheet plus the six routine cards.</a:t>
            </a:r>
          </a:p>
          <a:p>
            <a:endParaRPr lang="en-AU"/>
          </a:p>
        </p:txBody>
      </p:sp>
      <p:sp>
        <p:nvSpPr>
          <p:cNvPr id="4" name="Slide Number Placeholder 3"/>
          <p:cNvSpPr>
            <a:spLocks noGrp="1"/>
          </p:cNvSpPr>
          <p:nvPr>
            <p:ph type="sldNum" sz="quarter" idx="10"/>
          </p:nvPr>
        </p:nvSpPr>
        <p:spPr/>
        <p:txBody>
          <a:bodyPr/>
          <a:lstStyle/>
          <a:p>
            <a:fld id="{F7021451-1387-4CA6-816F-3879F97B5CBC}" type="slidenum">
              <a:rPr lang="en-US"/>
              <a:t>164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FICTIONAL SCENARIO · BUILD A WORKABLE ROUTINE</a:t>
            </a:r>
          </a:p>
          <a:p>
            <a:r>
              <a:rPr lang="en-AU"/>
              <a:t>Read this aloud so students respond to the person in the story, not to their own lives. Nobody needs to share anything personal.</a:t>
            </a:r>
          </a:p>
          <a:p>
            <a:r>
              <a:rPr lang="en-AU"/>
              <a:t>Theo starts high school next year. On Sunday night he writes a perfect plan: up at six, homework before dinner, bag packed, phone off by nine. By Wednesday the plan has fallen apart, and this morning he missed the bus because his sports kit was still in the wash.</a:t>
            </a:r>
          </a:p>
          <a:p>
            <a:r>
              <a:rPr lang="en-AU" b="1"/>
              <a:t>Questions for reflection</a:t>
            </a:r>
          </a:p>
          <a:p>
            <a:r>
              <a:rPr lang="en-AU"/>
              <a:t>•  Why did Theo’s plan work on Monday but fall apart by Wednesday?</a:t>
            </a:r>
          </a:p>
          <a:p>
            <a:r>
              <a:rPr lang="en-AU"/>
              <a:t>•  Which single preparation step would have saved his morning?</a:t>
            </a:r>
          </a:p>
          <a:p>
            <a:r>
              <a:rPr lang="en-AU"/>
              <a:t>•  What would make a routine Theo could keep on a busy week, not just a good week?</a:t>
            </a:r>
          </a:p>
          <a:p>
            <a:r>
              <a:rPr lang="en-AU" b="1"/>
              <a:t>CONNECT · 1</a:t>
            </a:r>
          </a:p>
          <a:p>
            <a:r>
              <a:rPr lang="en-AU"/>
              <a:t>•  </a:t>
            </a:r>
            <a:r>
              <a:rPr lang="en-AU" b="1"/>
              <a:t>Read it aloud: </a:t>
            </a:r>
            <a:r>
              <a:rPr lang="en-AU"/>
              <a:t>"What makes a routine one you actually keep, and not just one that looks good on paper?"</a:t>
            </a:r>
          </a:p>
          <a:p>
            <a:endParaRPr lang="en-AU"/>
          </a:p>
          <a:p>
            <a:r>
              <a:rPr lang="en-AU"/>
              <a:t>•  </a:t>
            </a:r>
            <a:r>
              <a:rPr lang="en-AU" b="1"/>
              <a:t>Offer a starter if the room is quiet: </a:t>
            </a:r>
            <a:r>
              <a:rPr lang="en-AU"/>
              <a:t>think of a morning that ran smoothly and a morning that did not. What was different the night before? Take two or three quick responses - no hands-up pressure.</a:t>
            </a:r>
          </a:p>
          <a:p>
            <a:endParaRPr lang="en-AU"/>
          </a:p>
          <a:p>
            <a:r>
              <a:rPr lang="en-AU"/>
              <a:t>•  </a:t>
            </a:r>
            <a:r>
              <a:rPr lang="en-AU" b="1"/>
              <a:t>Restate the participation options aloud: </a:t>
            </a:r>
            <a:r>
              <a:rPr lang="en-AU"/>
              <a:t>pass, write privately, or use a fictional example.</a:t>
            </a:r>
          </a:p>
          <a:p>
            <a:endParaRPr lang="en-AU"/>
          </a:p>
          <a:p>
            <a:r>
              <a:rPr lang="en-AU" b="1"/>
              <a:t>CONNECT · TEACHING SCRIPT</a:t>
            </a:r>
          </a:p>
          <a:p>
            <a:endParaRPr lang="en-AU"/>
          </a:p>
          <a:p>
            <a:r>
              <a:rPr lang="en-AU"/>
              <a:t>•  Say: 'Today we are working on the routine that gets you ready for high school - the commitments you make and the steps you take the night before. By the end you will have chosen four steps you will actually keep.'</a:t>
            </a:r>
          </a:p>
          <a:p>
            <a:r>
              <a:rPr lang="en-AU"/>
              <a:t>•  </a:t>
            </a:r>
            <a:r>
              <a:rPr lang="en-AU" b="1"/>
              <a:t>Read the participation line printed on the slide word for word: </a:t>
            </a:r>
            <a:r>
              <a:rPr lang="en-AU"/>
              <a:t>'You can always pass, write your answer privately, or use a made-up example.’</a:t>
            </a:r>
          </a:p>
          <a:p>
            <a:endParaRPr lang="en-AU"/>
          </a:p>
          <a:p>
            <a:r>
              <a:rPr lang="en-AU"/>
              <a:t>•  Ask: 'Name one thing that makes a morning run well, and one thing that wrecks it.' Sample answers to fish for: bag packed the night before; knowing the timetable; same wake-up time; versus late nights, lost gear, doing everything at once. Students may think, write privately or pass.</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EXPLORE · 3</a:t>
            </a:r>
          </a:p>
          <a:p>
            <a:r>
              <a:rPr lang="en-AU"/>
              <a:t>•  Read Proverbs 21:5 aloud from the screen, in context.</a:t>
            </a:r>
          </a:p>
          <a:p>
            <a:r>
              <a:rPr lang="en-AU"/>
              <a:t>•  </a:t>
            </a:r>
            <a:r>
              <a:rPr lang="en-AU" b="1"/>
              <a:t>Connect diligence with the week ahead: </a:t>
            </a:r>
            <a:r>
              <a:rPr lang="en-AU"/>
              <a:t>if steady planning is called wise, what would that look like on a Tuesday night before school?</a:t>
            </a:r>
          </a:p>
          <a:p>
            <a:endParaRPr lang="en-AU"/>
          </a:p>
          <a:p>
            <a:r>
              <a:rPr lang="en-AU" b="1"/>
              <a:t>TEACHING SCRIPT</a:t>
            </a:r>
          </a:p>
          <a:p>
            <a:r>
              <a:rPr lang="en-AU"/>
              <a:t>•  Say: 'Today's skill: build a routine you can actually keep - the commitments and preparation steps that get you out the door ready.'</a:t>
            </a:r>
          </a:p>
          <a:p>
            <a:r>
              <a:rPr lang="en-AU"/>
              <a:t>•  </a:t>
            </a:r>
            <a:r>
              <a:rPr lang="en-AU" b="1"/>
              <a:t>Read the passage in context. </a:t>
            </a:r>
            <a:r>
              <a:rPr lang="en-AU"/>
              <a:t>Proverbs is wisdom writing about patterns that usually hold, not a promise that planning removes every problem.</a:t>
            </a:r>
          </a:p>
          <a:p>
            <a:r>
              <a:rPr lang="en-AU"/>
              <a:t>•  </a:t>
            </a:r>
            <a:r>
              <a:rPr lang="en-AU" b="1"/>
              <a:t>'Diligent' means steady and careful rather than impressive. </a:t>
            </a:r>
            <a:r>
              <a:rPr lang="en-AU"/>
              <a:t>The contrast is with haste - doing everything at the last minute and paying for it later.</a:t>
            </a:r>
          </a:p>
          <a:p>
            <a:r>
              <a:rPr lang="en-AU"/>
              <a:t>•  </a:t>
            </a:r>
            <a:r>
              <a:rPr lang="en-AU" b="1"/>
              <a:t>Land the connection on the slide: </a:t>
            </a:r>
            <a:r>
              <a:rPr lang="en-AU"/>
              <a:t>small preparation steps done on purpose beat last-minute rushing.</a:t>
            </a:r>
          </a:p>
          <a:p>
            <a:r>
              <a:rPr lang="en-AU"/>
              <a:t>•  </a:t>
            </a:r>
            <a:r>
              <a:rPr lang="en-AU" b="1"/>
              <a:t>Make it concrete for this room: </a:t>
            </a:r>
            <a:r>
              <a:rPr lang="en-AU"/>
              <a:t>it looks like packing the bag before bed, checking tomorrow's timetable, and keeping the same wake-up time.</a:t>
            </a:r>
          </a:p>
          <a:p>
            <a:r>
              <a:rPr lang="en-AU"/>
              <a:t>•  </a:t>
            </a:r>
            <a:r>
              <a:rPr lang="en-AU" b="1"/>
              <a:t>Check understanding: </a:t>
            </a:r>
            <a:r>
              <a:rPr lang="en-AU"/>
              <a:t>'If planning is wise, why do so many good plans still collapse by Wednesday?'</a:t>
            </a:r>
          </a:p>
          <a:p>
            <a:r>
              <a:rPr lang="en-AU"/>
              <a:t>•  </a:t>
            </a:r>
            <a:r>
              <a:rPr lang="en-AU" b="1"/>
              <a:t>Looking for: </a:t>
            </a:r>
            <a:r>
              <a:rPr lang="en-AU"/>
              <a:t>plans collapse when they are too big, too vague, or depend on a perfect week; workable steps are small, specific and repeatable. Keep answers general - no personal examples needed.</a:t>
            </a:r>
          </a:p>
          <a:p>
            <a:endParaRPr lang="en-AU"/>
          </a:p>
          <a:p>
            <a:r>
              <a:rPr lang="en-AU" b="1"/>
              <a:t>PARTICIPATION</a:t>
            </a:r>
          </a:p>
          <a:p>
            <a:r>
              <a:rPr lang="en-AU"/>
              <a:t>•  Students may pass, write privately or use a made-up example.</a:t>
            </a:r>
          </a:p>
          <a:p>
            <a:r>
              <a:rPr lang="en-AU"/>
              <a:t>•  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10"/>
          </p:nvPr>
        </p:nvSpPr>
        <p:spPr/>
        <p:txBody>
          <a:bodyPr/>
          <a:lstStyle/>
          <a:p>
            <a:endParaRPr lang="en-AU"/>
          </a:p>
        </p:txBody>
      </p:sp>
    </p:spTree>
    <p:extLst>
      <p:ext uri="{BB962C8B-B14F-4D97-AF65-F5344CB8AC3E}">
        <p14:creationId xmlns:p14="http://schemas.microsoft.com/office/powerpoint/2010/main" val="1024086991"/>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PRACTISE - 4 - RUN SHEET</a:t>
            </a:r>
          </a:p>
          <a:p>
            <a:endParaRPr lang="en-AU"/>
          </a:p>
          <a:p>
            <a:r>
              <a:rPr lang="en-AU"/>
              <a:t>•  </a:t>
            </a:r>
            <a:r>
              <a:rPr lang="en-AU" b="1"/>
              <a:t>SET UP </a:t>
            </a:r>
            <a:r>
              <a:rPr lang="en-AU"/>
              <a:t>(30 sec)</a:t>
            </a:r>
          </a:p>
          <a:p>
            <a:r>
              <a:rPr lang="en-AU"/>
              <a:t>•  Groups of 3-4. Each group gets the six routine cards (printed, or read from the screen). Say: "Four of these are steps you could keep on a busy week. Two of them will not survive Wednesday. Your job is to work out which two."</a:t>
            </a:r>
          </a:p>
          <a:p>
            <a:endParaRPr lang="en-AU"/>
          </a:p>
          <a:p>
            <a:r>
              <a:rPr lang="en-AU"/>
              <a:t>•  </a:t>
            </a:r>
            <a:r>
              <a:rPr lang="en-AU" b="1"/>
              <a:t>SORT </a:t>
            </a:r>
            <a:r>
              <a:rPr lang="en-AU"/>
              <a:t>(2 min)</a:t>
            </a:r>
          </a:p>
          <a:p>
            <a:r>
              <a:rPr lang="en-AU"/>
              <a:t>•  </a:t>
            </a:r>
            <a:r>
              <a:rPr lang="en-AU" b="1"/>
              <a:t>Groups sort all six into WORKABLE / NEEDS EDITING. </a:t>
            </a:r>
            <a:r>
              <a:rPr lang="en-AU"/>
              <a:t>Circulate and listen; do not correct yet.</a:t>
            </a:r>
          </a:p>
          <a:p>
            <a:endParaRPr lang="en-AU"/>
          </a:p>
          <a:p>
            <a:r>
              <a:rPr lang="en-AU" b="1"/>
              <a:t>THE FOUR THAT WORK (answer key - teacher only)</a:t>
            </a:r>
          </a:p>
          <a:p>
            <a:r>
              <a:rPr lang="en-AU"/>
              <a:t>•  </a:t>
            </a:r>
            <a:r>
              <a:rPr lang="en-AU" b="1"/>
              <a:t>2. Pack my bag the night before - </a:t>
            </a:r>
            <a:r>
              <a:rPr lang="en-AU"/>
              <a:t>specific, takes five minutes, and removes the worst part of the morning.</a:t>
            </a:r>
          </a:p>
          <a:p>
            <a:r>
              <a:rPr lang="en-AU"/>
              <a:t>•  </a:t>
            </a:r>
            <a:r>
              <a:rPr lang="en-AU" b="1"/>
              <a:t>4. Check tomorrow's timetable before bed - </a:t>
            </a:r>
            <a:r>
              <a:rPr lang="en-AU"/>
              <a:t>catches sport, library books and anything unusual before it becomes a crisis.</a:t>
            </a:r>
          </a:p>
          <a:p>
            <a:r>
              <a:rPr lang="en-AU"/>
              <a:t>•  </a:t>
            </a:r>
            <a:r>
              <a:rPr lang="en-AU" b="1"/>
              <a:t>5. Same wake-up time every school day - </a:t>
            </a:r>
            <a:r>
              <a:rPr lang="en-AU"/>
              <a:t>one decision made once, so the body learns the pattern.</a:t>
            </a:r>
          </a:p>
          <a:p>
            <a:r>
              <a:rPr lang="en-AU"/>
              <a:t>•  </a:t>
            </a:r>
            <a:r>
              <a:rPr lang="en-AU" b="1"/>
              <a:t>6. Homework at a set time and place - </a:t>
            </a:r>
            <a:r>
              <a:rPr lang="en-AU"/>
              <a:t>a fixed slot beats willpower; the decision is already made.</a:t>
            </a:r>
          </a:p>
          <a:p>
            <a:endParaRPr lang="en-AU"/>
          </a:p>
          <a:p>
            <a:r>
              <a:rPr lang="en-AU" b="1"/>
              <a:t>THE TWO THAT NEED EDITING (teacher only) - </a:t>
            </a:r>
            <a:r>
              <a:rPr lang="en-AU"/>
              <a:t>and why</a:t>
            </a:r>
          </a:p>
          <a:p>
            <a:r>
              <a:rPr lang="en-AU"/>
              <a:t>•  </a:t>
            </a:r>
            <a:r>
              <a:rPr lang="en-AU" b="1"/>
              <a:t>1. "Get everything ready whenever I find time." Problem: </a:t>
            </a:r>
            <a:r>
              <a:rPr lang="en-AU"/>
              <a:t>there is no time, no trigger and no place, so it never actually happens. Class rewrite might be: "I get everything ready straight after dinner."</a:t>
            </a:r>
          </a:p>
          <a:p>
            <a:r>
              <a:rPr lang="en-AU"/>
              <a:t>•  </a:t>
            </a:r>
            <a:r>
              <a:rPr lang="en-AU" b="1"/>
              <a:t>3. "Never be late or forget anything again." Problem: </a:t>
            </a:r>
            <a:r>
              <a:rPr lang="en-AU"/>
              <a:t>it demands perfection, so one bad morning feels like failure and the whole routine gets dropped. Class rewrite might be: "If I forget something, I fix it that night and start again the next day."</a:t>
            </a:r>
          </a:p>
          <a:p>
            <a:endParaRPr lang="en-AU"/>
          </a:p>
          <a:p>
            <a:r>
              <a:rPr lang="en-AU"/>
              <a:t>•  </a:t>
            </a:r>
            <a:r>
              <a:rPr lang="en-AU" b="1"/>
              <a:t>If a group defends card 1 or 3, ask: </a:t>
            </a:r>
            <a:r>
              <a:rPr lang="en-AU"/>
              <a:t>"When exactly would that happen?" and "Could you still do that on your busiest day of the week?"</a:t>
            </a:r>
          </a:p>
          <a:p>
            <a:endParaRPr lang="en-AU"/>
          </a:p>
          <a:p>
            <a:r>
              <a:rPr lang="en-AU"/>
              <a:t>•  </a:t>
            </a:r>
            <a:r>
              <a:rPr lang="en-AU" b="1"/>
              <a:t>AGREE </a:t>
            </a:r>
            <a:r>
              <a:rPr lang="en-AU"/>
              <a:t>(2 min)</a:t>
            </a:r>
          </a:p>
          <a:p>
            <a:r>
              <a:rPr lang="en-AU"/>
              <a:t>•  </a:t>
            </a:r>
            <a:r>
              <a:rPr lang="en-AU" b="1"/>
              <a:t>Bring the class back. </a:t>
            </a:r>
            <a:r>
              <a:rPr lang="en-AU"/>
              <a:t>Land the four steps above as the class routine. Display or write them up and keep them visible for the rest of the term - refer back to them in Weeks 2-8.</a:t>
            </a:r>
          </a:p>
          <a:p>
            <a:endParaRPr lang="en-AU"/>
          </a:p>
          <a:p>
            <a:r>
              <a:rPr lang="en-AU" b="1"/>
              <a:t>ACCESS</a:t>
            </a:r>
          </a:p>
          <a:p>
            <a:r>
              <a:rPr lang="en-AU"/>
              <a:t>•  </a:t>
            </a:r>
            <a:r>
              <a:rPr lang="en-AU" b="1"/>
              <a:t>Read the cards aloud as well as displaying them. </a:t>
            </a:r>
            <a:r>
              <a:rPr lang="en-AU"/>
              <a:t>Allow silent pointing, writing, or a partner answering on a student's behalf. Give extra processing time. No public role-play, no forced disclosure. Be aware that home routines vary widely - never ask students to describe their own home mornings.</a:t>
            </a:r>
          </a:p>
          <a:p>
            <a:endParaRPr lang="en-AU"/>
          </a:p>
          <a:p>
            <a:r>
              <a:rPr lang="en-AU" b="1"/>
              <a:t>OFFLINE FALLBACK</a:t>
            </a:r>
          </a:p>
          <a:p>
            <a:r>
              <a:rPr lang="en-AU"/>
              <a:t>•  Six printed routine cards (wording above), one set per group.</a:t>
            </a:r>
          </a:p>
        </p:txBody>
      </p:sp>
      <p:sp>
        <p:nvSpPr>
          <p:cNvPr id="4" name="Slide Number Placeholder 3"/>
          <p:cNvSpPr>
            <a:spLocks noGrp="1"/>
          </p:cNvSpPr>
          <p:nvPr>
            <p:ph type="sldNum" sz="quarter" idx="10"/>
          </p:nvPr>
        </p:nvSpPr>
        <p:spPr/>
        <p:txBody>
          <a:bodyPr/>
          <a:lstStyle/>
          <a:p>
            <a:fld id="{F7021451-1387-4CA6-816F-3879F97B5CBC}" type="slidenum">
              <a:rPr lang="en-US"/>
              <a:t>168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a:t>REFLECT · 2</a:t>
            </a:r>
          </a:p>
          <a:p>
            <a:r>
              <a:rPr lang="en-AU"/>
              <a:t>•  </a:t>
            </a:r>
            <a:r>
              <a:rPr lang="en-AU" b="1"/>
              <a:t>Give students the private stem: </a:t>
            </a:r>
            <a:r>
              <a:rPr lang="en-AU"/>
              <a:t>"One step I can take this week to make my school mornings work is ..." Keep it silent and private - no sharing required.</a:t>
            </a:r>
          </a:p>
          <a:p>
            <a:endParaRPr lang="en-AU"/>
          </a:p>
          <a:p>
            <a:r>
              <a:rPr lang="en-AU"/>
              <a:t>•  Close with a short prayer, blessing or silent reflection appropriate to the class. Never require prayer aloud.</a:t>
            </a:r>
          </a:p>
          <a:p>
            <a:endParaRPr lang="en-AU"/>
          </a:p>
          <a:p>
            <a:r>
              <a:rPr lang="en-AU"/>
              <a:t>•  Follow up any concerns privately using the school support pathway.</a:t>
            </a:r>
          </a:p>
          <a:p>
            <a:endParaRPr lang="en-AU"/>
          </a:p>
          <a:p>
            <a:r>
              <a:rPr lang="en-AU" b="1"/>
              <a:t>REFLECT · TEACHING SCRIPT </a:t>
            </a:r>
            <a:r>
              <a:rPr lang="en-AU"/>
              <a:t>(last 2-3 minutes)</a:t>
            </a:r>
          </a:p>
          <a:p>
            <a:r>
              <a:rPr lang="en-AU"/>
              <a:t>•  </a:t>
            </a:r>
            <a:r>
              <a:rPr lang="en-AU" b="1"/>
              <a:t>Read the stem printed on the slide: </a:t>
            </a:r>
            <a:r>
              <a:rPr lang="en-AU"/>
              <a:t>'One step I can take this week to make my school mornings work is ...' Students write it privately.</a:t>
            </a:r>
          </a:p>
          <a:p>
            <a:r>
              <a:rPr lang="en-AU"/>
              <a:t>•  </a:t>
            </a:r>
            <a:r>
              <a:rPr lang="en-AU" b="1"/>
              <a:t>Model the size of answer you want: </a:t>
            </a:r>
            <a:r>
              <a:rPr lang="en-AU"/>
              <a:t>'I could pack my bag after dinner', or 'I could check the timetable before bed'. Small and doable beats impressive. Sharing is optional; students may say 'pass'.</a:t>
            </a:r>
          </a:p>
          <a:p>
            <a:r>
              <a:rPr lang="en-AU"/>
              <a:t>•  </a:t>
            </a:r>
            <a:r>
              <a:rPr lang="en-AU" b="1"/>
              <a:t>Close with the takeaway on the slide: </a:t>
            </a:r>
            <a:r>
              <a:rPr lang="en-AU"/>
              <a:t>'A workable routine is small, repeatable and yours - preparation makes independence possible. The four steps we agreed today are ours for the whole term.' Offer a brief prayer, blessing or quiet pause according to school practice.</a:t>
            </a:r>
          </a:p>
          <a:p>
            <a:endParaRPr lang="en-AU"/>
          </a:p>
          <a:p>
            <a:r>
              <a:rPr lang="en-AU" b="1"/>
              <a:t>PARTICIPATION</a:t>
            </a:r>
          </a:p>
          <a:p>
            <a:r>
              <a:rPr lang="en-AU"/>
              <a:t>•  </a:t>
            </a:r>
            <a:r>
              <a:rPr lang="en-AU" b="1"/>
              <a:t>Students may pass, write privately or use a made-up example. </a:t>
            </a:r>
            <a:r>
              <a:rPr lang="en-AU"/>
              <a:t>Do not ask for personal disclosure; use the fictional scenario instead.</a:t>
            </a:r>
          </a:p>
        </p:txBody>
      </p:sp>
      <p:sp>
        <p:nvSpPr>
          <p:cNvPr id="4" name="Slide Number Placeholder 3"/>
          <p:cNvSpPr>
            <a:spLocks noGrp="1"/>
          </p:cNvSpPr>
          <p:nvPr>
            <p:ph type="sldNum" sz="quarter" idx="10"/>
          </p:nvPr>
        </p:nvSpPr>
        <p:spPr/>
        <p:txBody>
          <a:bodyPr/>
          <a:lstStyle/>
          <a:p>
            <a:fld id="{F7021451-1387-4CA6-816F-3879F97B5CBC}" type="slidenum">
              <a:rPr lang="en-US"/>
              <a:t>169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CE652-B31A-E4B1-BD17-B73F8EB629B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EA2CB29-C8F0-40E0-2E3F-368619E2BF5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96FBEE8-B986-D92A-3922-D7A361532A4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ADCBF57-283F-AF21-3AAF-A4757EF228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8925A6-CCB0-CF73-D113-0CC9E41024D9}"/>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86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0326-1125-B04C-58A6-80163190021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5F67701-1CE6-49E1-9BF6-E39F0D06EB1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9A909AC-E48B-BD43-C098-F670A12CBC74}"/>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0E2ED1E9-1915-E2BF-C0CA-C5EA8408FA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18852C-B51A-BFC4-6BFD-8D1084E5FBB0}"/>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508260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69523-DF80-6FC9-6C70-D4A895AF5A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EDA888F-552C-A7EB-1CAA-B44C2288EC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B3520A-D9C7-424B-F283-53AC913D4DEC}"/>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45BE6443-2941-73B9-0108-8F1CD535A5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10E721-D6ED-CAC7-5A4D-74B296A0B086}"/>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830265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F6049-D472-4EA9-352B-67108B1C783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F2EE15-7917-CE5E-7F6D-19E2357EAB93}"/>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B29805B1-12DC-FD9D-4C5A-E945CF3E71B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C388B49-855A-F87F-CE73-D2B8074BAA6E}"/>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544D4E05-8CA9-FDBC-D1AC-FA1BD428A3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8416B8-4985-DB2A-EB72-4305321A1C61}"/>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410028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D2590-5187-E8B4-A7BB-93B248A11E3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3F387B7-04D0-678C-7D35-C69D0CCB02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030CBC6-FE46-68BF-8D4F-AB1210CE4FA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351F2D73-11A0-05DA-1A1E-F6C08BBBD9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EAB698D-500C-8826-0904-9E21B24B1B8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B26A522-D041-9881-1399-A2F6F1222918}"/>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8" name="Footer Placeholder 7">
            <a:extLst>
              <a:ext uri="{FF2B5EF4-FFF2-40B4-BE49-F238E27FC236}">
                <a16:creationId xmlns:a16="http://schemas.microsoft.com/office/drawing/2014/main" id="{AD3264D9-7C3A-19FF-BFEE-0C09ADD02B3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34ABF6E-AB81-5754-C2F5-D1858D3296F7}"/>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6784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88B6C-A2A2-2403-2DB3-B3C01F285C0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0424A9B-7100-7324-3B1B-A2B0B84F8DC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4" name="Footer Placeholder 3">
            <a:extLst>
              <a:ext uri="{FF2B5EF4-FFF2-40B4-BE49-F238E27FC236}">
                <a16:creationId xmlns:a16="http://schemas.microsoft.com/office/drawing/2014/main" id="{ACBE6D15-73FA-7384-D8C5-729D8FF404D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045922-96C5-A9DA-5843-2D57B5E4E4A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4193651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5E35C-8153-CE82-A1FB-317EDF125B45}"/>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3" name="Footer Placeholder 2">
            <a:extLst>
              <a:ext uri="{FF2B5EF4-FFF2-40B4-BE49-F238E27FC236}">
                <a16:creationId xmlns:a16="http://schemas.microsoft.com/office/drawing/2014/main" id="{5AEDCA80-1EBE-C57D-7B1A-36E5CC3ED3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7D789DE-FDD9-A9F5-CC70-F5B78123669A}"/>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25377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7E377-B400-A401-B31F-96CB5021DF9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01EC76-AA6A-23FF-F64C-E0D1CC0E6A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3BA84215-28E6-0818-2FA2-41D0472DD1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D643D78-B82B-7836-1629-1698FA6E685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40DD4395-BCF9-0548-098E-611EDFCB34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80A143-E660-C7CC-6C1D-769FF84F0DC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8063199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E05D0-D2F9-DBF9-57E4-4F0FC5722D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2D314C-5B4D-62C6-7708-92606D7EA3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a:extLst>
              <a:ext uri="{FF2B5EF4-FFF2-40B4-BE49-F238E27FC236}">
                <a16:creationId xmlns:a16="http://schemas.microsoft.com/office/drawing/2014/main" id="{170503BA-EFB5-5D83-AAD1-8A154FABA6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25478C9-F55E-6077-D1DA-8FAB693E910B}"/>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6" name="Footer Placeholder 5">
            <a:extLst>
              <a:ext uri="{FF2B5EF4-FFF2-40B4-BE49-F238E27FC236}">
                <a16:creationId xmlns:a16="http://schemas.microsoft.com/office/drawing/2014/main" id="{9F4AA50E-8168-E6FE-A3C0-FCB88645C6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BBB3B3-D0CC-04AD-B0BD-3DCDA1C0559F}"/>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2066957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FD3DC-E719-023A-AA0B-A96875A7B90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5D51B90-87A6-CAC6-8FED-5AF9B74A547F}"/>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20078D0-CB61-51C8-6847-521FEEA398B2}"/>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CEA6E6A9-BB43-1263-CA7C-64027AFC71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DDEDC9-C5D5-5D7F-D956-4BC15956FB6B}"/>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1961412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385449-EE22-DCED-D271-EA0BF619738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4F0EDFA2-D0BC-735B-F8D9-575E803BFE84}"/>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083F792-06A9-66A2-8B31-1A157AB78621}"/>
              </a:ext>
            </a:extLst>
          </p:cNvPr>
          <p:cNvSpPr>
            <a:spLocks noGrp="1"/>
          </p:cNvSpPr>
          <p:nvPr>
            <p:ph type="dt" sz="half" idx="10"/>
          </p:nvPr>
        </p:nvSpPr>
        <p:spPr/>
        <p:txBody>
          <a:body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DC2C89A8-23F6-E6F2-EFED-5A8267FD00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663BF3-1A62-94B6-806C-D537BAC83648}"/>
              </a:ext>
            </a:extLst>
          </p:cNvPr>
          <p:cNvSpPr>
            <a:spLocks noGrp="1"/>
          </p:cNvSpPr>
          <p:nvPr>
            <p:ph type="sldNum" sz="quarter" idx="12"/>
          </p:nvPr>
        </p:nvSpPr>
        <p:spPr/>
        <p:txBody>
          <a:bodyPr/>
          <a:lstStyle/>
          <a:p>
            <a:fld id="{E9091E2D-06CB-8D44-97AB-171E75E5529A}" type="slidenum">
              <a:rPr lang="en-US" smtClean="0"/>
              <a:t>‹#›</a:t>
            </a:fld>
            <a:endParaRPr lang="en-US"/>
          </a:p>
        </p:txBody>
      </p:sp>
    </p:spTree>
    <p:extLst>
      <p:ext uri="{BB962C8B-B14F-4D97-AF65-F5344CB8AC3E}">
        <p14:creationId xmlns:p14="http://schemas.microsoft.com/office/powerpoint/2010/main" val="3099940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IGHT">
    <p:bg>
      <p:bgPr>
        <a:solidFill>
          <a:srgbClr val="F7F8F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7315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8125014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ARK">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2316480"/>
            <a:ext cx="6096000" cy="134112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7721911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EATURE">
    <p:bg>
      <p:bgPr>
        <a:solidFill>
          <a:srgbClr val="4F46E5"/>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975360" y="1950720"/>
            <a:ext cx="10241280" cy="24384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32836588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DARK_TOP">
    <p:bg>
      <p:bgPr>
        <a:solidFill>
          <a:srgbClr val="0F172A"/>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02080"/>
            <a:ext cx="10728960" cy="1828800"/>
          </a:xfrm>
          <a:prstGeom prst="rect">
            <a:avLst/>
          </a:prstGeom>
          <a:noFill/>
          <a:ln/>
        </p:spPr>
        <p:txBody>
          <a:bodyPr wrap="square" rtlCol="0"/>
          <a:lstStyle>
            <a:lvl1pPr marL="0" indent="0">
              <a:buNone/>
              <a:defRPr lang="en-US" dirty="0"/>
            </a:lvl1pPr>
          </a:lstStyle>
          <a:p>
            <a:pPr marL="0" indent="0">
              <a:buNone/>
            </a:pPr>
            <a:endParaRPr lang="en-US" dirty="0"/>
          </a:p>
        </p:txBody>
      </p:sp>
    </p:spTree>
    <p:extLst>
      <p:ext uri="{BB962C8B-B14F-4D97-AF65-F5344CB8AC3E}">
        <p14:creationId xmlns:p14="http://schemas.microsoft.com/office/powerpoint/2010/main" val="533378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EB1ABA3-FD3E-AD0F-179E-2A28494C29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966850A-5043-457C-25EE-99A84CC2F0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D02CCA-B9AB-33BF-9E4D-83E472A70E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B7BEDF-80EF-CF49-B252-3DEEBAE67CE3}" type="datetimeFigureOut">
              <a:rPr lang="en-US" smtClean="0"/>
              <a:t>9/28/26</a:t>
            </a:fld>
            <a:endParaRPr lang="en-US"/>
          </a:p>
        </p:txBody>
      </p:sp>
      <p:sp>
        <p:nvSpPr>
          <p:cNvPr id="5" name="Footer Placeholder 4">
            <a:extLst>
              <a:ext uri="{FF2B5EF4-FFF2-40B4-BE49-F238E27FC236}">
                <a16:creationId xmlns:a16="http://schemas.microsoft.com/office/drawing/2014/main" id="{F667BB65-5F20-7858-E514-214740561E9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E8DA8C8-4A1E-1A79-4B8B-351230D618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9091E2D-06CB-8D44-97AB-171E75E5529A}" type="slidenum">
              <a:rPr lang="en-US" smtClean="0"/>
              <a:t>‹#›</a:t>
            </a:fld>
            <a:endParaRPr lang="en-US"/>
          </a:p>
        </p:txBody>
      </p:sp>
    </p:spTree>
    <p:extLst>
      <p:ext uri="{BB962C8B-B14F-4D97-AF65-F5344CB8AC3E}">
        <p14:creationId xmlns:p14="http://schemas.microsoft.com/office/powerpoint/2010/main" val="1802288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56.xml"/><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14.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9.xml"/><Relationship Id="rId1" Type="http://schemas.openxmlformats.org/officeDocument/2006/relationships/slideLayout" Target="../slideLayouts/slideLayout1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15.xml"/></Relationships>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Flat illustration: a plant growing with roots below the soil"/>
          <p:cNvPicPr>
            <a:picLocks noChangeAspect="1"/>
          </p:cNvPicPr>
          <p:nvPr/>
        </p:nvPicPr>
        <p:blipFill>
          <a:blip r:embed="rId3"/>
          <a:srcRect t="3713" b="3713"/>
          <a:stretch/>
        </p:blipFill>
        <p:spPr>
          <a:xfrm>
            <a:off x="7010400" y="0"/>
            <a:ext cx="5181600" cy="6858000"/>
          </a:xfrm>
          <a:prstGeom prst="rect">
            <a:avLst/>
          </a:prstGeom>
        </p:spPr>
      </p:pic>
      <p:sp>
        <p:nvSpPr>
          <p:cNvPr id="3" name="Divider">
            <a:extLst>
              <a:ext uri="{C183D7F6-B498-43B3-948B-1728B52AA6E4}">
                <adec:decorative xmlns:adec="http://schemas.microsoft.com/office/drawing/2017/decorative" val="1"/>
              </a:ext>
            </a:extLst>
          </p:cNvPr>
          <p:cNvSpPr/>
          <p:nvPr/>
        </p:nvSpPr>
        <p:spPr>
          <a:xfrm>
            <a:off x="7010400" y="0"/>
            <a:ext cx="73152" cy="6858000"/>
          </a:xfrm>
          <a:prstGeom prst="rect">
            <a:avLst/>
          </a:prstGeom>
          <a:solidFill>
            <a:srgbClr val="0EA5A4"/>
          </a:solidFill>
          <a:ln w="12700">
            <a:solidFill>
              <a:srgbClr val="0EA5A4"/>
            </a:solidFill>
            <a:prstDash val="solid"/>
          </a:ln>
        </p:spPr>
        <p:txBody>
          <a:bodyPr/>
          <a:lstStyle/>
          <a:p>
            <a:endParaRPr lang="en-US" sz="2400"/>
          </a:p>
        </p:txBody>
      </p:sp>
      <p:sp>
        <p:nvSpPr>
          <p:cNvPr id="4" name="Badge">
            <a:extLst>
              <a:ext uri="{C183D7F6-B498-43B3-948B-1728B52AA6E4}">
                <adec:decorative xmlns:adec="http://schemas.microsoft.com/office/drawing/2017/decorative" val="1"/>
              </a:ext>
            </a:extLst>
          </p:cNvPr>
          <p:cNvSpPr/>
          <p:nvPr/>
        </p:nvSpPr>
        <p:spPr>
          <a:xfrm>
            <a:off x="731520" y="1219200"/>
            <a:ext cx="3901440" cy="512064"/>
          </a:xfrm>
          <a:prstGeom prst="roundRect">
            <a:avLst>
              <a:gd name="adj" fmla="val 47619"/>
            </a:avLst>
          </a:prstGeom>
          <a:solidFill>
            <a:srgbClr val="0EA5A4"/>
          </a:solidFill>
          <a:ln w="12700">
            <a:solidFill>
              <a:srgbClr val="0EA5A4"/>
            </a:solidFill>
            <a:prstDash val="solid"/>
          </a:ln>
        </p:spPr>
        <p:txBody>
          <a:bodyPr/>
          <a:lstStyle/>
          <a:p>
            <a:endParaRPr lang="en-US" sz="2400"/>
          </a:p>
        </p:txBody>
      </p:sp>
      <p:sp>
        <p:nvSpPr>
          <p:cNvPr id="5" name="Text 2">
            <a:extLst>
              <a:ext uri="{C183D7F6-B498-43B3-948B-1728B52AA6E4}">
                <adec:decorative xmlns:adec="http://schemas.microsoft.com/office/drawing/2017/decorative" val="0"/>
              </a:ext>
            </a:extLst>
          </p:cNvPr>
          <p:cNvSpPr/>
          <p:nvPr/>
        </p:nvSpPr>
        <p:spPr>
          <a:xfrm>
            <a:off x="731520" y="1219200"/>
            <a:ext cx="3901440" cy="512064"/>
          </a:xfrm>
          <a:prstGeom prst="rect">
            <a:avLst/>
          </a:prstGeom>
          <a:noFill/>
          <a:ln/>
        </p:spPr>
        <p:txBody>
          <a:bodyPr wrap="square" lIns="0" tIns="0" rIns="0" bIns="0" rtlCol="0" anchor="ctr"/>
          <a:lstStyle/>
          <a:p>
            <a:pPr algn="ctr"/>
            <a:r>
              <a:rPr lang="en-US" sz="1467" b="1">
                <a:solidFill>
                  <a:srgbClr val="0F172A"/>
                </a:solidFill>
                <a:latin typeface="Segoe UI" pitchFamily="34" charset="0"/>
                <a:ea typeface="Segoe UI" pitchFamily="34" charset="-122"/>
                <a:cs typeface="Segoe UI" pitchFamily="34" charset="-120"/>
              </a:rPr>
              <a:t>YEAR 6</a:t>
            </a:r>
            <a:endParaRPr lang="en-US" sz="1467"/>
          </a:p>
        </p:txBody>
      </p:sp>
      <p:sp>
        <p:nvSpPr>
          <p:cNvPr id="6" name="Text 0"/>
          <p:cNvSpPr>
            <a:spLocks noGrp="1"/>
          </p:cNvSpPr>
          <p:nvPr>
            <p:ph type="title" idx="100" hasCustomPrompt="1"/>
          </p:nvPr>
        </p:nvSpPr>
        <p:spPr>
          <a:xfrm>
            <a:off x="731520" y="2316480"/>
            <a:ext cx="6096000" cy="1341120"/>
          </a:xfrm>
          <a:prstGeom prst="rect">
            <a:avLst/>
          </a:prstGeom>
          <a:noFill/>
          <a:ln/>
        </p:spPr>
        <p:txBody>
          <a:bodyPr vert="horz" wrap="square" lIns="0" tIns="0" rIns="0" bIns="0" rtlCol="0" anchor="ctr">
            <a:normAutofit fontScale="90000"/>
          </a:bodyPr>
          <a:lstStyle/>
          <a:p>
            <a:r>
              <a:rPr lang="en-US" sz="5867" b="1">
                <a:solidFill>
                  <a:srgbClr val="FFFFFF"/>
                </a:solidFill>
                <a:latin typeface="Segoe UI" pitchFamily="34" charset="0"/>
                <a:ea typeface="Segoe UI" pitchFamily="34" charset="-122"/>
                <a:cs typeface="Segoe UI" pitchFamily="34" charset="-120"/>
              </a:rPr>
              <a:t>Build a workable routine</a:t>
            </a:r>
            <a:endParaRPr lang="en-US" sz="5867"/>
          </a:p>
        </p:txBody>
      </p:sp>
      <p:sp>
        <p:nvSpPr>
          <p:cNvPr id="7" name="Text 4"/>
          <p:cNvSpPr/>
          <p:nvPr/>
        </p:nvSpPr>
        <p:spPr>
          <a:xfrm>
            <a:off x="731520" y="3840480"/>
            <a:ext cx="5974080" cy="914400"/>
          </a:xfrm>
          <a:prstGeom prst="rect">
            <a:avLst/>
          </a:prstGeom>
          <a:noFill/>
          <a:ln/>
        </p:spPr>
        <p:txBody>
          <a:bodyPr wrap="square" lIns="0" tIns="0" rIns="0" bIns="0" rtlCol="0" anchor="ctr"/>
          <a:lstStyle/>
          <a:p>
            <a:pPr>
              <a:lnSpc>
                <a:spcPts val="2933"/>
              </a:lnSpc>
            </a:pPr>
            <a:r>
              <a:rPr lang="en-US" sz="2000">
                <a:solidFill>
                  <a:srgbClr val="C7D2E5"/>
                </a:solidFill>
                <a:latin typeface="Segoe UI" pitchFamily="34" charset="0"/>
                <a:ea typeface="Segoe UI" pitchFamily="34" charset="-122"/>
                <a:cs typeface="Segoe UI" pitchFamily="34" charset="-120"/>
              </a:rPr>
              <a:t>Commitments and preparation steps that make the move to high school manageable.</a:t>
            </a:r>
            <a:endParaRPr lang="en-US" sz="2000"/>
          </a:p>
        </p:txBody>
      </p:sp>
      <p:sp>
        <p:nvSpPr>
          <p:cNvPr id="8" name="Tag">
            <a:extLst>
              <a:ext uri="{C183D7F6-B498-43B3-948B-1728B52AA6E4}">
                <adec:decorative xmlns:adec="http://schemas.microsoft.com/office/drawing/2017/decorative" val="1"/>
              </a:ext>
            </a:extLst>
          </p:cNvPr>
          <p:cNvSpPr/>
          <p:nvPr/>
        </p:nvSpPr>
        <p:spPr>
          <a:xfrm>
            <a:off x="731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9" name="Text 6">
            <a:extLst>
              <a:ext uri="{C183D7F6-B498-43B3-948B-1728B52AA6E4}">
                <adec:decorative xmlns:adec="http://schemas.microsoft.com/office/drawing/2017/decorative" val="0"/>
              </a:ext>
            </a:extLst>
          </p:cNvPr>
          <p:cNvSpPr/>
          <p:nvPr/>
        </p:nvSpPr>
        <p:spPr>
          <a:xfrm>
            <a:off x="731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#routine</a:t>
            </a:r>
            <a:endParaRPr lang="en-US" sz="1467"/>
          </a:p>
        </p:txBody>
      </p:sp>
      <p:sp>
        <p:nvSpPr>
          <p:cNvPr id="10" name="Tag">
            <a:extLst>
              <a:ext uri="{C183D7F6-B498-43B3-948B-1728B52AA6E4}">
                <adec:decorative xmlns:adec="http://schemas.microsoft.com/office/drawing/2017/decorative" val="1"/>
              </a:ext>
            </a:extLst>
          </p:cNvPr>
          <p:cNvSpPr/>
          <p:nvPr/>
        </p:nvSpPr>
        <p:spPr>
          <a:xfrm>
            <a:off x="3779520" y="505968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1" name="Text 8">
            <a:extLst>
              <a:ext uri="{C183D7F6-B498-43B3-948B-1728B52AA6E4}">
                <adec:decorative xmlns:adec="http://schemas.microsoft.com/office/drawing/2017/decorative" val="0"/>
              </a:ext>
            </a:extLst>
          </p:cNvPr>
          <p:cNvSpPr/>
          <p:nvPr/>
        </p:nvSpPr>
        <p:spPr>
          <a:xfrm>
            <a:off x="3779520" y="505968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#preparation</a:t>
            </a:r>
            <a:endParaRPr lang="en-US" sz="1467"/>
          </a:p>
        </p:txBody>
      </p:sp>
      <p:sp>
        <p:nvSpPr>
          <p:cNvPr id="12" name="Tag">
            <a:extLst>
              <a:ext uri="{C183D7F6-B498-43B3-948B-1728B52AA6E4}">
                <adec:decorative xmlns:adec="http://schemas.microsoft.com/office/drawing/2017/decorative" val="1"/>
              </a:ext>
            </a:extLst>
          </p:cNvPr>
          <p:cNvSpPr/>
          <p:nvPr/>
        </p:nvSpPr>
        <p:spPr>
          <a:xfrm>
            <a:off x="731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3" name="Text 10">
            <a:extLst>
              <a:ext uri="{C183D7F6-B498-43B3-948B-1728B52AA6E4}">
                <adec:decorative xmlns:adec="http://schemas.microsoft.com/office/drawing/2017/decorative" val="0"/>
              </a:ext>
            </a:extLst>
          </p:cNvPr>
          <p:cNvSpPr/>
          <p:nvPr/>
        </p:nvSpPr>
        <p:spPr>
          <a:xfrm>
            <a:off x="731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#independence</a:t>
            </a:r>
            <a:endParaRPr lang="en-US" sz="1467"/>
          </a:p>
        </p:txBody>
      </p:sp>
      <p:sp>
        <p:nvSpPr>
          <p:cNvPr id="14" name="Tag">
            <a:extLst>
              <a:ext uri="{C183D7F6-B498-43B3-948B-1728B52AA6E4}">
                <adec:decorative xmlns:adec="http://schemas.microsoft.com/office/drawing/2017/decorative" val="1"/>
              </a:ext>
            </a:extLst>
          </p:cNvPr>
          <p:cNvSpPr/>
          <p:nvPr/>
        </p:nvSpPr>
        <p:spPr>
          <a:xfrm>
            <a:off x="3779520" y="5791200"/>
            <a:ext cx="2804160" cy="548640"/>
          </a:xfrm>
          <a:prstGeom prst="roundRect">
            <a:avLst>
              <a:gd name="adj" fmla="val 48889"/>
            </a:avLst>
          </a:prstGeom>
          <a:solidFill>
            <a:srgbClr val="1E293B"/>
          </a:solidFill>
          <a:ln w="12700">
            <a:solidFill>
              <a:srgbClr val="334155"/>
            </a:solidFill>
            <a:prstDash val="solid"/>
          </a:ln>
        </p:spPr>
        <p:txBody>
          <a:bodyPr/>
          <a:lstStyle/>
          <a:p>
            <a:endParaRPr lang="en-US" sz="2400"/>
          </a:p>
        </p:txBody>
      </p:sp>
      <p:sp>
        <p:nvSpPr>
          <p:cNvPr id="15" name="Text 12">
            <a:extLst>
              <a:ext uri="{C183D7F6-B498-43B3-948B-1728B52AA6E4}">
                <adec:decorative xmlns:adec="http://schemas.microsoft.com/office/drawing/2017/decorative" val="0"/>
              </a:ext>
            </a:extLst>
          </p:cNvPr>
          <p:cNvSpPr/>
          <p:nvPr/>
        </p:nvSpPr>
        <p:spPr>
          <a:xfrm>
            <a:off x="3779520" y="5791200"/>
            <a:ext cx="2804160" cy="548640"/>
          </a:xfrm>
          <a:prstGeom prst="rect">
            <a:avLst/>
          </a:prstGeom>
          <a:noFill/>
          <a:ln/>
        </p:spPr>
        <p:txBody>
          <a:bodyPr wrap="square" lIns="0" tIns="0" rIns="0" bIns="0" rtlCol="0" anchor="ctr"/>
          <a:lstStyle/>
          <a:p>
            <a:pPr algn="ctr"/>
            <a:r>
              <a:rPr lang="en-US" sz="1467" b="1">
                <a:solidFill>
                  <a:srgbClr val="0EA5A4"/>
                </a:solidFill>
                <a:latin typeface="Segoe UI" pitchFamily="34" charset="0"/>
                <a:ea typeface="Segoe UI" pitchFamily="34" charset="-122"/>
                <a:cs typeface="Segoe UI" pitchFamily="34" charset="-120"/>
              </a:rPr>
              <a:t>#responsibility</a:t>
            </a:r>
            <a:endParaRPr lang="en-US" sz="1467"/>
          </a:p>
        </p:txBody>
      </p:sp>
      <p:sp>
        <p:nvSpPr>
          <p:cNvPr id="900" name="Flourish move mark">
            <a:extLst>
              <a:ext uri="{C183D7F6-B498-43B3-948B-1728B52AA6E4}">
                <adec:decorative xmlns:adec="http://schemas.microsoft.com/office/drawing/2017/decorative" val="1"/>
              </a:ext>
            </a:extLst>
          </p:cNvPr>
          <p:cNvSpPr/>
          <p:nvPr/>
        </p:nvSpPr>
        <p:spPr>
          <a:xfrm>
            <a:off x="731520" y="548640"/>
            <a:ext cx="457200" cy="457200"/>
          </a:xfrm>
          <a:prstGeom prst="sun">
            <a:avLst/>
          </a:prstGeom>
          <a:ln w="22400">
            <a:solidFill>
              <a:srgbClr val="8DBF3F"/>
            </a:solidFill>
            <a:prstDash val="solid"/>
          </a:ln>
        </p:spPr>
        <p:txBody>
          <a:bodyPr/>
          <a:lstStyle/>
          <a:p>
            <a:endParaRPr lang="en-US" sz="1800"/>
          </a:p>
        </p:txBody>
      </p:sp>
      <p:sp>
        <p:nvSpPr>
          <p:cNvPr id="901" name="Flourish move label"/>
          <p:cNvSpPr txBox="1"/>
          <p:nvPr/>
        </p:nvSpPr>
        <p:spPr>
          <a:xfrm>
            <a:off x="1325880" y="617220"/>
            <a:ext cx="3200400" cy="320040"/>
          </a:xfrm>
          <a:prstGeom prst="rect">
            <a:avLst/>
          </a:prstGeom>
          <a:noFill/>
        </p:spPr>
        <p:txBody>
          <a:bodyPr wrap="square" lIns="0" tIns="0" rIns="0" bIns="0" anchor="ctr">
            <a:noAutofit/>
          </a:bodyPr>
          <a:lstStyle/>
          <a:p>
            <a:r>
              <a:rPr lang="en-US" sz="1000" b="1" spc="300">
                <a:solidFill>
                  <a:srgbClr val="8DBF3F"/>
                </a:solidFill>
              </a:rPr>
              <a:t>FLOURISH · CREATION</a:t>
            </a:r>
          </a:p>
        </p:txBody>
      </p:sp>
    </p:spTree>
    <p:extLst>
      <p:ext uri="{BB962C8B-B14F-4D97-AF65-F5344CB8AC3E}">
        <p14:creationId xmlns:p14="http://schemas.microsoft.com/office/powerpoint/2010/main" val="220166811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975360" y="487680"/>
            <a:ext cx="609600" cy="609600"/>
          </a:xfrm>
          <a:prstGeom prst="roundRect">
            <a:avLst>
              <a:gd name="adj" fmla="val 28000"/>
            </a:avLst>
          </a:prstGeom>
          <a:solidFill>
            <a:srgbClr val="6366F1"/>
          </a:solidFill>
          <a:ln w="12700">
            <a:solidFill>
              <a:srgbClr val="818CF8"/>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1061705" y="651541"/>
            <a:ext cx="281879" cy="281879"/>
          </a:xfrm>
          <a:prstGeom prst="ellipse">
            <a:avLst/>
          </a:prstGeom>
          <a:ln w="15240">
            <a:solidFill>
              <a:srgbClr val="FFFFFF"/>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216738" y="651541"/>
            <a:ext cx="281879" cy="281879"/>
          </a:xfrm>
          <a:prstGeom prst="ellipse">
            <a:avLst/>
          </a:prstGeom>
          <a:ln w="15240">
            <a:solidFill>
              <a:srgbClr val="FFFFFF"/>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731264" y="487680"/>
            <a:ext cx="4754880" cy="609600"/>
          </a:xfrm>
          <a:prstGeom prst="rect">
            <a:avLst/>
          </a:prstGeom>
          <a:noFill/>
          <a:ln/>
        </p:spPr>
        <p:txBody>
          <a:bodyPr wrap="square" lIns="0" tIns="0" rIns="0" bIns="0" rtlCol="0" anchor="ctr"/>
          <a:lstStyle/>
          <a:p>
            <a:r>
              <a:rPr lang="en-US" sz="1667" b="1" kern="0" spc="133">
                <a:solidFill>
                  <a:srgbClr val="FFFFFF"/>
                </a:solidFill>
                <a:latin typeface="Segoe UI" pitchFamily="34" charset="0"/>
                <a:ea typeface="Segoe UI" pitchFamily="34" charset="-122"/>
                <a:cs typeface="Segoe UI" pitchFamily="34" charset="-120"/>
              </a:rPr>
              <a:t>CONNECT</a:t>
            </a:r>
            <a:r>
              <a:rPr lang="en-US" sz="1667" kern="0" spc="133">
                <a:solidFill>
                  <a:srgbClr val="C7D2FE"/>
                </a:solidFill>
                <a:latin typeface="Segoe UI" pitchFamily="34" charset="0"/>
                <a:ea typeface="Segoe UI" pitchFamily="34" charset="-122"/>
                <a:cs typeface="Segoe UI" pitchFamily="34" charset="-120"/>
              </a:rPr>
              <a:t>  ·  Hook</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C7D2FE"/>
                </a:solidFill>
                <a:latin typeface="Segoe UI" pitchFamily="34" charset="0"/>
                <a:ea typeface="Segoe UI" pitchFamily="34" charset="-122"/>
                <a:cs typeface="Segoe UI" pitchFamily="34" charset="-120"/>
              </a:rPr>
              <a:t>T4 · BUILD A WORKABLE ROUTINE · WEEK 1</a:t>
            </a:r>
            <a:endParaRPr lang="en-US" sz="1200"/>
          </a:p>
        </p:txBody>
      </p:sp>
      <p:sp>
        <p:nvSpPr>
          <p:cNvPr id="7" name="Text 0"/>
          <p:cNvSpPr>
            <a:spLocks noGrp="1"/>
          </p:cNvSpPr>
          <p:nvPr>
            <p:ph type="title" idx="100" hasCustomPrompt="1"/>
          </p:nvPr>
        </p:nvSpPr>
        <p:spPr>
          <a:xfrm>
            <a:off x="975360" y="1950720"/>
            <a:ext cx="10241280" cy="2438400"/>
          </a:xfrm>
          <a:prstGeom prst="rect">
            <a:avLst/>
          </a:prstGeom>
          <a:noFill/>
          <a:ln/>
        </p:spPr>
        <p:txBody>
          <a:bodyPr vert="horz" wrap="square" lIns="0" tIns="0" rIns="0" bIns="0" rtlCol="0" anchor="ctr">
            <a:normAutofit/>
          </a:bodyPr>
          <a:lstStyle/>
          <a:p>
            <a:r>
              <a:rPr lang="en-US" sz="4267" b="1">
                <a:solidFill>
                  <a:srgbClr val="FFFFFF"/>
                </a:solidFill>
                <a:latin typeface="Segoe UI" pitchFamily="34" charset="0"/>
                <a:ea typeface="Segoe UI" pitchFamily="34" charset="-122"/>
                <a:cs typeface="Segoe UI" pitchFamily="34" charset="-120"/>
              </a:rPr>
              <a:t>What makes a routine one you actually keep, and not just one that looks good on paper?</a:t>
            </a:r>
            <a:endParaRPr lang="en-US" sz="4267"/>
          </a:p>
        </p:txBody>
      </p:sp>
      <p:sp>
        <p:nvSpPr>
          <p:cNvPr id="8" name="Panel">
            <a:extLst>
              <a:ext uri="{C183D7F6-B498-43B3-948B-1728B52AA6E4}">
                <adec:decorative xmlns:adec="http://schemas.microsoft.com/office/drawing/2017/decorative" val="1"/>
              </a:ext>
            </a:extLst>
          </p:cNvPr>
          <p:cNvSpPr/>
          <p:nvPr/>
        </p:nvSpPr>
        <p:spPr>
          <a:xfrm>
            <a:off x="975360" y="4572000"/>
            <a:ext cx="10241280" cy="914400"/>
          </a:xfrm>
          <a:prstGeom prst="roundRect">
            <a:avLst>
              <a:gd name="adj" fmla="val 18667"/>
            </a:avLst>
          </a:prstGeom>
          <a:solidFill>
            <a:srgbClr val="6366F1"/>
          </a:solidFill>
          <a:ln w="12700">
            <a:solidFill>
              <a:srgbClr val="6366F1"/>
            </a:solidFill>
            <a:prstDash val="solid"/>
          </a:ln>
        </p:spPr>
        <p:txBody>
          <a:bodyPr/>
          <a:lstStyle/>
          <a:p>
            <a:endParaRPr lang="en-US" sz="2400"/>
          </a:p>
        </p:txBody>
      </p:sp>
      <p:sp>
        <p:nvSpPr>
          <p:cNvPr id="9" name="Text 7">
            <a:extLst>
              <a:ext uri="{C183D7F6-B498-43B3-948B-1728B52AA6E4}">
                <adec:decorative xmlns:adec="http://schemas.microsoft.com/office/drawing/2017/decorative" val="0"/>
              </a:ext>
            </a:extLst>
          </p:cNvPr>
          <p:cNvSpPr/>
          <p:nvPr/>
        </p:nvSpPr>
        <p:spPr>
          <a:xfrm>
            <a:off x="1341120" y="4572000"/>
            <a:ext cx="9509760" cy="914400"/>
          </a:xfrm>
          <a:prstGeom prst="rect">
            <a:avLst/>
          </a:prstGeom>
          <a:noFill/>
          <a:ln/>
        </p:spPr>
        <p:txBody>
          <a:bodyPr wrap="square" lIns="0" tIns="0" rIns="0" bIns="0" rtlCol="0" anchor="ctr"/>
          <a:lstStyle/>
          <a:p>
            <a:r>
              <a:rPr lang="en-US" sz="1867">
                <a:solidFill>
                  <a:srgbClr val="FFFFFF"/>
                </a:solidFill>
                <a:latin typeface="Segoe UI" pitchFamily="34" charset="0"/>
                <a:ea typeface="Segoe UI" pitchFamily="34" charset="-122"/>
                <a:cs typeface="Segoe UI" pitchFamily="34" charset="-120"/>
              </a:rPr>
              <a:t>You can always pass, write your answer privately, or use a made-up example.</a:t>
            </a:r>
            <a:endParaRPr lang="en-US" sz="1867"/>
          </a:p>
        </p:txBody>
      </p:sp>
      <p:sp>
        <p:nvSpPr>
          <p:cNvPr id="10" name="Rhythm chip">
            <a:extLst>
              <a:ext uri="{C183D7F6-B498-43B3-948B-1728B52AA6E4}">
                <adec:decorative xmlns:adec="http://schemas.microsoft.com/office/drawing/2017/decorative" val="1"/>
              </a:ext>
            </a:extLst>
          </p:cNvPr>
          <p:cNvSpPr/>
          <p:nvPr/>
        </p:nvSpPr>
        <p:spPr>
          <a:xfrm>
            <a:off x="731520" y="5608320"/>
            <a:ext cx="2682240" cy="999744"/>
          </a:xfrm>
          <a:prstGeom prst="roundRect">
            <a:avLst>
              <a:gd name="adj" fmla="val 17073"/>
            </a:avLst>
          </a:prstGeom>
          <a:solidFill>
            <a:srgbClr val="FFFFFF"/>
          </a:solidFill>
          <a:ln w="12700">
            <a:solidFill>
              <a:srgbClr val="FFFFFF"/>
            </a:solidFill>
            <a:prstDash val="solid"/>
          </a:ln>
        </p:spPr>
        <p:txBody>
          <a:bodyPr/>
          <a:lstStyle/>
          <a:p>
            <a:endParaRPr lang="en-US" sz="2400"/>
          </a:p>
        </p:txBody>
      </p:sp>
      <p:sp>
        <p:nvSpPr>
          <p:cNvPr id="11" name="Move logo">
            <a:extLst>
              <a:ext uri="{C183D7F6-B498-43B3-948B-1728B52AA6E4}">
                <adec:decorative xmlns:adec="http://schemas.microsoft.com/office/drawing/2017/decorative" val="1"/>
              </a:ext>
            </a:extLst>
          </p:cNvPr>
          <p:cNvSpPr/>
          <p:nvPr/>
        </p:nvSpPr>
        <p:spPr>
          <a:xfrm>
            <a:off x="927593" y="5967253"/>
            <a:ext cx="281879" cy="281879"/>
          </a:xfrm>
          <a:prstGeom prst="ellipse">
            <a:avLst/>
          </a:prstGeom>
          <a:ln w="15240">
            <a:solidFill>
              <a:srgbClr val="4F46E5"/>
            </a:solidFill>
            <a:prstDash val="solid"/>
          </a:ln>
        </p:spPr>
        <p:txBody>
          <a:bodyPr/>
          <a:lstStyle/>
          <a:p>
            <a:endParaRPr lang="en-US" sz="2400"/>
          </a:p>
        </p:txBody>
      </p:sp>
      <p:sp>
        <p:nvSpPr>
          <p:cNvPr id="12" name="Move logo">
            <a:extLst>
              <a:ext uri="{C183D7F6-B498-43B3-948B-1728B52AA6E4}">
                <adec:decorative xmlns:adec="http://schemas.microsoft.com/office/drawing/2017/decorative" val="1"/>
              </a:ext>
            </a:extLst>
          </p:cNvPr>
          <p:cNvSpPr/>
          <p:nvPr/>
        </p:nvSpPr>
        <p:spPr>
          <a:xfrm>
            <a:off x="1082626" y="5967253"/>
            <a:ext cx="281879" cy="281879"/>
          </a:xfrm>
          <a:prstGeom prst="ellipse">
            <a:avLst/>
          </a:prstGeom>
          <a:ln w="15240">
            <a:solidFill>
              <a:srgbClr val="4F46E5"/>
            </a:solidFill>
            <a:prstDash val="solid"/>
          </a:ln>
        </p:spPr>
        <p:txBody>
          <a:bodyPr/>
          <a:lstStyle/>
          <a:p>
            <a:endParaRPr lang="en-US" sz="2400"/>
          </a:p>
        </p:txBody>
      </p:sp>
      <p:sp>
        <p:nvSpPr>
          <p:cNvPr id="13" name="Text 11">
            <a:extLst>
              <a:ext uri="{C183D7F6-B498-43B3-948B-1728B52AA6E4}">
                <adec:decorative xmlns:adec="http://schemas.microsoft.com/office/drawing/2017/decorative" val="0"/>
              </a:ext>
            </a:extLst>
          </p:cNvPr>
          <p:cNvSpPr/>
          <p:nvPr/>
        </p:nvSpPr>
        <p:spPr>
          <a:xfrm>
            <a:off x="1438656" y="5608320"/>
            <a:ext cx="1828800" cy="999744"/>
          </a:xfrm>
          <a:prstGeom prst="rect">
            <a:avLst/>
          </a:prstGeom>
          <a:noFill/>
          <a:ln/>
        </p:spPr>
        <p:txBody>
          <a:bodyPr wrap="square" lIns="0" tIns="0" rIns="0" bIns="0" rtlCol="0" anchor="ctr"/>
          <a:lstStyle/>
          <a:p>
            <a:r>
              <a:rPr lang="en-US" sz="1733" b="1" kern="0" spc="67">
                <a:solidFill>
                  <a:srgbClr val="4F46E5"/>
                </a:solidFill>
                <a:latin typeface="Segoe UI" pitchFamily="34" charset="0"/>
                <a:ea typeface="Segoe UI" pitchFamily="34" charset="-122"/>
                <a:cs typeface="Segoe UI" pitchFamily="34" charset="-120"/>
              </a:rPr>
              <a:t>CONNECT</a:t>
            </a:r>
            <a:endParaRPr lang="en-US" sz="1733"/>
          </a:p>
        </p:txBody>
      </p:sp>
      <p:sp>
        <p:nvSpPr>
          <p:cNvPr id="14"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A5B4FC"/>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A5B4FC"/>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EXPLORE</a:t>
            </a:r>
            <a:endParaRPr lang="en-US" sz="1400"/>
          </a:p>
        </p:txBody>
      </p:sp>
      <p:sp>
        <p:nvSpPr>
          <p:cNvPr id="18"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A5B4FC"/>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A5B4FC"/>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A5B4FC"/>
            </a:solidFill>
            <a:prstDash val="solid"/>
          </a:ln>
        </p:spPr>
        <p:txBody>
          <a:bodyPr/>
          <a:lstStyle/>
          <a:p>
            <a:endParaRPr lang="en-US" sz="2400"/>
          </a:p>
        </p:txBody>
      </p:sp>
      <p:sp>
        <p:nvSpPr>
          <p:cNvPr id="22" name="Text 20">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PRACTISE</a:t>
            </a:r>
            <a:endParaRPr lang="en-US" sz="1400"/>
          </a:p>
        </p:txBody>
      </p:sp>
      <p:sp>
        <p:nvSpPr>
          <p:cNvPr id="23"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5B54E8"/>
          </a:solidFill>
          <a:ln w="12700">
            <a:solidFill>
              <a:srgbClr val="6D66EC"/>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A5B4FC"/>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A5B4FC"/>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A5B4FC"/>
          </a:solidFill>
          <a:ln w="15240">
            <a:solidFill>
              <a:srgbClr val="A5B4FC"/>
            </a:solidFill>
            <a:prstDash val="solid"/>
          </a:ln>
        </p:spPr>
        <p:txBody>
          <a:bodyPr/>
          <a:lstStyle/>
          <a:p>
            <a:endParaRPr lang="en-US" sz="2400"/>
          </a:p>
        </p:txBody>
      </p:sp>
      <p:sp>
        <p:nvSpPr>
          <p:cNvPr id="27" name="Text 25"/>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A5B4FC"/>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714111440"/>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Christian connection</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BUILD A WORKABLE ROUTINE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Proverbs 21:5</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255520"/>
            <a:ext cx="10728960" cy="2194560"/>
          </a:xfrm>
          <a:prstGeom prst="roundRect">
            <a:avLst>
              <a:gd name="adj" fmla="val 4706"/>
            </a:avLst>
          </a:prstGeom>
          <a:solidFill>
            <a:srgbClr val="FFFFFF"/>
          </a:solidFill>
          <a:ln w="12700">
            <a:solidFill>
              <a:srgbClr val="E6E9F2"/>
            </a:solidFill>
            <a:prstDash val="solid"/>
          </a:ln>
        </p:spPr>
        <p:txBody>
          <a:bodyPr/>
          <a:lstStyle/>
          <a:p>
            <a:endParaRPr lang="en-US" sz="2400"/>
          </a:p>
        </p:txBody>
      </p:sp>
      <p:sp>
        <p:nvSpPr>
          <p:cNvPr id="9" name="Accent">
            <a:extLst>
              <a:ext uri="{C183D7F6-B498-43B3-948B-1728B52AA6E4}">
                <adec:decorative xmlns:adec="http://schemas.microsoft.com/office/drawing/2017/decorative" val="1"/>
              </a:ext>
            </a:extLst>
          </p:cNvPr>
          <p:cNvSpPr/>
          <p:nvPr/>
        </p:nvSpPr>
        <p:spPr>
          <a:xfrm>
            <a:off x="731520" y="2255520"/>
            <a:ext cx="109728" cy="2194560"/>
          </a:xfrm>
          <a:prstGeom prst="rect">
            <a:avLst/>
          </a:prstGeom>
          <a:solidFill>
            <a:srgbClr val="0EA5A4"/>
          </a:solidFill>
          <a:ln w="12700">
            <a:solidFill>
              <a:srgbClr val="0EA5A4"/>
            </a:solidFill>
            <a:prstDash val="solid"/>
          </a:ln>
        </p:spPr>
        <p:txBody>
          <a:bodyPr/>
          <a:lstStyle/>
          <a:p>
            <a:endParaRPr lang="en-US" sz="2400"/>
          </a:p>
        </p:txBody>
      </p:sp>
      <p:sp>
        <p:nvSpPr>
          <p:cNvPr id="10" name="Text 8"/>
          <p:cNvSpPr/>
          <p:nvPr/>
        </p:nvSpPr>
        <p:spPr>
          <a:xfrm>
            <a:off x="1280160" y="2499360"/>
            <a:ext cx="9814560" cy="1584960"/>
          </a:xfrm>
          <a:prstGeom prst="rect">
            <a:avLst/>
          </a:prstGeom>
          <a:noFill/>
          <a:ln/>
        </p:spPr>
        <p:txBody>
          <a:bodyPr wrap="square" lIns="0" tIns="0" rIns="0" bIns="0" rtlCol="0" anchor="ctr"/>
          <a:lstStyle/>
          <a:p>
            <a:pPr>
              <a:lnSpc>
                <a:spcPts val="3467"/>
              </a:lnSpc>
            </a:pPr>
            <a:r>
              <a:rPr lang="en-US" sz="2267">
                <a:solidFill>
                  <a:srgbClr val="0F172A"/>
                </a:solidFill>
                <a:latin typeface="Segoe UI Semibold" pitchFamily="34" charset="0"/>
                <a:ea typeface="Segoe UI Semibold" pitchFamily="34" charset="-122"/>
                <a:cs typeface="Segoe UI Semibold" pitchFamily="34" charset="-120"/>
              </a:rPr>
              <a:t>“The plans of the diligent lead to profit as surely as haste leads to poverty.”</a:t>
            </a:r>
            <a:endParaRPr lang="en-US" sz="2267"/>
          </a:p>
        </p:txBody>
      </p:sp>
      <p:sp>
        <p:nvSpPr>
          <p:cNvPr id="11" name="Text 9">
            <a:extLst>
              <a:ext uri="{C183D7F6-B498-43B3-948B-1728B52AA6E4}">
                <adec:decorative xmlns:adec="http://schemas.microsoft.com/office/drawing/2017/decorative" val="0"/>
              </a:ext>
            </a:extLst>
          </p:cNvPr>
          <p:cNvSpPr/>
          <p:nvPr/>
        </p:nvSpPr>
        <p:spPr>
          <a:xfrm>
            <a:off x="1280160" y="4145280"/>
            <a:ext cx="9814560" cy="365760"/>
          </a:xfrm>
          <a:prstGeom prst="rect">
            <a:avLst/>
          </a:prstGeom>
          <a:noFill/>
          <a:ln/>
        </p:spPr>
        <p:txBody>
          <a:bodyPr wrap="square" lIns="0" tIns="0" rIns="0" bIns="0" rtlCol="0" anchor="ctr"/>
          <a:lstStyle/>
          <a:p>
            <a:r>
              <a:rPr lang="en-US" sz="1400">
                <a:solidFill>
                  <a:srgbClr val="475569"/>
                </a:solidFill>
                <a:latin typeface="Segoe UI" pitchFamily="34" charset="0"/>
                <a:ea typeface="Segoe UI" pitchFamily="34" charset="-122"/>
                <a:cs typeface="Segoe UI" pitchFamily="34" charset="-120"/>
              </a:rPr>
              <a:t>Proverbs 21:5, New International Version (NIV)</a:t>
            </a:r>
            <a:endParaRPr lang="en-US" sz="1400"/>
          </a:p>
        </p:txBody>
      </p:sp>
      <p:sp>
        <p:nvSpPr>
          <p:cNvPr id="12"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13"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14"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15" name="Text 13">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16"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17"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18"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19" name="Text 17">
            <a:extLst>
              <a:ext uri="{C183D7F6-B498-43B3-948B-1728B52AA6E4}">
                <adec:decorative xmlns:adec="http://schemas.microsoft.com/office/drawing/2017/decorative" val="0"/>
              </a:ext>
            </a:extLst>
          </p:cNvPr>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0"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1"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24" name="Text 22">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25"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29" name="Text 27">
            <a:extLst>
              <a:ext uri="{C183D7F6-B498-43B3-948B-1728B52AA6E4}">
                <adec:decorative xmlns:adec="http://schemas.microsoft.com/office/drawing/2017/decorative" val="0"/>
              </a:ext>
            </a:extLst>
          </p:cNvPr>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
        <p:nvSpPr>
          <p:cNvPr id="30" name="Connection card">
            <a:extLst>
              <a:ext uri="{C183D7F6-B498-43B3-948B-1728B52AA6E4}">
                <adec:decorative xmlns:adec="http://schemas.microsoft.com/office/drawing/2017/decorative" val="1"/>
              </a:ext>
            </a:extLst>
          </p:cNvPr>
          <p:cNvSpPr/>
          <p:nvPr/>
        </p:nvSpPr>
        <p:spPr>
          <a:xfrm>
            <a:off x="731520" y="4511040"/>
            <a:ext cx="10728960" cy="1097280"/>
          </a:xfrm>
          <a:prstGeom prst="roundRect">
            <a:avLst>
              <a:gd name="adj" fmla="val 14000"/>
            </a:avLst>
          </a:prstGeom>
          <a:solidFill>
            <a:srgbClr val="E6F6F5"/>
          </a:solidFill>
          <a:ln w="12700">
            <a:solidFill>
              <a:srgbClr val="0EA5A4"/>
            </a:solidFill>
            <a:prstDash val="solid"/>
          </a:ln>
        </p:spPr>
        <p:txBody>
          <a:bodyPr/>
          <a:lstStyle/>
          <a:p>
            <a:endParaRPr lang="en-US" sz="2400"/>
          </a:p>
        </p:txBody>
      </p:sp>
      <p:sp>
        <p:nvSpPr>
          <p:cNvPr id="31" name="Connection label"/>
          <p:cNvSpPr/>
          <p:nvPr/>
        </p:nvSpPr>
        <p:spPr>
          <a:xfrm>
            <a:off x="1280160" y="4632960"/>
            <a:ext cx="9814560" cy="213360"/>
          </a:xfrm>
          <a:prstGeom prst="rect">
            <a:avLst/>
          </a:prstGeom>
          <a:noFill/>
          <a:ln/>
        </p:spPr>
        <p:txBody>
          <a:bodyPr wrap="square" lIns="0" tIns="0" rIns="0" bIns="0" rtlCol="0" anchor="ctr"/>
          <a:lstStyle/>
          <a:p>
            <a:r>
              <a:rPr lang="en-US" sz="1067" b="1" spc="107">
                <a:solidFill>
                  <a:srgbClr val="0EA5A4"/>
                </a:solidFill>
                <a:latin typeface="Segoe UI" pitchFamily="34" charset="0"/>
                <a:ea typeface="Segoe UI" pitchFamily="34" charset="-122"/>
                <a:cs typeface="Segoe UI" pitchFamily="34" charset="-120"/>
              </a:rPr>
              <a:t>CHRISTIAN CONNECTION</a:t>
            </a:r>
          </a:p>
        </p:txBody>
      </p:sp>
      <p:sp>
        <p:nvSpPr>
          <p:cNvPr id="32" name="Connection text"/>
          <p:cNvSpPr/>
          <p:nvPr/>
        </p:nvSpPr>
        <p:spPr>
          <a:xfrm>
            <a:off x="1280160" y="4876800"/>
            <a:ext cx="9814560" cy="670560"/>
          </a:xfrm>
          <a:prstGeom prst="rect">
            <a:avLst/>
          </a:prstGeom>
          <a:noFill/>
          <a:ln/>
        </p:spPr>
        <p:txBody>
          <a:bodyPr wrap="square" lIns="0" tIns="0" rIns="0" bIns="0" rtlCol="0" anchor="ctr"/>
          <a:lstStyle/>
          <a:p>
            <a:r>
              <a:rPr lang="en-US" sz="1600">
                <a:solidFill>
                  <a:srgbClr val="0F172A"/>
                </a:solidFill>
                <a:latin typeface="Segoe UI" pitchFamily="34" charset="0"/>
                <a:ea typeface="Segoe UI" pitchFamily="34" charset="-122"/>
                <a:cs typeface="Segoe UI" pitchFamily="34" charset="-120"/>
              </a:rPr>
              <a:t>Steady planning is treated as wisdom, not fuss. Small preparation steps done on purpose beat last-minute rushing, and that is what a workable routine is built from.</a:t>
            </a:r>
          </a:p>
        </p:txBody>
      </p:sp>
    </p:spTree>
    <p:extLst>
      <p:ext uri="{BB962C8B-B14F-4D97-AF65-F5344CB8AC3E}">
        <p14:creationId xmlns:p14="http://schemas.microsoft.com/office/powerpoint/2010/main" val="411426409"/>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E3F8F6"/>
          </a:solidFill>
          <a:ln w="12700">
            <a:solidFill>
              <a:srgbClr val="E3F8F6"/>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34960"/>
            <a:ext cx="248717" cy="248717"/>
          </a:xfrm>
          <a:prstGeom prst="ellipse">
            <a:avLst/>
          </a:prstGeom>
          <a:ln w="15240">
            <a:solidFill>
              <a:srgbClr val="0EA5A4"/>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1079846" y="827715"/>
            <a:ext cx="124359" cy="124359"/>
          </a:xfrm>
          <a:prstGeom prst="line">
            <a:avLst/>
          </a:prstGeom>
          <a:ln w="15240">
            <a:solidFill>
              <a:srgbClr val="0EA5A4"/>
            </a:solidFill>
            <a:prstDash val="solid"/>
          </a:ln>
        </p:spPr>
        <p:txBody>
          <a:bodyPr/>
          <a:lstStyle/>
          <a:p>
            <a:endParaRPr lang="en-US" sz="2400"/>
          </a:p>
        </p:txBody>
      </p:sp>
      <p:sp>
        <p:nvSpPr>
          <p:cNvPr id="5" name="Text 3"/>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0EA5A4"/>
                </a:solidFill>
                <a:latin typeface="Segoe UI" pitchFamily="34" charset="0"/>
                <a:ea typeface="Segoe UI" pitchFamily="34" charset="-122"/>
                <a:cs typeface="Segoe UI" pitchFamily="34" charset="-120"/>
              </a:rPr>
              <a:t>EXPLORE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Watch together</a:t>
            </a:r>
            <a:endParaRPr lang="en-US" sz="1667"/>
          </a:p>
        </p:txBody>
      </p:sp>
      <p:sp>
        <p:nvSpPr>
          <p:cNvPr id="6" name="Text 4"/>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BUILD A WORKABLE ROUTINE · WEEK 1</a:t>
            </a:r>
            <a:endParaRPr lang="en-US" sz="1200"/>
          </a:p>
        </p:txBody>
      </p:sp>
      <p:sp>
        <p:nvSpPr>
          <p:cNvPr id="7"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Get ready on purpose</a:t>
            </a:r>
            <a:endParaRPr lang="en-US" sz="3733"/>
          </a:p>
        </p:txBody>
      </p:sp>
      <p:sp>
        <p:nvSpPr>
          <p:cNvPr id="8" name="Card">
            <a:extLst>
              <a:ext uri="{C183D7F6-B498-43B3-948B-1728B52AA6E4}">
                <adec:decorative xmlns:adec="http://schemas.microsoft.com/office/drawing/2017/decorative" val="1"/>
              </a:ext>
            </a:extLst>
          </p:cNvPr>
          <p:cNvSpPr/>
          <p:nvPr/>
        </p:nvSpPr>
        <p:spPr>
          <a:xfrm>
            <a:off x="731520" y="2316480"/>
            <a:ext cx="6278880" cy="3108960"/>
          </a:xfrm>
          <a:prstGeom prst="roundRect">
            <a:avLst>
              <a:gd name="adj" fmla="val 4706"/>
            </a:avLst>
          </a:prstGeom>
          <a:solidFill>
            <a:srgbClr val="0F172A"/>
          </a:solidFill>
          <a:ln w="12700">
            <a:solidFill>
              <a:srgbClr val="0F172A"/>
            </a:solidFill>
            <a:prstDash val="solid"/>
          </a:ln>
        </p:spPr>
        <p:txBody>
          <a:bodyPr/>
          <a:lstStyle/>
          <a:p>
            <a:endParaRPr lang="en-US" sz="2400"/>
          </a:p>
        </p:txBody>
      </p:sp>
      <p:sp>
        <p:nvSpPr>
          <p:cNvPr id="9" name="Play button">
            <a:extLst>
              <a:ext uri="{C183D7F6-B498-43B3-948B-1728B52AA6E4}">
                <adec:decorative xmlns:adec="http://schemas.microsoft.com/office/drawing/2017/decorative" val="1"/>
              </a:ext>
            </a:extLst>
          </p:cNvPr>
          <p:cNvSpPr/>
          <p:nvPr/>
        </p:nvSpPr>
        <p:spPr>
          <a:xfrm>
            <a:off x="3316224" y="3389376"/>
            <a:ext cx="1097280" cy="1097280"/>
          </a:xfrm>
          <a:prstGeom prst="ellipse">
            <a:avLst/>
          </a:prstGeom>
          <a:solidFill>
            <a:srgbClr val="0EA5A4"/>
          </a:solidFill>
          <a:ln w="12700">
            <a:solidFill>
              <a:srgbClr val="0EA5A4"/>
            </a:solidFill>
            <a:prstDash val="solid"/>
          </a:ln>
        </p:spPr>
        <p:txBody>
          <a:bodyPr/>
          <a:lstStyle/>
          <a:p>
            <a:endParaRPr lang="en-US" sz="2400"/>
          </a:p>
        </p:txBody>
      </p:sp>
      <p:sp>
        <p:nvSpPr>
          <p:cNvPr id="10" name="Play arrow">
            <a:extLst>
              <a:ext uri="{C183D7F6-B498-43B3-948B-1728B52AA6E4}">
                <adec:decorative xmlns:adec="http://schemas.microsoft.com/office/drawing/2017/decorative" val="1"/>
              </a:ext>
            </a:extLst>
          </p:cNvPr>
          <p:cNvSpPr/>
          <p:nvPr/>
        </p:nvSpPr>
        <p:spPr>
          <a:xfrm rot="5400000">
            <a:off x="3718560" y="3657600"/>
            <a:ext cx="390144" cy="560832"/>
          </a:xfrm>
          <a:prstGeom prst="triangle">
            <a:avLst/>
          </a:prstGeom>
          <a:solidFill>
            <a:srgbClr val="FFFFFF"/>
          </a:solidFill>
          <a:ln w="12700">
            <a:solidFill>
              <a:srgbClr val="FFFFFF"/>
            </a:solidFill>
            <a:prstDash val="solid"/>
          </a:ln>
        </p:spPr>
        <p:txBody>
          <a:bodyPr/>
          <a:lstStyle/>
          <a:p>
            <a:endParaRPr lang="en-US" sz="2400"/>
          </a:p>
        </p:txBody>
      </p:sp>
      <p:sp>
        <p:nvSpPr>
          <p:cNvPr id="11" name="Text 9"/>
          <p:cNvSpPr/>
          <p:nvPr/>
        </p:nvSpPr>
        <p:spPr>
          <a:xfrm>
            <a:off x="1097280" y="4657344"/>
            <a:ext cx="5547360" cy="341376"/>
          </a:xfrm>
          <a:prstGeom prst="rect">
            <a:avLst/>
          </a:prstGeom>
          <a:noFill/>
          <a:ln/>
        </p:spPr>
        <p:txBody>
          <a:bodyPr wrap="square" lIns="0" tIns="0" rIns="0" bIns="0" rtlCol="0" anchor="ctr"/>
          <a:lstStyle/>
          <a:p>
            <a:pPr algn="ctr"/>
            <a:r>
              <a:rPr lang="en-US" sz="1733" b="1">
                <a:solidFill>
                  <a:srgbClr val="FFFFFF"/>
                </a:solidFill>
                <a:latin typeface="Segoe UI" pitchFamily="34" charset="0"/>
                <a:ea typeface="Segoe UI" pitchFamily="34" charset="-122"/>
                <a:cs typeface="Segoe UI" pitchFamily="34" charset="-120"/>
              </a:rPr>
              <a:t>BibleProject · “Image of God”</a:t>
            </a:r>
            <a:endParaRPr lang="en-US" sz="1733"/>
          </a:p>
        </p:txBody>
      </p:sp>
      <p:sp>
        <p:nvSpPr>
          <p:cNvPr id="12" name="Text 10"/>
          <p:cNvSpPr/>
          <p:nvPr/>
        </p:nvSpPr>
        <p:spPr>
          <a:xfrm>
            <a:off x="1097280" y="4998720"/>
            <a:ext cx="5547360" cy="316992"/>
          </a:xfrm>
          <a:prstGeom prst="rect">
            <a:avLst/>
          </a:prstGeom>
          <a:noFill/>
          <a:ln/>
        </p:spPr>
        <p:txBody>
          <a:bodyPr wrap="square" lIns="0" tIns="0" rIns="0" bIns="0" rtlCol="0" anchor="ctr"/>
          <a:lstStyle/>
          <a:p>
            <a:pPr algn="ctr"/>
            <a:r>
              <a:rPr lang="en-US" sz="1100">
                <a:solidFill>
                  <a:srgbClr val="94A3B8"/>
                </a:solidFill>
                <a:latin typeface="Segoe UI" pitchFamily="34" charset="0"/>
                <a:ea typeface="Segoe UI" pitchFamily="34" charset="-122"/>
                <a:cs typeface="Segoe UI" pitchFamily="34" charset="-120"/>
              </a:rPr>
              <a:t>bibleproject.com/explore/video/image-of-god</a:t>
            </a:r>
            <a:endParaRPr lang="en-US" sz="1400"/>
          </a:p>
        </p:txBody>
      </p:sp>
      <p:sp>
        <p:nvSpPr>
          <p:cNvPr id="13" name="Card">
            <a:extLst>
              <a:ext uri="{C183D7F6-B498-43B3-948B-1728B52AA6E4}">
                <adec:decorative xmlns:adec="http://schemas.microsoft.com/office/drawing/2017/decorative" val="1"/>
              </a:ext>
            </a:extLst>
          </p:cNvPr>
          <p:cNvSpPr/>
          <p:nvPr/>
        </p:nvSpPr>
        <p:spPr>
          <a:xfrm>
            <a:off x="7315200" y="2316480"/>
            <a:ext cx="4145280" cy="3108960"/>
          </a:xfrm>
          <a:prstGeom prst="roundRect">
            <a:avLst>
              <a:gd name="adj" fmla="val 4706"/>
            </a:avLst>
          </a:prstGeom>
          <a:solidFill>
            <a:srgbClr val="E3F8F6"/>
          </a:solidFill>
          <a:ln w="12700">
            <a:solidFill>
              <a:srgbClr val="E3F8F6"/>
            </a:solidFill>
            <a:prstDash val="solid"/>
          </a:ln>
        </p:spPr>
        <p:txBody>
          <a:bodyPr/>
          <a:lstStyle/>
          <a:p>
            <a:endParaRPr lang="en-US" sz="2400"/>
          </a:p>
        </p:txBody>
      </p:sp>
      <p:sp>
        <p:nvSpPr>
          <p:cNvPr id="14" name="Text 12"/>
          <p:cNvSpPr/>
          <p:nvPr/>
        </p:nvSpPr>
        <p:spPr>
          <a:xfrm>
            <a:off x="7680960" y="2560320"/>
            <a:ext cx="3413760" cy="316992"/>
          </a:xfrm>
          <a:prstGeom prst="rect">
            <a:avLst/>
          </a:prstGeom>
          <a:noFill/>
          <a:ln/>
        </p:spPr>
        <p:txBody>
          <a:bodyPr wrap="square" lIns="0" tIns="0" rIns="0" bIns="0" rtlCol="0" anchor="ctr"/>
          <a:lstStyle/>
          <a:p>
            <a:r>
              <a:rPr lang="en-US" sz="1333" b="1" kern="0" spc="267">
                <a:solidFill>
                  <a:srgbClr val="0F766E"/>
                </a:solidFill>
                <a:latin typeface="Segoe UI" pitchFamily="34" charset="0"/>
                <a:ea typeface="Segoe UI" pitchFamily="34" charset="-122"/>
                <a:cs typeface="Segoe UI" pitchFamily="34" charset="-120"/>
              </a:rPr>
              <a:t>WATCH FOR</a:t>
            </a:r>
            <a:endParaRPr lang="en-US" sz="1333"/>
          </a:p>
        </p:txBody>
      </p:sp>
      <p:sp>
        <p:nvSpPr>
          <p:cNvPr id="15" name="Bullet dot">
            <a:extLst>
              <a:ext uri="{C183D7F6-B498-43B3-948B-1728B52AA6E4}">
                <adec:decorative xmlns:adec="http://schemas.microsoft.com/office/drawing/2017/decorative" val="1"/>
              </a:ext>
            </a:extLst>
          </p:cNvPr>
          <p:cNvSpPr/>
          <p:nvPr/>
        </p:nvSpPr>
        <p:spPr>
          <a:xfrm>
            <a:off x="7680960" y="3096768"/>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6" name="Text 14"/>
          <p:cNvSpPr/>
          <p:nvPr/>
        </p:nvSpPr>
        <p:spPr>
          <a:xfrm>
            <a:off x="8046720" y="2987040"/>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Preparation is a way of caring for yourself and others</a:t>
            </a:r>
            <a:endParaRPr lang="en-US" sz="1533"/>
          </a:p>
        </p:txBody>
      </p:sp>
      <p:sp>
        <p:nvSpPr>
          <p:cNvPr id="17" name="Bullet dot">
            <a:extLst>
              <a:ext uri="{C183D7F6-B498-43B3-948B-1728B52AA6E4}">
                <adec:decorative xmlns:adec="http://schemas.microsoft.com/office/drawing/2017/decorative" val="1"/>
              </a:ext>
            </a:extLst>
          </p:cNvPr>
          <p:cNvSpPr/>
          <p:nvPr/>
        </p:nvSpPr>
        <p:spPr>
          <a:xfrm>
            <a:off x="7680960" y="3852672"/>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18" name="Text 16"/>
          <p:cNvSpPr/>
          <p:nvPr/>
        </p:nvSpPr>
        <p:spPr>
          <a:xfrm>
            <a:off x="8046720" y="3742944"/>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Small steps repeated beat big plans done once</a:t>
            </a:r>
            <a:endParaRPr lang="en-US" sz="1533"/>
          </a:p>
        </p:txBody>
      </p:sp>
      <p:sp>
        <p:nvSpPr>
          <p:cNvPr id="19" name="Bullet dot">
            <a:extLst>
              <a:ext uri="{C183D7F6-B498-43B3-948B-1728B52AA6E4}">
                <adec:decorative xmlns:adec="http://schemas.microsoft.com/office/drawing/2017/decorative" val="1"/>
              </a:ext>
            </a:extLst>
          </p:cNvPr>
          <p:cNvSpPr/>
          <p:nvPr/>
        </p:nvSpPr>
        <p:spPr>
          <a:xfrm>
            <a:off x="7680960" y="4608576"/>
            <a:ext cx="195072" cy="195072"/>
          </a:xfrm>
          <a:prstGeom prst="ellipse">
            <a:avLst/>
          </a:prstGeom>
          <a:solidFill>
            <a:srgbClr val="0EA5A4"/>
          </a:solidFill>
          <a:ln w="12700">
            <a:solidFill>
              <a:srgbClr val="0EA5A4"/>
            </a:solidFill>
            <a:prstDash val="solid"/>
          </a:ln>
        </p:spPr>
        <p:txBody>
          <a:bodyPr/>
          <a:lstStyle/>
          <a:p>
            <a:endParaRPr lang="en-US" sz="2400"/>
          </a:p>
        </p:txBody>
      </p:sp>
      <p:sp>
        <p:nvSpPr>
          <p:cNvPr id="20" name="Text 18"/>
          <p:cNvSpPr/>
          <p:nvPr/>
        </p:nvSpPr>
        <p:spPr>
          <a:xfrm>
            <a:off x="8046720" y="4498848"/>
            <a:ext cx="3169920" cy="682752"/>
          </a:xfrm>
          <a:prstGeom prst="rect">
            <a:avLst/>
          </a:prstGeom>
          <a:noFill/>
          <a:ln/>
        </p:spPr>
        <p:txBody>
          <a:bodyPr wrap="square" lIns="0" tIns="0" rIns="0" bIns="0" rtlCol="0" anchor="ctr"/>
          <a:lstStyle/>
          <a:p>
            <a:pPr>
              <a:lnSpc>
                <a:spcPts val="2000"/>
              </a:lnSpc>
            </a:pPr>
            <a:r>
              <a:rPr lang="en-US" sz="1533">
                <a:solidFill>
                  <a:srgbClr val="0F172A"/>
                </a:solidFill>
                <a:latin typeface="Segoe UI" pitchFamily="34" charset="0"/>
                <a:ea typeface="Segoe UI" pitchFamily="34" charset="-122"/>
                <a:cs typeface="Segoe UI" pitchFamily="34" charset="-120"/>
              </a:rPr>
              <a:t>One commitment you could start next school morning</a:t>
            </a:r>
            <a:endParaRPr lang="en-US" sz="1533"/>
          </a:p>
        </p:txBody>
      </p:sp>
      <p:sp>
        <p:nvSpPr>
          <p:cNvPr id="21"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22"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24" name="Text 22"/>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25" name="Rhythm chip">
            <a:extLst>
              <a:ext uri="{C183D7F6-B498-43B3-948B-1728B52AA6E4}">
                <adec:decorative xmlns:adec="http://schemas.microsoft.com/office/drawing/2017/decorative" val="1"/>
              </a:ext>
            </a:extLst>
          </p:cNvPr>
          <p:cNvSpPr/>
          <p:nvPr/>
        </p:nvSpPr>
        <p:spPr>
          <a:xfrm>
            <a:off x="3596640" y="5608320"/>
            <a:ext cx="2682240" cy="999744"/>
          </a:xfrm>
          <a:prstGeom prst="roundRect">
            <a:avLst>
              <a:gd name="adj" fmla="val 17073"/>
            </a:avLst>
          </a:prstGeom>
          <a:solidFill>
            <a:srgbClr val="0EA5A4"/>
          </a:solidFill>
          <a:ln w="12700">
            <a:solidFill>
              <a:srgbClr val="0EA5A4"/>
            </a:solidFill>
            <a:prstDash val="solid"/>
          </a:ln>
        </p:spPr>
        <p:txBody>
          <a:bodyPr/>
          <a:lstStyle/>
          <a:p>
            <a:endParaRPr lang="en-US" sz="2400"/>
          </a:p>
        </p:txBody>
      </p:sp>
      <p:sp>
        <p:nvSpPr>
          <p:cNvPr id="26" name="Move logo">
            <a:extLst>
              <a:ext uri="{C183D7F6-B498-43B3-948B-1728B52AA6E4}">
                <adec:decorative xmlns:adec="http://schemas.microsoft.com/office/drawing/2017/decorative" val="1"/>
              </a:ext>
            </a:extLst>
          </p:cNvPr>
          <p:cNvSpPr/>
          <p:nvPr/>
        </p:nvSpPr>
        <p:spPr>
          <a:xfrm>
            <a:off x="3861938" y="5950672"/>
            <a:ext cx="248717" cy="248717"/>
          </a:xfrm>
          <a:prstGeom prst="ellipse">
            <a:avLst/>
          </a:prstGeom>
          <a:ln w="15240">
            <a:solidFill>
              <a:srgbClr val="FFFFFF"/>
            </a:solidFill>
            <a:prstDash val="solid"/>
          </a:ln>
        </p:spPr>
        <p:txBody>
          <a:bodyPr/>
          <a:lstStyle/>
          <a:p>
            <a:endParaRPr lang="en-US" sz="2400"/>
          </a:p>
        </p:txBody>
      </p:sp>
      <p:sp>
        <p:nvSpPr>
          <p:cNvPr id="27" name="Move logo">
            <a:extLst>
              <a:ext uri="{C183D7F6-B498-43B3-948B-1728B52AA6E4}">
                <adec:decorative xmlns:adec="http://schemas.microsoft.com/office/drawing/2017/decorative" val="1"/>
              </a:ext>
            </a:extLst>
          </p:cNvPr>
          <p:cNvSpPr/>
          <p:nvPr/>
        </p:nvSpPr>
        <p:spPr>
          <a:xfrm>
            <a:off x="4054694" y="6143427"/>
            <a:ext cx="124359" cy="124359"/>
          </a:xfrm>
          <a:prstGeom prst="line">
            <a:avLst/>
          </a:prstGeom>
          <a:ln w="15240">
            <a:solidFill>
              <a:srgbClr val="FFFFFF"/>
            </a:solidFill>
            <a:prstDash val="solid"/>
          </a:ln>
        </p:spPr>
        <p:txBody>
          <a:bodyPr/>
          <a:lstStyle/>
          <a:p>
            <a:endParaRPr lang="en-US" sz="2400"/>
          </a:p>
        </p:txBody>
      </p:sp>
      <p:sp>
        <p:nvSpPr>
          <p:cNvPr id="28" name="Text 26"/>
          <p:cNvSpPr/>
          <p:nvPr/>
        </p:nvSpPr>
        <p:spPr>
          <a:xfrm>
            <a:off x="430377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EXPLORE</a:t>
            </a:r>
            <a:endParaRPr lang="en-US" sz="1733"/>
          </a:p>
        </p:txBody>
      </p:sp>
      <p:sp>
        <p:nvSpPr>
          <p:cNvPr id="29"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94A3B8"/>
            </a:solidFill>
            <a:prstDash val="solid"/>
          </a:ln>
        </p:spPr>
        <p:txBody>
          <a:bodyPr/>
          <a:lstStyle/>
          <a:p>
            <a:endParaRPr lang="en-US" sz="2400"/>
          </a:p>
        </p:txBody>
      </p:sp>
      <p:sp>
        <p:nvSpPr>
          <p:cNvPr id="32"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94A3B8"/>
            </a:solidFill>
            <a:prstDash val="solid"/>
          </a:ln>
        </p:spPr>
        <p:txBody>
          <a:bodyPr/>
          <a:lstStyle/>
          <a:p>
            <a:endParaRPr lang="en-US" sz="2400"/>
          </a:p>
        </p:txBody>
      </p:sp>
      <p:sp>
        <p:nvSpPr>
          <p:cNvPr id="33" name="Text 31"/>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PRACTISE</a:t>
            </a:r>
            <a:endParaRPr lang="en-US" sz="1400"/>
          </a:p>
        </p:txBody>
      </p:sp>
      <p:sp>
        <p:nvSpPr>
          <p:cNvPr id="34"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36"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37"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38" name="Text 36"/>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62452274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FFEDEA"/>
          </a:solidFill>
          <a:ln w="12700">
            <a:solidFill>
              <a:srgbClr val="FFEDEA"/>
            </a:solidFill>
            <a:prstDash val="solid"/>
          </a:ln>
        </p:spPr>
        <p:txBody>
          <a:bodyPr/>
          <a:lstStyle/>
          <a:p>
            <a:endParaRPr lang="en-US" sz="2400"/>
          </a:p>
        </p:txBody>
      </p:sp>
      <p:sp>
        <p:nvSpPr>
          <p:cNvPr id="3" name="Move logo">
            <a:extLst>
              <a:ext uri="{C183D7F6-B498-43B3-948B-1728B52AA6E4}">
                <adec:decorative xmlns:adec="http://schemas.microsoft.com/office/drawing/2017/decorative" val="1"/>
              </a:ext>
            </a:extLst>
          </p:cNvPr>
          <p:cNvSpPr/>
          <p:nvPr/>
        </p:nvSpPr>
        <p:spPr>
          <a:xfrm>
            <a:off x="887090" y="643250"/>
            <a:ext cx="298460" cy="298460"/>
          </a:xfrm>
          <a:prstGeom prst="ellipse">
            <a:avLst/>
          </a:prstGeom>
          <a:ln w="15240">
            <a:solidFill>
              <a:srgbClr val="F76C5E"/>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969167" y="795465"/>
            <a:ext cx="62676" cy="67153"/>
          </a:xfrm>
          <a:prstGeom prst="line">
            <a:avLst/>
          </a:prstGeom>
          <a:ln w="15240">
            <a:solidFill>
              <a:srgbClr val="F76C5E"/>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flipV="1">
            <a:off x="1031843" y="725327"/>
            <a:ext cx="82076" cy="137292"/>
          </a:xfrm>
          <a:prstGeom prst="line">
            <a:avLst/>
          </a:prstGeom>
          <a:ln w="15240">
            <a:solidFill>
              <a:srgbClr val="F76C5E"/>
            </a:solidFill>
            <a:prstDash val="solid"/>
          </a:ln>
        </p:spPr>
        <p:txBody>
          <a:bodyPr/>
          <a:lstStyle/>
          <a:p>
            <a:endParaRPr lang="en-US" sz="2400"/>
          </a:p>
        </p:txBody>
      </p:sp>
      <p:sp>
        <p:nvSpPr>
          <p:cNvPr id="6" name="Text 4">
            <a:extLst>
              <a:ext uri="{C183D7F6-B498-43B3-948B-1728B52AA6E4}">
                <adec:decorative xmlns:adec="http://schemas.microsoft.com/office/drawing/2017/decorative" val="0"/>
              </a:ext>
            </a:extLst>
          </p:cNvPr>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76C5E"/>
                </a:solidFill>
                <a:latin typeface="Segoe UI" pitchFamily="34" charset="0"/>
                <a:ea typeface="Segoe UI" pitchFamily="34" charset="-122"/>
                <a:cs typeface="Segoe UI" pitchFamily="34" charset="-120"/>
              </a:rPr>
              <a:t>PRACTISE</a:t>
            </a:r>
            <a:r>
              <a:rPr lang="en-US" sz="1667" kern="0" spc="133">
                <a:solidFill>
                  <a:srgbClr val="CBD5E1"/>
                </a:solidFill>
                <a:latin typeface="Segoe UI" pitchFamily="34" charset="0"/>
                <a:ea typeface="Segoe UI" pitchFamily="34" charset="-122"/>
                <a:cs typeface="Segoe UI" pitchFamily="34" charset="-120"/>
              </a:rPr>
              <a:t>  ·  </a:t>
            </a:r>
            <a:r>
              <a:rPr lang="en-US" sz="1667" kern="0" spc="133">
                <a:solidFill>
                  <a:srgbClr val="475569"/>
                </a:solidFill>
                <a:latin typeface="Segoe UI" pitchFamily="34" charset="0"/>
                <a:ea typeface="Segoe UI" pitchFamily="34" charset="-122"/>
                <a:cs typeface="Segoe UI" pitchFamily="34" charset="-120"/>
              </a:rPr>
              <a:t>Building our routine</a:t>
            </a:r>
            <a:endParaRPr lang="en-US" sz="1667"/>
          </a:p>
        </p:txBody>
      </p:sp>
      <p:sp>
        <p:nvSpPr>
          <p:cNvPr id="7" name="Text 5"/>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BUILD A WORKABLE ROUTINE · WEEK 1</a:t>
            </a:r>
            <a:endParaRPr lang="en-US" sz="1200"/>
          </a:p>
        </p:txBody>
      </p:sp>
      <p:sp>
        <p:nvSpPr>
          <p:cNvPr id="8" name="Text 0"/>
          <p:cNvSpPr>
            <a:spLocks noGrp="1"/>
          </p:cNvSpPr>
          <p:nvPr>
            <p:ph type="title" idx="100" hasCustomPrompt="1"/>
          </p:nvPr>
        </p:nvSpPr>
        <p:spPr>
          <a:xfrm>
            <a:off x="731520" y="1402080"/>
            <a:ext cx="10728960" cy="731520"/>
          </a:xfrm>
          <a:prstGeom prst="rect">
            <a:avLst/>
          </a:prstGeom>
          <a:noFill/>
          <a:ln/>
        </p:spPr>
        <p:txBody>
          <a:bodyPr vert="horz" wrap="square" lIns="0" tIns="0" rIns="0" bIns="0" rtlCol="0" anchor="ctr">
            <a:normAutofit/>
          </a:bodyPr>
          <a:lstStyle/>
          <a:p>
            <a:r>
              <a:rPr lang="en-US" sz="3733" b="1">
                <a:solidFill>
                  <a:srgbClr val="0F172A"/>
                </a:solidFill>
                <a:latin typeface="Segoe UI" pitchFamily="34" charset="0"/>
                <a:ea typeface="Segoe UI" pitchFamily="34" charset="-122"/>
                <a:cs typeface="Segoe UI" pitchFamily="34" charset="-120"/>
              </a:rPr>
              <a:t>Which routine steps actually work?</a:t>
            </a:r>
            <a:endParaRPr lang="en-US" sz="3733"/>
          </a:p>
        </p:txBody>
      </p:sp>
      <p:sp>
        <p:nvSpPr>
          <p:cNvPr id="9" name="Card">
            <a:extLst>
              <a:ext uri="{C183D7F6-B498-43B3-948B-1728B52AA6E4}">
                <adec:decorative xmlns:adec="http://schemas.microsoft.com/office/drawing/2017/decorative" val="1"/>
              </a:ext>
            </a:extLst>
          </p:cNvPr>
          <p:cNvSpPr/>
          <p:nvPr/>
        </p:nvSpPr>
        <p:spPr>
          <a:xfrm>
            <a:off x="731520" y="2255520"/>
            <a:ext cx="5242560" cy="1036320"/>
          </a:xfrm>
          <a:prstGeom prst="roundRect">
            <a:avLst>
              <a:gd name="adj" fmla="val 14118"/>
            </a:avLst>
          </a:prstGeom>
          <a:solidFill>
            <a:srgbClr val="FFEDEA"/>
          </a:solidFill>
          <a:ln w="12700">
            <a:solidFill>
              <a:srgbClr val="FFEDEA"/>
            </a:solidFill>
            <a:prstDash val="solid"/>
          </a:ln>
        </p:spPr>
        <p:txBody>
          <a:bodyPr/>
          <a:lstStyle/>
          <a:p>
            <a:endParaRPr lang="en-US" sz="2400"/>
          </a:p>
        </p:txBody>
      </p:sp>
      <p:sp>
        <p:nvSpPr>
          <p:cNvPr id="10" name="Text 8">
            <a:extLst>
              <a:ext uri="{C183D7F6-B498-43B3-948B-1728B52AA6E4}">
                <adec:decorative xmlns:adec="http://schemas.microsoft.com/office/drawing/2017/decorative" val="0"/>
              </a:ext>
            </a:extLst>
          </p:cNvPr>
          <p:cNvSpPr/>
          <p:nvPr/>
        </p:nvSpPr>
        <p:spPr>
          <a:xfrm>
            <a:off x="10972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In groups, sort the six cards below: WORKABLE or NEEDS EDITING.</a:t>
            </a:r>
            <a:endParaRPr lang="en-US" sz="1667"/>
          </a:p>
        </p:txBody>
      </p:sp>
      <p:sp>
        <p:nvSpPr>
          <p:cNvPr id="11" name="Card">
            <a:extLst>
              <a:ext uri="{C183D7F6-B498-43B3-948B-1728B52AA6E4}">
                <adec:decorative xmlns:adec="http://schemas.microsoft.com/office/drawing/2017/decorative" val="1"/>
              </a:ext>
            </a:extLst>
          </p:cNvPr>
          <p:cNvSpPr/>
          <p:nvPr/>
        </p:nvSpPr>
        <p:spPr>
          <a:xfrm>
            <a:off x="6217920" y="2255520"/>
            <a:ext cx="5242560" cy="1036320"/>
          </a:xfrm>
          <a:prstGeom prst="roundRect">
            <a:avLst>
              <a:gd name="adj" fmla="val 14118"/>
            </a:avLst>
          </a:prstGeom>
          <a:solidFill>
            <a:srgbClr val="EEF0FF"/>
          </a:solidFill>
          <a:ln w="12700">
            <a:solidFill>
              <a:srgbClr val="EEF0FF"/>
            </a:solidFill>
            <a:prstDash val="solid"/>
          </a:ln>
        </p:spPr>
        <p:txBody>
          <a:bodyPr/>
          <a:lstStyle/>
          <a:p>
            <a:endParaRPr lang="en-US" sz="2400"/>
          </a:p>
        </p:txBody>
      </p:sp>
      <p:sp>
        <p:nvSpPr>
          <p:cNvPr id="12" name="Text 10">
            <a:extLst>
              <a:ext uri="{C183D7F6-B498-43B3-948B-1728B52AA6E4}">
                <adec:decorative xmlns:adec="http://schemas.microsoft.com/office/drawing/2017/decorative" val="0"/>
              </a:ext>
            </a:extLst>
          </p:cNvPr>
          <p:cNvSpPr/>
          <p:nvPr/>
        </p:nvSpPr>
        <p:spPr>
          <a:xfrm>
            <a:off x="6583680" y="2255520"/>
            <a:ext cx="4511040" cy="1036320"/>
          </a:xfrm>
          <a:prstGeom prst="rect">
            <a:avLst/>
          </a:prstGeom>
          <a:noFill/>
          <a:ln/>
        </p:spPr>
        <p:txBody>
          <a:bodyPr wrap="square" lIns="0" tIns="0" rIns="0" bIns="0" rtlCol="0" anchor="ctr"/>
          <a:lstStyle/>
          <a:p>
            <a:pPr>
              <a:lnSpc>
                <a:spcPts val="2400"/>
              </a:lnSpc>
            </a:pPr>
            <a:r>
              <a:rPr lang="en-US" sz="1667">
                <a:solidFill>
                  <a:srgbClr val="0F172A"/>
                </a:solidFill>
                <a:latin typeface="Segoe UI" pitchFamily="34" charset="0"/>
                <a:ea typeface="Segoe UI" pitchFamily="34" charset="-122"/>
                <a:cs typeface="Segoe UI" pitchFamily="34" charset="-120"/>
              </a:rPr>
              <a:t>Then agree on the four routine steps you will actually keep.</a:t>
            </a:r>
            <a:endParaRPr lang="en-US" sz="1667"/>
          </a:p>
        </p:txBody>
      </p:sp>
      <p:sp>
        <p:nvSpPr>
          <p:cNvPr id="100" name="Card">
            <a:extLst>
              <a:ext uri="{C183D7F6-B498-43B3-948B-1728B52AA6E4}">
                <adec:decorative xmlns:adec="http://schemas.microsoft.com/office/drawing/2017/decorative" val="1"/>
              </a:ext>
            </a:extLst>
          </p:cNvPr>
          <p:cNvSpPr/>
          <p:nvPr/>
        </p:nvSpPr>
        <p:spPr>
          <a:xfrm>
            <a:off x="7315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1" name="Number badge">
            <a:extLst>
              <a:ext uri="{C183D7F6-B498-43B3-948B-1728B52AA6E4}">
                <adec:decorative xmlns:adec="http://schemas.microsoft.com/office/drawing/2017/decorative" val="1"/>
              </a:ext>
            </a:extLst>
          </p:cNvPr>
          <p:cNvSpPr/>
          <p:nvPr/>
        </p:nvSpPr>
        <p:spPr>
          <a:xfrm>
            <a:off x="9753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2" name="Text 102"/>
          <p:cNvSpPr/>
          <p:nvPr/>
        </p:nvSpPr>
        <p:spPr>
          <a:xfrm>
            <a:off x="9753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1</a:t>
            </a:r>
            <a:endParaRPr lang="en-US" sz="1467"/>
          </a:p>
        </p:txBody>
      </p:sp>
      <p:sp>
        <p:nvSpPr>
          <p:cNvPr id="103" name="Text 103"/>
          <p:cNvSpPr/>
          <p:nvPr/>
        </p:nvSpPr>
        <p:spPr>
          <a:xfrm>
            <a:off x="14630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Get everything ready whenever I find time</a:t>
            </a:r>
            <a:endParaRPr lang="en-US" sz="1467"/>
          </a:p>
        </p:txBody>
      </p:sp>
      <p:sp>
        <p:nvSpPr>
          <p:cNvPr id="104" name="Card">
            <a:extLst>
              <a:ext uri="{C183D7F6-B498-43B3-948B-1728B52AA6E4}">
                <adec:decorative xmlns:adec="http://schemas.microsoft.com/office/drawing/2017/decorative" val="1"/>
              </a:ext>
            </a:extLst>
          </p:cNvPr>
          <p:cNvSpPr/>
          <p:nvPr/>
        </p:nvSpPr>
        <p:spPr>
          <a:xfrm>
            <a:off x="6217920" y="3389376"/>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5" name="Number badge">
            <a:extLst>
              <a:ext uri="{C183D7F6-B498-43B3-948B-1728B52AA6E4}">
                <adec:decorative xmlns:adec="http://schemas.microsoft.com/office/drawing/2017/decorative" val="1"/>
              </a:ext>
            </a:extLst>
          </p:cNvPr>
          <p:cNvSpPr/>
          <p:nvPr/>
        </p:nvSpPr>
        <p:spPr>
          <a:xfrm>
            <a:off x="6461760" y="3511296"/>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06" name="Text 106"/>
          <p:cNvSpPr/>
          <p:nvPr/>
        </p:nvSpPr>
        <p:spPr>
          <a:xfrm>
            <a:off x="6461760" y="3511296"/>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2</a:t>
            </a:r>
            <a:endParaRPr lang="en-US" sz="1467"/>
          </a:p>
        </p:txBody>
      </p:sp>
      <p:sp>
        <p:nvSpPr>
          <p:cNvPr id="107" name="Text 107"/>
          <p:cNvSpPr/>
          <p:nvPr/>
        </p:nvSpPr>
        <p:spPr>
          <a:xfrm>
            <a:off x="6949440" y="3389376"/>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Pack my bag the night before</a:t>
            </a:r>
            <a:endParaRPr lang="en-US" sz="1467"/>
          </a:p>
        </p:txBody>
      </p:sp>
      <p:sp>
        <p:nvSpPr>
          <p:cNvPr id="108" name="Card">
            <a:extLst>
              <a:ext uri="{C183D7F6-B498-43B3-948B-1728B52AA6E4}">
                <adec:decorative xmlns:adec="http://schemas.microsoft.com/office/drawing/2017/decorative" val="1"/>
              </a:ext>
            </a:extLst>
          </p:cNvPr>
          <p:cNvSpPr/>
          <p:nvPr/>
        </p:nvSpPr>
        <p:spPr>
          <a:xfrm>
            <a:off x="7315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09" name="Number badge">
            <a:extLst>
              <a:ext uri="{C183D7F6-B498-43B3-948B-1728B52AA6E4}">
                <adec:decorative xmlns:adec="http://schemas.microsoft.com/office/drawing/2017/decorative" val="1"/>
              </a:ext>
            </a:extLst>
          </p:cNvPr>
          <p:cNvSpPr/>
          <p:nvPr/>
        </p:nvSpPr>
        <p:spPr>
          <a:xfrm>
            <a:off x="9753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0" name="Text 110"/>
          <p:cNvSpPr/>
          <p:nvPr/>
        </p:nvSpPr>
        <p:spPr>
          <a:xfrm>
            <a:off x="9753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3</a:t>
            </a:r>
            <a:endParaRPr lang="en-US" sz="1467"/>
          </a:p>
        </p:txBody>
      </p:sp>
      <p:sp>
        <p:nvSpPr>
          <p:cNvPr id="111" name="Text 111"/>
          <p:cNvSpPr/>
          <p:nvPr/>
        </p:nvSpPr>
        <p:spPr>
          <a:xfrm>
            <a:off x="14630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Never be late or forget anything again</a:t>
            </a:r>
            <a:endParaRPr lang="en-US" sz="1467"/>
          </a:p>
        </p:txBody>
      </p:sp>
      <p:sp>
        <p:nvSpPr>
          <p:cNvPr id="112" name="Card">
            <a:extLst>
              <a:ext uri="{C183D7F6-B498-43B3-948B-1728B52AA6E4}">
                <adec:decorative xmlns:adec="http://schemas.microsoft.com/office/drawing/2017/decorative" val="1"/>
              </a:ext>
            </a:extLst>
          </p:cNvPr>
          <p:cNvSpPr/>
          <p:nvPr/>
        </p:nvSpPr>
        <p:spPr>
          <a:xfrm>
            <a:off x="6217920" y="4072128"/>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3" name="Number badge">
            <a:extLst>
              <a:ext uri="{C183D7F6-B498-43B3-948B-1728B52AA6E4}">
                <adec:decorative xmlns:adec="http://schemas.microsoft.com/office/drawing/2017/decorative" val="1"/>
              </a:ext>
            </a:extLst>
          </p:cNvPr>
          <p:cNvSpPr/>
          <p:nvPr/>
        </p:nvSpPr>
        <p:spPr>
          <a:xfrm>
            <a:off x="6461760" y="4194048"/>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4" name="Text 114"/>
          <p:cNvSpPr/>
          <p:nvPr/>
        </p:nvSpPr>
        <p:spPr>
          <a:xfrm>
            <a:off x="6461760" y="4194048"/>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4</a:t>
            </a:r>
            <a:endParaRPr lang="en-US" sz="1467"/>
          </a:p>
        </p:txBody>
      </p:sp>
      <p:sp>
        <p:nvSpPr>
          <p:cNvPr id="115" name="Text 115"/>
          <p:cNvSpPr/>
          <p:nvPr/>
        </p:nvSpPr>
        <p:spPr>
          <a:xfrm>
            <a:off x="6949440" y="4072128"/>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Check tomorrow’s timetable before bed</a:t>
            </a:r>
            <a:endParaRPr lang="en-US" sz="1467"/>
          </a:p>
        </p:txBody>
      </p:sp>
      <p:sp>
        <p:nvSpPr>
          <p:cNvPr id="116" name="Card">
            <a:extLst>
              <a:ext uri="{C183D7F6-B498-43B3-948B-1728B52AA6E4}">
                <adec:decorative xmlns:adec="http://schemas.microsoft.com/office/drawing/2017/decorative" val="1"/>
              </a:ext>
            </a:extLst>
          </p:cNvPr>
          <p:cNvSpPr/>
          <p:nvPr/>
        </p:nvSpPr>
        <p:spPr>
          <a:xfrm>
            <a:off x="7315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17" name="Number badge">
            <a:extLst>
              <a:ext uri="{C183D7F6-B498-43B3-948B-1728B52AA6E4}">
                <adec:decorative xmlns:adec="http://schemas.microsoft.com/office/drawing/2017/decorative" val="1"/>
              </a:ext>
            </a:extLst>
          </p:cNvPr>
          <p:cNvSpPr/>
          <p:nvPr/>
        </p:nvSpPr>
        <p:spPr>
          <a:xfrm>
            <a:off x="9753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18" name="Text 118"/>
          <p:cNvSpPr/>
          <p:nvPr/>
        </p:nvSpPr>
        <p:spPr>
          <a:xfrm>
            <a:off x="9753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5</a:t>
            </a:r>
            <a:endParaRPr lang="en-US" sz="1467"/>
          </a:p>
        </p:txBody>
      </p:sp>
      <p:sp>
        <p:nvSpPr>
          <p:cNvPr id="119" name="Text 119"/>
          <p:cNvSpPr/>
          <p:nvPr/>
        </p:nvSpPr>
        <p:spPr>
          <a:xfrm>
            <a:off x="14630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Same wake-up time every school day</a:t>
            </a:r>
            <a:endParaRPr lang="en-US" sz="1467"/>
          </a:p>
        </p:txBody>
      </p:sp>
      <p:sp>
        <p:nvSpPr>
          <p:cNvPr id="120" name="Card">
            <a:extLst>
              <a:ext uri="{C183D7F6-B498-43B3-948B-1728B52AA6E4}">
                <adec:decorative xmlns:adec="http://schemas.microsoft.com/office/drawing/2017/decorative" val="1"/>
              </a:ext>
            </a:extLst>
          </p:cNvPr>
          <p:cNvSpPr/>
          <p:nvPr/>
        </p:nvSpPr>
        <p:spPr>
          <a:xfrm>
            <a:off x="6217920" y="4754880"/>
            <a:ext cx="5242560" cy="609600"/>
          </a:xfrm>
          <a:prstGeom prst="roundRect">
            <a:avLst>
              <a:gd name="adj" fmla="val 17647"/>
            </a:avLst>
          </a:prstGeom>
          <a:solidFill>
            <a:srgbClr val="FFFFFF"/>
          </a:solidFill>
          <a:ln w="12700">
            <a:solidFill>
              <a:srgbClr val="E6E9F2"/>
            </a:solidFill>
            <a:prstDash val="solid"/>
          </a:ln>
        </p:spPr>
        <p:txBody>
          <a:bodyPr/>
          <a:lstStyle/>
          <a:p>
            <a:endParaRPr lang="en-US" sz="2400"/>
          </a:p>
        </p:txBody>
      </p:sp>
      <p:sp>
        <p:nvSpPr>
          <p:cNvPr id="121" name="Number badge">
            <a:extLst>
              <a:ext uri="{C183D7F6-B498-43B3-948B-1728B52AA6E4}">
                <adec:decorative xmlns:adec="http://schemas.microsoft.com/office/drawing/2017/decorative" val="1"/>
              </a:ext>
            </a:extLst>
          </p:cNvPr>
          <p:cNvSpPr/>
          <p:nvPr/>
        </p:nvSpPr>
        <p:spPr>
          <a:xfrm>
            <a:off x="6461760" y="4876800"/>
            <a:ext cx="365760" cy="365760"/>
          </a:xfrm>
          <a:prstGeom prst="ellipse">
            <a:avLst/>
          </a:prstGeom>
          <a:solidFill>
            <a:srgbClr val="F76C5E"/>
          </a:solidFill>
          <a:ln w="12700">
            <a:solidFill>
              <a:srgbClr val="F76C5E"/>
            </a:solidFill>
            <a:prstDash val="solid"/>
          </a:ln>
        </p:spPr>
        <p:txBody>
          <a:bodyPr/>
          <a:lstStyle/>
          <a:p>
            <a:endParaRPr lang="en-US" sz="2400"/>
          </a:p>
        </p:txBody>
      </p:sp>
      <p:sp>
        <p:nvSpPr>
          <p:cNvPr id="122" name="Text 122"/>
          <p:cNvSpPr/>
          <p:nvPr/>
        </p:nvSpPr>
        <p:spPr>
          <a:xfrm>
            <a:off x="6461760" y="4876800"/>
            <a:ext cx="365760" cy="365760"/>
          </a:xfrm>
          <a:prstGeom prst="rect">
            <a:avLst/>
          </a:prstGeom>
          <a:noFill/>
          <a:ln/>
        </p:spPr>
        <p:txBody>
          <a:bodyPr wrap="square" lIns="0" tIns="0" rIns="0" bIns="0" rtlCol="0" anchor="ctr"/>
          <a:lstStyle/>
          <a:p>
            <a:pPr algn="ctr"/>
            <a:r>
              <a:rPr lang="en-US" sz="1333" b="1">
                <a:solidFill>
                  <a:srgbClr val="FFFFFF"/>
                </a:solidFill>
                <a:latin typeface="Segoe UI" pitchFamily="34" charset="0"/>
                <a:ea typeface="Segoe UI" pitchFamily="34" charset="-122"/>
                <a:cs typeface="Segoe UI" pitchFamily="34" charset="-120"/>
              </a:rPr>
              <a:t>6</a:t>
            </a:r>
            <a:endParaRPr lang="en-US" sz="1467"/>
          </a:p>
        </p:txBody>
      </p:sp>
      <p:sp>
        <p:nvSpPr>
          <p:cNvPr id="123" name="Text 123"/>
          <p:cNvSpPr/>
          <p:nvPr/>
        </p:nvSpPr>
        <p:spPr>
          <a:xfrm>
            <a:off x="6949440" y="4754880"/>
            <a:ext cx="4267200" cy="609600"/>
          </a:xfrm>
          <a:prstGeom prst="rect">
            <a:avLst/>
          </a:prstGeom>
          <a:noFill/>
          <a:ln/>
        </p:spPr>
        <p:txBody>
          <a:bodyPr wrap="square" lIns="0" tIns="0" rIns="0" bIns="0" rtlCol="0" anchor="ctr"/>
          <a:lstStyle/>
          <a:p>
            <a:r>
              <a:rPr lang="en-US" sz="1600" b="1">
                <a:solidFill>
                  <a:srgbClr val="0F172A"/>
                </a:solidFill>
                <a:latin typeface="Segoe UI" pitchFamily="34" charset="0"/>
                <a:ea typeface="Segoe UI" pitchFamily="34" charset="-122"/>
                <a:cs typeface="Segoe UI" pitchFamily="34" charset="-120"/>
              </a:rPr>
              <a:t>Homework at a set time and place</a:t>
            </a:r>
            <a:endParaRPr lang="en-US" sz="1467"/>
          </a:p>
        </p:txBody>
      </p:sp>
      <p:sp>
        <p:nvSpPr>
          <p:cNvPr id="124" name="Text 124"/>
          <p:cNvSpPr/>
          <p:nvPr/>
        </p:nvSpPr>
        <p:spPr>
          <a:xfrm>
            <a:off x="731520" y="5364480"/>
            <a:ext cx="10728960" cy="219456"/>
          </a:xfrm>
          <a:prstGeom prst="rect">
            <a:avLst/>
          </a:prstGeom>
          <a:noFill/>
          <a:ln/>
        </p:spPr>
        <p:txBody>
          <a:bodyPr wrap="square" lIns="0" tIns="0" rIns="0" bIns="0" rtlCol="0" anchor="ctr"/>
          <a:lstStyle/>
          <a:p>
            <a:r>
              <a:rPr lang="en-US" sz="1200">
                <a:solidFill>
                  <a:srgbClr val="475569"/>
                </a:solidFill>
                <a:latin typeface="Segoe UI" pitchFamily="34" charset="0"/>
                <a:ea typeface="Segoe UI" pitchFamily="34" charset="-122"/>
                <a:cs typeface="Segoe UI" pitchFamily="34" charset="-120"/>
              </a:rPr>
              <a:t>Two of these drafts will not survive a busy week — rewrite them together, then keep your final four.</a:t>
            </a:r>
            <a:endParaRPr lang="en-US" sz="1467"/>
          </a:p>
        </p:txBody>
      </p:sp>
      <p:sp>
        <p:nvSpPr>
          <p:cNvPr id="29"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94A3B8"/>
            </a:solidFill>
            <a:prstDash val="solid"/>
          </a:ln>
        </p:spPr>
        <p:txBody>
          <a:bodyPr/>
          <a:lstStyle/>
          <a:p>
            <a:endParaRPr lang="en-US" sz="2400"/>
          </a:p>
        </p:txBody>
      </p:sp>
      <p:sp>
        <p:nvSpPr>
          <p:cNvPr id="31"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94A3B8"/>
            </a:solidFill>
            <a:prstDash val="solid"/>
          </a:ln>
        </p:spPr>
        <p:txBody>
          <a:bodyPr/>
          <a:lstStyle/>
          <a:p>
            <a:endParaRPr lang="en-US" sz="2400"/>
          </a:p>
        </p:txBody>
      </p:sp>
      <p:sp>
        <p:nvSpPr>
          <p:cNvPr id="32" name="Text 30"/>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CONNECT</a:t>
            </a:r>
            <a:endParaRPr lang="en-US" sz="1400"/>
          </a:p>
        </p:txBody>
      </p:sp>
      <p:sp>
        <p:nvSpPr>
          <p:cNvPr id="33"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34"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94A3B8"/>
            </a:solidFill>
            <a:prstDash val="solid"/>
          </a:ln>
        </p:spPr>
        <p:txBody>
          <a:bodyPr/>
          <a:lstStyle/>
          <a:p>
            <a:endParaRPr lang="en-US" sz="2400"/>
          </a:p>
        </p:txBody>
      </p:sp>
      <p:sp>
        <p:nvSpPr>
          <p:cNvPr id="35"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94A3B8"/>
            </a:solidFill>
            <a:prstDash val="solid"/>
          </a:ln>
        </p:spPr>
        <p:txBody>
          <a:bodyPr/>
          <a:lstStyle/>
          <a:p>
            <a:endParaRPr lang="en-US" sz="2400"/>
          </a:p>
        </p:txBody>
      </p:sp>
      <p:sp>
        <p:nvSpPr>
          <p:cNvPr id="36" name="Text 34"/>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EXPLORE</a:t>
            </a:r>
            <a:endParaRPr lang="en-US" sz="1400"/>
          </a:p>
        </p:txBody>
      </p:sp>
      <p:sp>
        <p:nvSpPr>
          <p:cNvPr id="37" name="Rhythm chip">
            <a:extLst>
              <a:ext uri="{C183D7F6-B498-43B3-948B-1728B52AA6E4}">
                <adec:decorative xmlns:adec="http://schemas.microsoft.com/office/drawing/2017/decorative" val="1"/>
              </a:ext>
            </a:extLst>
          </p:cNvPr>
          <p:cNvSpPr/>
          <p:nvPr/>
        </p:nvSpPr>
        <p:spPr>
          <a:xfrm>
            <a:off x="6461760" y="5608320"/>
            <a:ext cx="2682240" cy="999744"/>
          </a:xfrm>
          <a:prstGeom prst="roundRect">
            <a:avLst>
              <a:gd name="adj" fmla="val 17073"/>
            </a:avLst>
          </a:prstGeom>
          <a:solidFill>
            <a:srgbClr val="F76C5E"/>
          </a:solidFill>
          <a:ln w="12700">
            <a:solidFill>
              <a:srgbClr val="F76C5E"/>
            </a:solidFill>
            <a:prstDash val="solid"/>
          </a:ln>
        </p:spPr>
        <p:txBody>
          <a:bodyPr/>
          <a:lstStyle/>
          <a:p>
            <a:endParaRPr lang="en-US" sz="2400"/>
          </a:p>
        </p:txBody>
      </p:sp>
      <p:sp>
        <p:nvSpPr>
          <p:cNvPr id="38" name="Move logo">
            <a:extLst>
              <a:ext uri="{C183D7F6-B498-43B3-948B-1728B52AA6E4}">
                <adec:decorative xmlns:adec="http://schemas.microsoft.com/office/drawing/2017/decorative" val="1"/>
              </a:ext>
            </a:extLst>
          </p:cNvPr>
          <p:cNvSpPr/>
          <p:nvPr/>
        </p:nvSpPr>
        <p:spPr>
          <a:xfrm>
            <a:off x="6727058" y="5958962"/>
            <a:ext cx="298460" cy="298460"/>
          </a:xfrm>
          <a:prstGeom prst="ellipse">
            <a:avLst/>
          </a:prstGeom>
          <a:ln w="15240">
            <a:solidFill>
              <a:srgbClr val="FFFFFF"/>
            </a:solidFill>
            <a:prstDash val="solid"/>
          </a:ln>
        </p:spPr>
        <p:txBody>
          <a:bodyPr/>
          <a:lstStyle/>
          <a:p>
            <a:endParaRPr lang="en-US" sz="2400"/>
          </a:p>
        </p:txBody>
      </p:sp>
      <p:sp>
        <p:nvSpPr>
          <p:cNvPr id="39" name="Move logo">
            <a:extLst>
              <a:ext uri="{C183D7F6-B498-43B3-948B-1728B52AA6E4}">
                <adec:decorative xmlns:adec="http://schemas.microsoft.com/office/drawing/2017/decorative" val="1"/>
              </a:ext>
            </a:extLst>
          </p:cNvPr>
          <p:cNvSpPr/>
          <p:nvPr/>
        </p:nvSpPr>
        <p:spPr>
          <a:xfrm>
            <a:off x="6809135" y="6111177"/>
            <a:ext cx="62676" cy="67153"/>
          </a:xfrm>
          <a:prstGeom prst="line">
            <a:avLst/>
          </a:prstGeom>
          <a:ln w="15240">
            <a:solidFill>
              <a:srgbClr val="FFFFFF"/>
            </a:solidFill>
            <a:prstDash val="solid"/>
          </a:ln>
        </p:spPr>
        <p:txBody>
          <a:bodyPr/>
          <a:lstStyle/>
          <a:p>
            <a:endParaRPr lang="en-US" sz="2400"/>
          </a:p>
        </p:txBody>
      </p:sp>
      <p:sp>
        <p:nvSpPr>
          <p:cNvPr id="40" name="Move logo">
            <a:extLst>
              <a:ext uri="{C183D7F6-B498-43B3-948B-1728B52AA6E4}">
                <adec:decorative xmlns:adec="http://schemas.microsoft.com/office/drawing/2017/decorative" val="1"/>
              </a:ext>
            </a:extLst>
          </p:cNvPr>
          <p:cNvSpPr/>
          <p:nvPr/>
        </p:nvSpPr>
        <p:spPr>
          <a:xfrm flipV="1">
            <a:off x="6871811" y="6041039"/>
            <a:ext cx="82076" cy="137292"/>
          </a:xfrm>
          <a:prstGeom prst="line">
            <a:avLst/>
          </a:prstGeom>
          <a:ln w="15240">
            <a:solidFill>
              <a:srgbClr val="FFFFFF"/>
            </a:solidFill>
            <a:prstDash val="solid"/>
          </a:ln>
        </p:spPr>
        <p:txBody>
          <a:bodyPr/>
          <a:lstStyle/>
          <a:p>
            <a:endParaRPr lang="en-US" sz="2400"/>
          </a:p>
        </p:txBody>
      </p:sp>
      <p:sp>
        <p:nvSpPr>
          <p:cNvPr id="41" name="Text 39"/>
          <p:cNvSpPr/>
          <p:nvPr/>
        </p:nvSpPr>
        <p:spPr>
          <a:xfrm>
            <a:off x="716889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PRACTISE</a:t>
            </a:r>
            <a:endParaRPr lang="en-US" sz="1733"/>
          </a:p>
        </p:txBody>
      </p:sp>
      <p:sp>
        <p:nvSpPr>
          <p:cNvPr id="42" name="Rhythm chip">
            <a:extLst>
              <a:ext uri="{C183D7F6-B498-43B3-948B-1728B52AA6E4}">
                <adec:decorative xmlns:adec="http://schemas.microsoft.com/office/drawing/2017/decorative" val="1"/>
              </a:ext>
            </a:extLst>
          </p:cNvPr>
          <p:cNvSpPr/>
          <p:nvPr/>
        </p:nvSpPr>
        <p:spPr>
          <a:xfrm>
            <a:off x="9326880" y="5754624"/>
            <a:ext cx="2682240" cy="731520"/>
          </a:xfrm>
          <a:prstGeom prst="roundRect">
            <a:avLst>
              <a:gd name="adj" fmla="val 23333"/>
            </a:avLst>
          </a:prstGeom>
          <a:solidFill>
            <a:srgbClr val="EDEFF5"/>
          </a:solidFill>
          <a:ln w="12700">
            <a:solidFill>
              <a:srgbClr val="E2E6EF"/>
            </a:solidFill>
            <a:prstDash val="solid"/>
          </a:ln>
        </p:spPr>
        <p:txBody>
          <a:bodyPr/>
          <a:lstStyle/>
          <a:p>
            <a:endParaRPr lang="en-US" sz="2400"/>
          </a:p>
        </p:txBody>
      </p:sp>
      <p:sp>
        <p:nvSpPr>
          <p:cNvPr id="43" name="Move logo">
            <a:extLst>
              <a:ext uri="{C183D7F6-B498-43B3-948B-1728B52AA6E4}">
                <adec:decorative xmlns:adec="http://schemas.microsoft.com/office/drawing/2017/decorative" val="1"/>
              </a:ext>
            </a:extLst>
          </p:cNvPr>
          <p:cNvSpPr/>
          <p:nvPr/>
        </p:nvSpPr>
        <p:spPr>
          <a:xfrm>
            <a:off x="9620952" y="5999928"/>
            <a:ext cx="240913" cy="240913"/>
          </a:xfrm>
          <a:prstGeom prst="ellipse">
            <a:avLst/>
          </a:prstGeom>
          <a:ln w="15240">
            <a:solidFill>
              <a:srgbClr val="94A3B8"/>
            </a:solidFill>
            <a:prstDash val="solid"/>
          </a:ln>
        </p:spPr>
        <p:txBody>
          <a:bodyPr/>
          <a:lstStyle/>
          <a:p>
            <a:endParaRPr lang="en-US" sz="2400"/>
          </a:p>
        </p:txBody>
      </p:sp>
      <p:sp>
        <p:nvSpPr>
          <p:cNvPr id="44" name="Move logo">
            <a:extLst>
              <a:ext uri="{C183D7F6-B498-43B3-948B-1728B52AA6E4}">
                <adec:decorative xmlns:adec="http://schemas.microsoft.com/office/drawing/2017/decorative" val="1"/>
              </a:ext>
            </a:extLst>
          </p:cNvPr>
          <p:cNvSpPr/>
          <p:nvPr/>
        </p:nvSpPr>
        <p:spPr>
          <a:xfrm>
            <a:off x="9683589" y="6062565"/>
            <a:ext cx="115639" cy="115639"/>
          </a:xfrm>
          <a:prstGeom prst="ellipse">
            <a:avLst/>
          </a:prstGeom>
          <a:ln w="15240">
            <a:solidFill>
              <a:srgbClr val="94A3B8"/>
            </a:solidFill>
            <a:prstDash val="solid"/>
          </a:ln>
        </p:spPr>
        <p:txBody>
          <a:bodyPr/>
          <a:lstStyle/>
          <a:p>
            <a:endParaRPr lang="en-US" sz="2400"/>
          </a:p>
        </p:txBody>
      </p:sp>
      <p:sp>
        <p:nvSpPr>
          <p:cNvPr id="45" name="Move logo">
            <a:extLst>
              <a:ext uri="{C183D7F6-B498-43B3-948B-1728B52AA6E4}">
                <adec:decorative xmlns:adec="http://schemas.microsoft.com/office/drawing/2017/decorative" val="1"/>
              </a:ext>
            </a:extLst>
          </p:cNvPr>
          <p:cNvSpPr/>
          <p:nvPr/>
        </p:nvSpPr>
        <p:spPr>
          <a:xfrm>
            <a:off x="9725749" y="6104725"/>
            <a:ext cx="31319" cy="31319"/>
          </a:xfrm>
          <a:prstGeom prst="ellipse">
            <a:avLst/>
          </a:prstGeom>
          <a:solidFill>
            <a:srgbClr val="94A3B8"/>
          </a:solidFill>
          <a:ln w="15240">
            <a:solidFill>
              <a:srgbClr val="94A3B8"/>
            </a:solidFill>
            <a:prstDash val="solid"/>
          </a:ln>
        </p:spPr>
        <p:txBody>
          <a:bodyPr/>
          <a:lstStyle/>
          <a:p>
            <a:endParaRPr lang="en-US" sz="2400"/>
          </a:p>
        </p:txBody>
      </p:sp>
      <p:sp>
        <p:nvSpPr>
          <p:cNvPr id="46" name="Text 44"/>
          <p:cNvSpPr/>
          <p:nvPr/>
        </p:nvSpPr>
        <p:spPr>
          <a:xfrm>
            <a:off x="10034016" y="5754624"/>
            <a:ext cx="1828800" cy="731520"/>
          </a:xfrm>
          <a:prstGeom prst="rect">
            <a:avLst/>
          </a:prstGeom>
          <a:noFill/>
          <a:ln/>
        </p:spPr>
        <p:txBody>
          <a:bodyPr wrap="square" lIns="0" tIns="0" rIns="0" bIns="0" rtlCol="0" anchor="ctr"/>
          <a:lstStyle/>
          <a:p>
            <a:r>
              <a:rPr lang="en-US" sz="1400" b="1" kern="0" spc="107">
                <a:solidFill>
                  <a:srgbClr val="94A3B8"/>
                </a:solidFill>
                <a:latin typeface="Segoe UI" pitchFamily="34" charset="0"/>
                <a:ea typeface="Segoe UI" pitchFamily="34" charset="-122"/>
                <a:cs typeface="Segoe UI" pitchFamily="34" charset="-120"/>
              </a:rPr>
              <a:t>REFLECT</a:t>
            </a:r>
            <a:endParaRPr lang="en-US" sz="1400"/>
          </a:p>
        </p:txBody>
      </p:sp>
    </p:spTree>
    <p:extLst>
      <p:ext uri="{BB962C8B-B14F-4D97-AF65-F5344CB8AC3E}">
        <p14:creationId xmlns:p14="http://schemas.microsoft.com/office/powerpoint/2010/main" val="1026015186"/>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op bar">
            <a:extLst>
              <a:ext uri="{C183D7F6-B498-43B3-948B-1728B52AA6E4}">
                <adec:decorative xmlns:adec="http://schemas.microsoft.com/office/drawing/2017/decorative" val="1"/>
              </a:ext>
            </a:extLst>
          </p:cNvPr>
          <p:cNvSpPr/>
          <p:nvPr/>
        </p:nvSpPr>
        <p:spPr>
          <a:xfrm>
            <a:off x="0" y="0"/>
            <a:ext cx="12192000" cy="146304"/>
          </a:xfrm>
          <a:prstGeom prst="rect">
            <a:avLst/>
          </a:prstGeom>
          <a:solidFill>
            <a:srgbClr val="F59E0B"/>
          </a:solidFill>
          <a:ln w="12700">
            <a:solidFill>
              <a:srgbClr val="F59E0B"/>
            </a:solidFill>
            <a:prstDash val="solid"/>
          </a:ln>
        </p:spPr>
        <p:txBody>
          <a:bodyPr/>
          <a:lstStyle/>
          <a:p>
            <a:endParaRPr lang="en-US" sz="2400"/>
          </a:p>
        </p:txBody>
      </p:sp>
      <p:sp>
        <p:nvSpPr>
          <p:cNvPr id="3" name="Move logo tile">
            <a:extLst>
              <a:ext uri="{C183D7F6-B498-43B3-948B-1728B52AA6E4}">
                <adec:decorative xmlns:adec="http://schemas.microsoft.com/office/drawing/2017/decorative" val="1"/>
              </a:ext>
            </a:extLst>
          </p:cNvPr>
          <p:cNvSpPr/>
          <p:nvPr/>
        </p:nvSpPr>
        <p:spPr>
          <a:xfrm>
            <a:off x="731520" y="487680"/>
            <a:ext cx="609600" cy="609600"/>
          </a:xfrm>
          <a:prstGeom prst="roundRect">
            <a:avLst>
              <a:gd name="adj" fmla="val 28000"/>
            </a:avLst>
          </a:prstGeom>
          <a:solidFill>
            <a:srgbClr val="1E293B"/>
          </a:solidFill>
          <a:ln w="12700">
            <a:solidFill>
              <a:srgbClr val="334155"/>
            </a:solidFill>
            <a:prstDash val="solid"/>
          </a:ln>
        </p:spPr>
        <p:txBody>
          <a:bodyPr/>
          <a:lstStyle/>
          <a:p>
            <a:endParaRPr lang="en-US" sz="2400"/>
          </a:p>
        </p:txBody>
      </p:sp>
      <p:sp>
        <p:nvSpPr>
          <p:cNvPr id="4" name="Move logo">
            <a:extLst>
              <a:ext uri="{C183D7F6-B498-43B3-948B-1728B52AA6E4}">
                <adec:decorative xmlns:adec="http://schemas.microsoft.com/office/drawing/2017/decorative" val="1"/>
              </a:ext>
            </a:extLst>
          </p:cNvPr>
          <p:cNvSpPr/>
          <p:nvPr/>
        </p:nvSpPr>
        <p:spPr>
          <a:xfrm>
            <a:off x="878801" y="634961"/>
            <a:ext cx="315041" cy="315041"/>
          </a:xfrm>
          <a:prstGeom prst="ellipse">
            <a:avLst/>
          </a:prstGeom>
          <a:ln w="15240">
            <a:solidFill>
              <a:srgbClr val="F59E0B"/>
            </a:solidFill>
            <a:prstDash val="solid"/>
          </a:ln>
        </p:spPr>
        <p:txBody>
          <a:bodyPr/>
          <a:lstStyle/>
          <a:p>
            <a:endParaRPr lang="en-US" sz="2400"/>
          </a:p>
        </p:txBody>
      </p:sp>
      <p:sp>
        <p:nvSpPr>
          <p:cNvPr id="5" name="Move logo">
            <a:extLst>
              <a:ext uri="{C183D7F6-B498-43B3-948B-1728B52AA6E4}">
                <adec:decorative xmlns:adec="http://schemas.microsoft.com/office/drawing/2017/decorative" val="1"/>
              </a:ext>
            </a:extLst>
          </p:cNvPr>
          <p:cNvSpPr/>
          <p:nvPr/>
        </p:nvSpPr>
        <p:spPr>
          <a:xfrm>
            <a:off x="960711" y="716871"/>
            <a:ext cx="151220" cy="151220"/>
          </a:xfrm>
          <a:prstGeom prst="ellipse">
            <a:avLst/>
          </a:prstGeom>
          <a:ln w="15240">
            <a:solidFill>
              <a:srgbClr val="F59E0B"/>
            </a:solidFill>
            <a:prstDash val="solid"/>
          </a:ln>
        </p:spPr>
        <p:txBody>
          <a:bodyPr/>
          <a:lstStyle/>
          <a:p>
            <a:endParaRPr lang="en-US" sz="2400"/>
          </a:p>
        </p:txBody>
      </p:sp>
      <p:sp>
        <p:nvSpPr>
          <p:cNvPr id="6" name="Move logo">
            <a:extLst>
              <a:ext uri="{C183D7F6-B498-43B3-948B-1728B52AA6E4}">
                <adec:decorative xmlns:adec="http://schemas.microsoft.com/office/drawing/2017/decorative" val="1"/>
              </a:ext>
            </a:extLst>
          </p:cNvPr>
          <p:cNvSpPr/>
          <p:nvPr/>
        </p:nvSpPr>
        <p:spPr>
          <a:xfrm>
            <a:off x="1015843" y="772003"/>
            <a:ext cx="40956" cy="40956"/>
          </a:xfrm>
          <a:prstGeom prst="ellipse">
            <a:avLst/>
          </a:prstGeom>
          <a:solidFill>
            <a:srgbClr val="F59E0B"/>
          </a:solidFill>
          <a:ln w="15240">
            <a:solidFill>
              <a:srgbClr val="F59E0B"/>
            </a:solidFill>
            <a:prstDash val="solid"/>
          </a:ln>
        </p:spPr>
        <p:txBody>
          <a:bodyPr/>
          <a:lstStyle/>
          <a:p>
            <a:endParaRPr lang="en-US" sz="2400"/>
          </a:p>
        </p:txBody>
      </p:sp>
      <p:sp>
        <p:nvSpPr>
          <p:cNvPr id="7" name="Text 5"/>
          <p:cNvSpPr/>
          <p:nvPr/>
        </p:nvSpPr>
        <p:spPr>
          <a:xfrm>
            <a:off x="1487424" y="487680"/>
            <a:ext cx="4998720" cy="609600"/>
          </a:xfrm>
          <a:prstGeom prst="rect">
            <a:avLst/>
          </a:prstGeom>
          <a:noFill/>
          <a:ln/>
        </p:spPr>
        <p:txBody>
          <a:bodyPr wrap="square" lIns="0" tIns="0" rIns="0" bIns="0" rtlCol="0" anchor="ctr"/>
          <a:lstStyle/>
          <a:p>
            <a:r>
              <a:rPr lang="en-US" sz="1667" b="1" kern="0" spc="133">
                <a:solidFill>
                  <a:srgbClr val="F59E0B"/>
                </a:solidFill>
                <a:latin typeface="Segoe UI" pitchFamily="34" charset="0"/>
                <a:ea typeface="Segoe UI" pitchFamily="34" charset="-122"/>
                <a:cs typeface="Segoe UI" pitchFamily="34" charset="-120"/>
              </a:rPr>
              <a:t>REFLECT</a:t>
            </a:r>
            <a:r>
              <a:rPr lang="en-US" sz="1667" kern="0" spc="133">
                <a:solidFill>
                  <a:srgbClr val="475569"/>
                </a:solidFill>
                <a:latin typeface="Segoe UI" pitchFamily="34" charset="0"/>
                <a:ea typeface="Segoe UI" pitchFamily="34" charset="-122"/>
                <a:cs typeface="Segoe UI" pitchFamily="34" charset="-120"/>
              </a:rPr>
              <a:t>  ·  </a:t>
            </a:r>
            <a:r>
              <a:rPr lang="en-US" sz="1667" kern="0" spc="133">
                <a:solidFill>
                  <a:srgbClr val="94A3B8"/>
                </a:solidFill>
                <a:latin typeface="Segoe UI" pitchFamily="34" charset="0"/>
                <a:ea typeface="Segoe UI" pitchFamily="34" charset="-122"/>
                <a:cs typeface="Segoe UI" pitchFamily="34" charset="-120"/>
              </a:rPr>
              <a:t>Reflection and action</a:t>
            </a:r>
            <a:endParaRPr lang="en-US" sz="1667"/>
          </a:p>
        </p:txBody>
      </p:sp>
      <p:sp>
        <p:nvSpPr>
          <p:cNvPr id="8" name="Text 6"/>
          <p:cNvSpPr/>
          <p:nvPr/>
        </p:nvSpPr>
        <p:spPr>
          <a:xfrm>
            <a:off x="6644640" y="512064"/>
            <a:ext cx="4815840" cy="414528"/>
          </a:xfrm>
          <a:prstGeom prst="rect">
            <a:avLst/>
          </a:prstGeom>
          <a:noFill/>
          <a:ln/>
        </p:spPr>
        <p:txBody>
          <a:bodyPr wrap="square" lIns="0" tIns="0" rIns="0" bIns="0" rtlCol="0" anchor="ctr"/>
          <a:lstStyle/>
          <a:p>
            <a:pPr algn="r"/>
            <a:r>
              <a:rPr lang="en-US" sz="1200" b="1" kern="0" spc="133">
                <a:solidFill>
                  <a:srgbClr val="94A3B8"/>
                </a:solidFill>
                <a:latin typeface="Segoe UI" pitchFamily="34" charset="0"/>
                <a:ea typeface="Segoe UI" pitchFamily="34" charset="-122"/>
                <a:cs typeface="Segoe UI" pitchFamily="34" charset="-120"/>
              </a:rPr>
              <a:t>T4 · BUILD A WORKABLE ROUTINE · WEEK 1</a:t>
            </a:r>
            <a:endParaRPr lang="en-US" sz="1200"/>
          </a:p>
        </p:txBody>
      </p:sp>
      <p:sp>
        <p:nvSpPr>
          <p:cNvPr id="9" name="Text 0"/>
          <p:cNvSpPr>
            <a:spLocks noGrp="1"/>
          </p:cNvSpPr>
          <p:nvPr>
            <p:ph type="title" idx="100" hasCustomPrompt="1"/>
          </p:nvPr>
        </p:nvSpPr>
        <p:spPr>
          <a:xfrm>
            <a:off x="731520" y="1402080"/>
            <a:ext cx="10728960" cy="1828800"/>
          </a:xfrm>
          <a:prstGeom prst="rect">
            <a:avLst/>
          </a:prstGeom>
          <a:noFill/>
          <a:ln/>
        </p:spPr>
        <p:txBody>
          <a:bodyPr vert="horz" wrap="square" lIns="0" tIns="0" rIns="0" bIns="0" rtlCol="0" anchor="ctr">
            <a:normAutofit/>
          </a:bodyPr>
          <a:lstStyle/>
          <a:p>
            <a:r>
              <a:rPr lang="en-US" sz="3600" b="1">
                <a:solidFill>
                  <a:srgbClr val="FFFFFF"/>
                </a:solidFill>
                <a:latin typeface="Segoe UI" pitchFamily="34" charset="0"/>
                <a:ea typeface="Segoe UI" pitchFamily="34" charset="-122"/>
                <a:cs typeface="Segoe UI" pitchFamily="34" charset="-120"/>
              </a:rPr>
              <a:t>“One step I can take this week to make my school mornings work is …”</a:t>
            </a:r>
            <a:endParaRPr lang="en-US" sz="3600"/>
          </a:p>
        </p:txBody>
      </p:sp>
      <p:sp>
        <p:nvSpPr>
          <p:cNvPr id="10" name="Text 8"/>
          <p:cNvSpPr/>
          <p:nvPr/>
        </p:nvSpPr>
        <p:spPr>
          <a:xfrm>
            <a:off x="731520" y="3352800"/>
            <a:ext cx="10728960" cy="426720"/>
          </a:xfrm>
          <a:prstGeom prst="rect">
            <a:avLst/>
          </a:prstGeom>
          <a:noFill/>
          <a:ln/>
        </p:spPr>
        <p:txBody>
          <a:bodyPr wrap="square" lIns="0" tIns="0" rIns="0" bIns="0" rtlCol="0" anchor="ctr"/>
          <a:lstStyle/>
          <a:p>
            <a:r>
              <a:rPr lang="en-US">
                <a:solidFill>
                  <a:srgbClr val="C7D2E5"/>
                </a:solidFill>
                <a:latin typeface="Segoe UI" pitchFamily="34" charset="0"/>
                <a:ea typeface="Segoe UI" pitchFamily="34" charset="-122"/>
                <a:cs typeface="Segoe UI" pitchFamily="34" charset="-120"/>
              </a:rPr>
              <a:t>Write this one privately — you don’t have to share it.</a:t>
            </a:r>
            <a:endParaRPr lang="en-US"/>
          </a:p>
        </p:txBody>
      </p:sp>
      <p:sp>
        <p:nvSpPr>
          <p:cNvPr id="11" name="Takeaway panel">
            <a:extLst>
              <a:ext uri="{C183D7F6-B498-43B3-948B-1728B52AA6E4}">
                <adec:decorative xmlns:adec="http://schemas.microsoft.com/office/drawing/2017/decorative" val="1"/>
              </a:ext>
            </a:extLst>
          </p:cNvPr>
          <p:cNvSpPr/>
          <p:nvPr/>
        </p:nvSpPr>
        <p:spPr>
          <a:xfrm>
            <a:off x="731520" y="4084320"/>
            <a:ext cx="10728960" cy="1280160"/>
          </a:xfrm>
          <a:prstGeom prst="roundRect">
            <a:avLst>
              <a:gd name="adj" fmla="val 13333"/>
            </a:avLst>
          </a:prstGeom>
          <a:solidFill>
            <a:srgbClr val="1E293B"/>
          </a:solidFill>
          <a:ln w="12700">
            <a:solidFill>
              <a:srgbClr val="334155"/>
            </a:solidFill>
            <a:prstDash val="solid"/>
          </a:ln>
        </p:spPr>
        <p:txBody>
          <a:bodyPr/>
          <a:lstStyle/>
          <a:p>
            <a:endParaRPr lang="en-US" sz="2400"/>
          </a:p>
        </p:txBody>
      </p:sp>
      <p:sp>
        <p:nvSpPr>
          <p:cNvPr id="12" name="Text 10"/>
          <p:cNvSpPr/>
          <p:nvPr/>
        </p:nvSpPr>
        <p:spPr>
          <a:xfrm>
            <a:off x="1158240" y="4328160"/>
            <a:ext cx="9875520" cy="316992"/>
          </a:xfrm>
          <a:prstGeom prst="rect">
            <a:avLst/>
          </a:prstGeom>
          <a:noFill/>
          <a:ln/>
        </p:spPr>
        <p:txBody>
          <a:bodyPr wrap="square" lIns="0" tIns="0" rIns="0" bIns="0" rtlCol="0" anchor="ctr"/>
          <a:lstStyle/>
          <a:p>
            <a:r>
              <a:rPr lang="en-US" sz="1333" b="1" kern="0" spc="267">
                <a:solidFill>
                  <a:srgbClr val="F59E0B"/>
                </a:solidFill>
                <a:latin typeface="Segoe UI" pitchFamily="34" charset="0"/>
                <a:ea typeface="Segoe UI" pitchFamily="34" charset="-122"/>
                <a:cs typeface="Segoe UI" pitchFamily="34" charset="-120"/>
              </a:rPr>
              <a:t>TAKEAWAY</a:t>
            </a:r>
            <a:endParaRPr lang="en-US" sz="1333"/>
          </a:p>
        </p:txBody>
      </p:sp>
      <p:sp>
        <p:nvSpPr>
          <p:cNvPr id="13" name="Text 11">
            <a:extLst>
              <a:ext uri="{C183D7F6-B498-43B3-948B-1728B52AA6E4}">
                <adec:decorative xmlns:adec="http://schemas.microsoft.com/office/drawing/2017/decorative" val="0"/>
              </a:ext>
            </a:extLst>
          </p:cNvPr>
          <p:cNvSpPr/>
          <p:nvPr/>
        </p:nvSpPr>
        <p:spPr>
          <a:xfrm>
            <a:off x="1158240" y="4693920"/>
            <a:ext cx="9875520" cy="548640"/>
          </a:xfrm>
          <a:prstGeom prst="rect">
            <a:avLst/>
          </a:prstGeom>
          <a:noFill/>
          <a:ln/>
        </p:spPr>
        <p:txBody>
          <a:bodyPr wrap="square" lIns="0" tIns="0" rIns="0" bIns="0" rtlCol="0" anchor="ctr"/>
          <a:lstStyle/>
          <a:p>
            <a:r>
              <a:rPr lang="en-US" sz="1760" b="1">
                <a:solidFill>
                  <a:srgbClr val="FFFFFF"/>
                </a:solidFill>
                <a:latin typeface="Segoe UI" pitchFamily="34" charset="0"/>
                <a:ea typeface="Segoe UI" pitchFamily="34" charset="-122"/>
                <a:cs typeface="Segoe UI" pitchFamily="34" charset="-120"/>
              </a:rPr>
              <a:t>A workable routine is small, repeatable and yours — preparation makes independence possible.</a:t>
            </a:r>
            <a:endParaRPr lang="en-US" sz="1760"/>
          </a:p>
        </p:txBody>
      </p:sp>
      <p:sp>
        <p:nvSpPr>
          <p:cNvPr id="14" name="Rhythm chip">
            <a:extLst>
              <a:ext uri="{C183D7F6-B498-43B3-948B-1728B52AA6E4}">
                <adec:decorative xmlns:adec="http://schemas.microsoft.com/office/drawing/2017/decorative" val="1"/>
              </a:ext>
            </a:extLst>
          </p:cNvPr>
          <p:cNvSpPr/>
          <p:nvPr/>
        </p:nvSpPr>
        <p:spPr>
          <a:xfrm>
            <a:off x="73152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5" name="Move logo">
            <a:extLst>
              <a:ext uri="{C183D7F6-B498-43B3-948B-1728B52AA6E4}">
                <adec:decorative xmlns:adec="http://schemas.microsoft.com/office/drawing/2017/decorative" val="1"/>
              </a:ext>
            </a:extLst>
          </p:cNvPr>
          <p:cNvSpPr/>
          <p:nvPr/>
        </p:nvSpPr>
        <p:spPr>
          <a:xfrm>
            <a:off x="978993" y="6012607"/>
            <a:ext cx="215555" cy="215555"/>
          </a:xfrm>
          <a:prstGeom prst="ellipse">
            <a:avLst/>
          </a:prstGeom>
          <a:ln w="15240">
            <a:solidFill>
              <a:srgbClr val="64748B"/>
            </a:solidFill>
            <a:prstDash val="solid"/>
          </a:ln>
        </p:spPr>
        <p:txBody>
          <a:bodyPr/>
          <a:lstStyle/>
          <a:p>
            <a:endParaRPr lang="en-US" sz="2400"/>
          </a:p>
        </p:txBody>
      </p:sp>
      <p:sp>
        <p:nvSpPr>
          <p:cNvPr id="16" name="Move logo">
            <a:extLst>
              <a:ext uri="{C183D7F6-B498-43B3-948B-1728B52AA6E4}">
                <adec:decorative xmlns:adec="http://schemas.microsoft.com/office/drawing/2017/decorative" val="1"/>
              </a:ext>
            </a:extLst>
          </p:cNvPr>
          <p:cNvSpPr/>
          <p:nvPr/>
        </p:nvSpPr>
        <p:spPr>
          <a:xfrm>
            <a:off x="1097548" y="6012607"/>
            <a:ext cx="215555" cy="215555"/>
          </a:xfrm>
          <a:prstGeom prst="ellipse">
            <a:avLst/>
          </a:prstGeom>
          <a:ln w="15240">
            <a:solidFill>
              <a:srgbClr val="64748B"/>
            </a:solidFill>
            <a:prstDash val="solid"/>
          </a:ln>
        </p:spPr>
        <p:txBody>
          <a:bodyPr/>
          <a:lstStyle/>
          <a:p>
            <a:endParaRPr lang="en-US" sz="2400"/>
          </a:p>
        </p:txBody>
      </p:sp>
      <p:sp>
        <p:nvSpPr>
          <p:cNvPr id="17" name="Text 15">
            <a:extLst>
              <a:ext uri="{C183D7F6-B498-43B3-948B-1728B52AA6E4}">
                <adec:decorative xmlns:adec="http://schemas.microsoft.com/office/drawing/2017/decorative" val="0"/>
              </a:ext>
            </a:extLst>
          </p:cNvPr>
          <p:cNvSpPr/>
          <p:nvPr/>
        </p:nvSpPr>
        <p:spPr>
          <a:xfrm>
            <a:off x="143865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CONNECT</a:t>
            </a:r>
            <a:endParaRPr lang="en-US" sz="1400"/>
          </a:p>
        </p:txBody>
      </p:sp>
      <p:sp>
        <p:nvSpPr>
          <p:cNvPr id="18" name="Rhythm chip">
            <a:extLst>
              <a:ext uri="{C183D7F6-B498-43B3-948B-1728B52AA6E4}">
                <adec:decorative xmlns:adec="http://schemas.microsoft.com/office/drawing/2017/decorative" val="1"/>
              </a:ext>
            </a:extLst>
          </p:cNvPr>
          <p:cNvSpPr/>
          <p:nvPr/>
        </p:nvSpPr>
        <p:spPr>
          <a:xfrm>
            <a:off x="359664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19" name="Move logo">
            <a:extLst>
              <a:ext uri="{C183D7F6-B498-43B3-948B-1728B52AA6E4}">
                <adec:decorative xmlns:adec="http://schemas.microsoft.com/office/drawing/2017/decorative" val="1"/>
              </a:ext>
            </a:extLst>
          </p:cNvPr>
          <p:cNvSpPr/>
          <p:nvPr/>
        </p:nvSpPr>
        <p:spPr>
          <a:xfrm>
            <a:off x="3897051" y="5999927"/>
            <a:ext cx="190195" cy="190195"/>
          </a:xfrm>
          <a:prstGeom prst="ellipse">
            <a:avLst/>
          </a:prstGeom>
          <a:ln w="15240">
            <a:solidFill>
              <a:srgbClr val="64748B"/>
            </a:solidFill>
            <a:prstDash val="solid"/>
          </a:ln>
        </p:spPr>
        <p:txBody>
          <a:bodyPr/>
          <a:lstStyle/>
          <a:p>
            <a:endParaRPr lang="en-US" sz="2400"/>
          </a:p>
        </p:txBody>
      </p:sp>
      <p:sp>
        <p:nvSpPr>
          <p:cNvPr id="20" name="Move logo">
            <a:extLst>
              <a:ext uri="{C183D7F6-B498-43B3-948B-1728B52AA6E4}">
                <adec:decorative xmlns:adec="http://schemas.microsoft.com/office/drawing/2017/decorative" val="1"/>
              </a:ext>
            </a:extLst>
          </p:cNvPr>
          <p:cNvSpPr/>
          <p:nvPr/>
        </p:nvSpPr>
        <p:spPr>
          <a:xfrm>
            <a:off x="4044453" y="6147329"/>
            <a:ext cx="95097" cy="95097"/>
          </a:xfrm>
          <a:prstGeom prst="line">
            <a:avLst/>
          </a:prstGeom>
          <a:ln w="15240">
            <a:solidFill>
              <a:srgbClr val="64748B"/>
            </a:solidFill>
            <a:prstDash val="solid"/>
          </a:ln>
        </p:spPr>
        <p:txBody>
          <a:bodyPr/>
          <a:lstStyle/>
          <a:p>
            <a:endParaRPr lang="en-US" sz="2400"/>
          </a:p>
        </p:txBody>
      </p:sp>
      <p:sp>
        <p:nvSpPr>
          <p:cNvPr id="21" name="Text 19"/>
          <p:cNvSpPr/>
          <p:nvPr/>
        </p:nvSpPr>
        <p:spPr>
          <a:xfrm>
            <a:off x="430377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EXPLORE</a:t>
            </a:r>
            <a:endParaRPr lang="en-US" sz="1400"/>
          </a:p>
        </p:txBody>
      </p:sp>
      <p:sp>
        <p:nvSpPr>
          <p:cNvPr id="22" name="Rhythm chip">
            <a:extLst>
              <a:ext uri="{C183D7F6-B498-43B3-948B-1728B52AA6E4}">
                <adec:decorative xmlns:adec="http://schemas.microsoft.com/office/drawing/2017/decorative" val="1"/>
              </a:ext>
            </a:extLst>
          </p:cNvPr>
          <p:cNvSpPr/>
          <p:nvPr/>
        </p:nvSpPr>
        <p:spPr>
          <a:xfrm>
            <a:off x="6461760" y="5754624"/>
            <a:ext cx="2682240" cy="731520"/>
          </a:xfrm>
          <a:prstGeom prst="roundRect">
            <a:avLst>
              <a:gd name="adj" fmla="val 23333"/>
            </a:avLst>
          </a:prstGeom>
          <a:solidFill>
            <a:srgbClr val="1E293B"/>
          </a:solidFill>
          <a:ln w="12700">
            <a:solidFill>
              <a:srgbClr val="334155"/>
            </a:solidFill>
            <a:prstDash val="solid"/>
          </a:ln>
        </p:spPr>
        <p:txBody>
          <a:bodyPr/>
          <a:lstStyle/>
          <a:p>
            <a:endParaRPr lang="en-US" sz="2400"/>
          </a:p>
        </p:txBody>
      </p:sp>
      <p:sp>
        <p:nvSpPr>
          <p:cNvPr id="23" name="Move logo">
            <a:extLst>
              <a:ext uri="{C183D7F6-B498-43B3-948B-1728B52AA6E4}">
                <adec:decorative xmlns:adec="http://schemas.microsoft.com/office/drawing/2017/decorative" val="1"/>
              </a:ext>
            </a:extLst>
          </p:cNvPr>
          <p:cNvSpPr/>
          <p:nvPr/>
        </p:nvSpPr>
        <p:spPr>
          <a:xfrm>
            <a:off x="6762171" y="6006267"/>
            <a:ext cx="228235" cy="228235"/>
          </a:xfrm>
          <a:prstGeom prst="ellipse">
            <a:avLst/>
          </a:prstGeom>
          <a:ln w="15240">
            <a:solidFill>
              <a:srgbClr val="64748B"/>
            </a:solidFill>
            <a:prstDash val="solid"/>
          </a:ln>
        </p:spPr>
        <p:txBody>
          <a:bodyPr/>
          <a:lstStyle/>
          <a:p>
            <a:endParaRPr lang="en-US" sz="2400"/>
          </a:p>
        </p:txBody>
      </p:sp>
      <p:sp>
        <p:nvSpPr>
          <p:cNvPr id="24" name="Move logo">
            <a:extLst>
              <a:ext uri="{C183D7F6-B498-43B3-948B-1728B52AA6E4}">
                <adec:decorative xmlns:adec="http://schemas.microsoft.com/office/drawing/2017/decorative" val="1"/>
              </a:ext>
            </a:extLst>
          </p:cNvPr>
          <p:cNvSpPr/>
          <p:nvPr/>
        </p:nvSpPr>
        <p:spPr>
          <a:xfrm>
            <a:off x="6824936" y="6122668"/>
            <a:ext cx="47929" cy="51353"/>
          </a:xfrm>
          <a:prstGeom prst="line">
            <a:avLst/>
          </a:prstGeom>
          <a:ln w="15240">
            <a:solidFill>
              <a:srgbClr val="64748B"/>
            </a:solidFill>
            <a:prstDash val="solid"/>
          </a:ln>
        </p:spPr>
        <p:txBody>
          <a:bodyPr/>
          <a:lstStyle/>
          <a:p>
            <a:endParaRPr lang="en-US" sz="2400"/>
          </a:p>
        </p:txBody>
      </p:sp>
      <p:sp>
        <p:nvSpPr>
          <p:cNvPr id="25" name="Move logo">
            <a:extLst>
              <a:ext uri="{C183D7F6-B498-43B3-948B-1728B52AA6E4}">
                <adec:decorative xmlns:adec="http://schemas.microsoft.com/office/drawing/2017/decorative" val="1"/>
              </a:ext>
            </a:extLst>
          </p:cNvPr>
          <p:cNvSpPr/>
          <p:nvPr/>
        </p:nvSpPr>
        <p:spPr>
          <a:xfrm flipV="1">
            <a:off x="6872865" y="6069031"/>
            <a:ext cx="62764" cy="104988"/>
          </a:xfrm>
          <a:prstGeom prst="line">
            <a:avLst/>
          </a:prstGeom>
          <a:ln w="15240">
            <a:solidFill>
              <a:srgbClr val="64748B"/>
            </a:solidFill>
            <a:prstDash val="solid"/>
          </a:ln>
        </p:spPr>
        <p:txBody>
          <a:bodyPr/>
          <a:lstStyle/>
          <a:p>
            <a:endParaRPr lang="en-US" sz="2400"/>
          </a:p>
        </p:txBody>
      </p:sp>
      <p:sp>
        <p:nvSpPr>
          <p:cNvPr id="26" name="Text 24">
            <a:extLst>
              <a:ext uri="{C183D7F6-B498-43B3-948B-1728B52AA6E4}">
                <adec:decorative xmlns:adec="http://schemas.microsoft.com/office/drawing/2017/decorative" val="0"/>
              </a:ext>
            </a:extLst>
          </p:cNvPr>
          <p:cNvSpPr/>
          <p:nvPr/>
        </p:nvSpPr>
        <p:spPr>
          <a:xfrm>
            <a:off x="7168896" y="5754624"/>
            <a:ext cx="1828800" cy="731520"/>
          </a:xfrm>
          <a:prstGeom prst="rect">
            <a:avLst/>
          </a:prstGeom>
          <a:noFill/>
          <a:ln/>
        </p:spPr>
        <p:txBody>
          <a:bodyPr wrap="square" lIns="0" tIns="0" rIns="0" bIns="0" rtlCol="0" anchor="ctr"/>
          <a:lstStyle/>
          <a:p>
            <a:r>
              <a:rPr lang="en-US" sz="1400" b="1" kern="0" spc="107">
                <a:solidFill>
                  <a:srgbClr val="64748B"/>
                </a:solidFill>
                <a:latin typeface="Segoe UI" pitchFamily="34" charset="0"/>
                <a:ea typeface="Segoe UI" pitchFamily="34" charset="-122"/>
                <a:cs typeface="Segoe UI" pitchFamily="34" charset="-120"/>
              </a:rPr>
              <a:t>PRACTISE</a:t>
            </a:r>
            <a:endParaRPr lang="en-US" sz="1400"/>
          </a:p>
        </p:txBody>
      </p:sp>
      <p:sp>
        <p:nvSpPr>
          <p:cNvPr id="27" name="Rhythm chip">
            <a:extLst>
              <a:ext uri="{C183D7F6-B498-43B3-948B-1728B52AA6E4}">
                <adec:decorative xmlns:adec="http://schemas.microsoft.com/office/drawing/2017/decorative" val="1"/>
              </a:ext>
            </a:extLst>
          </p:cNvPr>
          <p:cNvSpPr/>
          <p:nvPr/>
        </p:nvSpPr>
        <p:spPr>
          <a:xfrm>
            <a:off x="9326880" y="5608320"/>
            <a:ext cx="2682240" cy="999744"/>
          </a:xfrm>
          <a:prstGeom prst="roundRect">
            <a:avLst>
              <a:gd name="adj" fmla="val 17073"/>
            </a:avLst>
          </a:prstGeom>
          <a:solidFill>
            <a:srgbClr val="F59E0B"/>
          </a:solidFill>
          <a:ln w="12700">
            <a:solidFill>
              <a:srgbClr val="F59E0B"/>
            </a:solidFill>
            <a:prstDash val="solid"/>
          </a:ln>
        </p:spPr>
        <p:txBody>
          <a:bodyPr/>
          <a:lstStyle/>
          <a:p>
            <a:endParaRPr lang="en-US" sz="2400"/>
          </a:p>
        </p:txBody>
      </p:sp>
      <p:sp>
        <p:nvSpPr>
          <p:cNvPr id="28" name="Move logo">
            <a:extLst>
              <a:ext uri="{C183D7F6-B498-43B3-948B-1728B52AA6E4}">
                <adec:decorative xmlns:adec="http://schemas.microsoft.com/office/drawing/2017/decorative" val="1"/>
              </a:ext>
            </a:extLst>
          </p:cNvPr>
          <p:cNvSpPr/>
          <p:nvPr/>
        </p:nvSpPr>
        <p:spPr>
          <a:xfrm>
            <a:off x="9583889" y="5950673"/>
            <a:ext cx="315041" cy="315041"/>
          </a:xfrm>
          <a:prstGeom prst="ellipse">
            <a:avLst/>
          </a:prstGeom>
          <a:ln w="15240">
            <a:solidFill>
              <a:srgbClr val="FFFFFF"/>
            </a:solidFill>
            <a:prstDash val="solid"/>
          </a:ln>
        </p:spPr>
        <p:txBody>
          <a:bodyPr/>
          <a:lstStyle/>
          <a:p>
            <a:endParaRPr lang="en-US" sz="2400"/>
          </a:p>
        </p:txBody>
      </p:sp>
      <p:sp>
        <p:nvSpPr>
          <p:cNvPr id="29" name="Move logo">
            <a:extLst>
              <a:ext uri="{C183D7F6-B498-43B3-948B-1728B52AA6E4}">
                <adec:decorative xmlns:adec="http://schemas.microsoft.com/office/drawing/2017/decorative" val="1"/>
              </a:ext>
            </a:extLst>
          </p:cNvPr>
          <p:cNvSpPr/>
          <p:nvPr/>
        </p:nvSpPr>
        <p:spPr>
          <a:xfrm>
            <a:off x="9665799" y="6032583"/>
            <a:ext cx="151220" cy="151220"/>
          </a:xfrm>
          <a:prstGeom prst="ellipse">
            <a:avLst/>
          </a:prstGeom>
          <a:ln w="15240">
            <a:solidFill>
              <a:srgbClr val="FFFFFF"/>
            </a:solidFill>
            <a:prstDash val="solid"/>
          </a:ln>
        </p:spPr>
        <p:txBody>
          <a:bodyPr/>
          <a:lstStyle/>
          <a:p>
            <a:endParaRPr lang="en-US" sz="2400"/>
          </a:p>
        </p:txBody>
      </p:sp>
      <p:sp>
        <p:nvSpPr>
          <p:cNvPr id="30" name="Move logo">
            <a:extLst>
              <a:ext uri="{C183D7F6-B498-43B3-948B-1728B52AA6E4}">
                <adec:decorative xmlns:adec="http://schemas.microsoft.com/office/drawing/2017/decorative" val="1"/>
              </a:ext>
            </a:extLst>
          </p:cNvPr>
          <p:cNvSpPr/>
          <p:nvPr/>
        </p:nvSpPr>
        <p:spPr>
          <a:xfrm>
            <a:off x="9720931" y="6087715"/>
            <a:ext cx="40956" cy="40956"/>
          </a:xfrm>
          <a:prstGeom prst="ellipse">
            <a:avLst/>
          </a:prstGeom>
          <a:solidFill>
            <a:srgbClr val="FFFFFF"/>
          </a:solidFill>
          <a:ln w="15240">
            <a:solidFill>
              <a:srgbClr val="FFFFFF"/>
            </a:solidFill>
            <a:prstDash val="solid"/>
          </a:ln>
        </p:spPr>
        <p:txBody>
          <a:bodyPr/>
          <a:lstStyle/>
          <a:p>
            <a:endParaRPr lang="en-US" sz="2400"/>
          </a:p>
        </p:txBody>
      </p:sp>
      <p:sp>
        <p:nvSpPr>
          <p:cNvPr id="31" name="Text 29">
            <a:extLst>
              <a:ext uri="{C183D7F6-B498-43B3-948B-1728B52AA6E4}">
                <adec:decorative xmlns:adec="http://schemas.microsoft.com/office/drawing/2017/decorative" val="0"/>
              </a:ext>
            </a:extLst>
          </p:cNvPr>
          <p:cNvSpPr/>
          <p:nvPr/>
        </p:nvSpPr>
        <p:spPr>
          <a:xfrm>
            <a:off x="10034016" y="5608320"/>
            <a:ext cx="1828800" cy="999744"/>
          </a:xfrm>
          <a:prstGeom prst="rect">
            <a:avLst/>
          </a:prstGeom>
          <a:noFill/>
          <a:ln/>
        </p:spPr>
        <p:txBody>
          <a:bodyPr wrap="square" lIns="0" tIns="0" rIns="0" bIns="0" rtlCol="0" anchor="ctr"/>
          <a:lstStyle/>
          <a:p>
            <a:r>
              <a:rPr lang="en-US" sz="1733" b="1" kern="0" spc="67">
                <a:solidFill>
                  <a:srgbClr val="FFFFFF"/>
                </a:solidFill>
                <a:latin typeface="Segoe UI" pitchFamily="34" charset="0"/>
                <a:ea typeface="Segoe UI" pitchFamily="34" charset="-122"/>
                <a:cs typeface="Segoe UI" pitchFamily="34" charset="-120"/>
              </a:rPr>
              <a:t>REFLECT</a:t>
            </a:r>
            <a:endParaRPr lang="en-US" sz="1733"/>
          </a:p>
        </p:txBody>
      </p:sp>
    </p:spTree>
    <p:extLst>
      <p:ext uri="{BB962C8B-B14F-4D97-AF65-F5344CB8AC3E}">
        <p14:creationId xmlns:p14="http://schemas.microsoft.com/office/powerpoint/2010/main" val="28376283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684D170B-EDE2-DD46-87C9-6306CA7C69ED}" vid="{C78AA4A2-DEBB-534F-A1C1-635B8E56AF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2720</TotalTime>
  <Words>91547</Words>
  <Application>Microsoft Macintosh PowerPoint</Application>
  <PresentationFormat>Widescreen</PresentationFormat>
  <Paragraphs>8528</Paragraphs>
  <Slides>214</Slides>
  <Notes>206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214</vt:i4>
      </vt:variant>
    </vt:vector>
  </HeadingPairs>
  <TitlesOfParts>
    <vt:vector size="220" baseType="lpstr">
      <vt:lpstr>Aptos</vt:lpstr>
      <vt:lpstr>Aptos Display</vt:lpstr>
      <vt:lpstr>Arial</vt:lpstr>
      <vt:lpstr>Segoe UI</vt:lpstr>
      <vt:lpstr>Segoe UI Semibold</vt:lpstr>
      <vt:lpstr>Office Theme</vt:lpstr>
      <vt:lpstr>Year 6 - Term 1 at a glance</vt:lpstr>
      <vt:lpstr>Year 6 · Term 2 at a glance</vt:lpstr>
      <vt:lpstr>Year 6 · Term 3 at a glance</vt:lpstr>
      <vt:lpstr>Year 6 · Term 4 at a glance</vt:lpstr>
      <vt:lpstr>The four-move rhythm</vt:lpstr>
      <vt:lpstr>The Flourish framework</vt:lpstr>
      <vt:lpstr>Term 1 · The ten lessons</vt:lpstr>
      <vt:lpstr>Flourish begins</vt:lpstr>
      <vt:lpstr>What helps a group become safe enough for people to learn, practise and grow?</vt:lpstr>
      <vt:lpstr>Psalm 139:13–14</vt:lpstr>
      <vt:lpstr>Image of God</vt:lpstr>
      <vt:lpstr>Which norms help us flourish?</vt:lpstr>
      <vt:lpstr>“One action I can take to make this group safer for learning is …”</vt:lpstr>
      <vt:lpstr>Strengths are gifts</vt:lpstr>
      <vt:lpstr>What counts as a strength if nobody gives out an award for it?</vt:lpstr>
      <vt:lpstr>Romans 12:4–8</vt:lpstr>
      <vt:lpstr>What can we actually see Morgan do?</vt:lpstr>
      <vt:lpstr>“This week this strength could serve …”</vt:lpstr>
      <vt:lpstr>Name the feeling</vt:lpstr>
      <vt:lpstr>Which version gives the best clue about what might help?</vt:lpstr>
      <vt:lpstr>Psalm 42:5</vt:lpstr>
      <vt:lpstr>Which sentences give a useful clue about what would help?</vt:lpstr>
      <vt:lpstr>“A more precise word than fine is … and that word gives the clue …”</vt:lpstr>
      <vt:lpstr>Body clues</vt:lpstr>
      <vt:lpstr>Which hand gives an earlier warning that stress may be rising?</vt:lpstr>
      <vt:lpstr>1 Kings 19:5–6</vt:lpstr>
      <vt:lpstr>Where does each body clue belong: early, building or strong?</vt:lpstr>
      <vt:lpstr>“One body clue I could notice earlier is …”</vt:lpstr>
      <vt:lpstr>The Shalom compass</vt:lpstr>
      <vt:lpstr>A group leaves one member out and wastes the materials. Which relationships does that damage?</vt:lpstr>
      <vt:lpstr>Mark 12:30–31</vt:lpstr>
      <vt:lpstr>Which actions would truly restore shalom in this group?</vt:lpstr>
      <vt:lpstr>“Shalom is strengthened when … because it repairs the relationship with …”</vt:lpstr>
      <vt:lpstr>The power of ‘not yet’</vt:lpstr>
      <vt:lpstr>“I can’t do fractions.” Now add: yet. What has changed — and what has not?</vt:lpstr>
      <vt:lpstr>Philippians 1:6</vt:lpstr>
      <vt:lpstr>Which of these sentences would actually help someone improve?</vt:lpstr>
      <vt:lpstr>“I am not yet … and my next step is …”</vt:lpstr>
      <vt:lpstr>Belonging, not fitting in</vt:lpstr>
      <vt:lpstr>One door says “You can enter and grow.” The other says “Change who you are so we approve.” Which is belonging?</vt:lpstr>
      <vt:lpstr>Romans 12:5</vt:lpstr>
      <vt:lpstr>Belonging or fitting in?</vt:lpstr>
      <vt:lpstr>“Belonging lets a person … fitting in pressures a person to …”</vt:lpstr>
      <vt:lpstr>Notice the overlooked</vt:lpstr>
      <vt:lpstr>What makes a space technically open but socially hard to enter?</vt:lpstr>
      <vt:lpstr>Luke 19:5</vt:lpstr>
      <vt:lpstr>Which of these actually open a way in?</vt:lpstr>
      <vt:lpstr>“One inclusion move I will make at school this week is …”</vt:lpstr>
      <vt:lpstr>Created to contribute</vt:lpstr>
      <vt:lpstr>What important class work is easy to notice only when nobody does it?</vt:lpstr>
      <vt:lpstr>Ephesians 2:10</vt:lpstr>
      <vt:lpstr>Which of these class jobs are ready to use?</vt:lpstr>
      <vt:lpstr>“When … I will … so that …”</vt:lpstr>
      <vt:lpstr>My support team</vt:lpstr>
      <vt:lpstr>Who would you go to first – and who is your back-up?</vt:lpstr>
      <vt:lpstr>Ecclesiastes 4:9–10</vt:lpstr>
      <vt:lpstr>What should Pat say, and who should they go to?</vt:lpstr>
      <vt:lpstr>“If my first person is unavailable, I can …”</vt:lpstr>
      <vt:lpstr>Term 2 · The ten lessons</vt:lpstr>
      <vt:lpstr>The brain alarm</vt:lpstr>
      <vt:lpstr>Why does your body sometimes react before your thinking has caught up?</vt:lpstr>
      <vt:lpstr>Psalm 56:3–4</vt:lpstr>
      <vt:lpstr>The brain alarm</vt:lpstr>
      <vt:lpstr>Which norms help us flourish?</vt:lpstr>
      <vt:lpstr>“One action I can take to make this group safer for learning is …”</vt:lpstr>
      <vt:lpstr>Pause, breathe, choose</vt:lpstr>
      <vt:lpstr>What happens in the gap between feeling it and doing something?</vt:lpstr>
      <vt:lpstr>James 1:19–20</vt:lpstr>
      <vt:lpstr>What can we actually see Rowan do?</vt:lpstr>
      <vt:lpstr>“Next time I feel that heat, I will …”</vt:lpstr>
      <vt:lpstr>What can I control?</vt:lpstr>
      <vt:lpstr>Which worries are yours to carry, and which are not?</vt:lpstr>
      <vt:lpstr>Philippians 4:6</vt:lpstr>
      <vt:lpstr>Which of these can you control, influence, or let go?</vt:lpstr>
      <vt:lpstr>“One thing I can control this week is … and one thing I will let go is …”</vt:lpstr>
      <vt:lpstr>Helpful self-talk</vt:lpstr>
      <vt:lpstr>Which sentence is truthful and still useful after a mistake?</vt:lpstr>
      <vt:lpstr>Philippians 4:8</vt:lpstr>
      <vt:lpstr>Where does each body clue belong: early, building or strong?</vt:lpstr>
      <vt:lpstr>“One body clue I could notice earlier is …”</vt:lpstr>
      <vt:lpstr>Rest is a gift</vt:lpstr>
      <vt:lpstr>Someone says yes to everything and runs out of energy. What is that costing them?</vt:lpstr>
      <vt:lpstr>Mark 6:31</vt:lpstr>
      <vt:lpstr>Which choices would truly help Priya rest and recover?</vt:lpstr>
      <vt:lpstr>“I rest well when … because it protects my energy for …”</vt:lpstr>
      <vt:lpstr>Mistakes and repair</vt:lpstr>
      <vt:lpstr>“It was an accident.” True — and it is still broken. So what has to happen next?</vt:lpstr>
      <vt:lpstr>Philippians 1:6</vt:lpstr>
      <vt:lpstr>Which of these sentences would actually help someone improve?</vt:lpstr>
      <vt:lpstr>“I am not yet … and my next step is …”</vt:lpstr>
      <vt:lpstr>One more step</vt:lpstr>
      <vt:lpstr>A task feels far too big to start. What is the smallest useful thing you could do about it in the next five minutes?</vt:lpstr>
      <vt:lpstr>Romans 12:5</vt:lpstr>
      <vt:lpstr>Belonging or fitting in?</vt:lpstr>
      <vt:lpstr>“Belonging lets a person … fitting in pressures a person to …”</vt:lpstr>
      <vt:lpstr>My coping toolbox</vt:lpstr>
      <vt:lpstr>What does worry do to your body before it reaches your thoughts?</vt:lpstr>
      <vt:lpstr>Psalm 94:19</vt:lpstr>
      <vt:lpstr>Which of these actually open a way in?</vt:lpstr>
      <vt:lpstr>“One inclusion move I will make at school this week is …”</vt:lpstr>
      <vt:lpstr>When tools aren’t enough</vt:lpstr>
      <vt:lpstr>When a calming tool stops working, what might that be telling you?</vt:lpstr>
      <vt:lpstr>Psalm 34:18</vt:lpstr>
      <vt:lpstr>Which of these needs a trusted adult?</vt:lpstr>
      <vt:lpstr>“If … keeps going, I will tell …”</vt:lpstr>
      <vt:lpstr>My support team</vt:lpstr>
      <vt:lpstr>Who would you go to first – and who is your back-up?</vt:lpstr>
      <vt:lpstr>Ecclesiastes 4:9–10</vt:lpstr>
      <vt:lpstr>What should Pat say, and who should they go to?</vt:lpstr>
      <vt:lpstr>“If my first person is unavailable, I can …”</vt:lpstr>
      <vt:lpstr>Term 3 · The ten lessons</vt:lpstr>
      <vt:lpstr>A trustworthy friend</vt:lpstr>
      <vt:lpstr>What does someone do, again and again, that makes them a trustworthy friend?</vt:lpstr>
      <vt:lpstr>Colossians 3:12–13</vt:lpstr>
      <vt:lpstr>Image of God</vt:lpstr>
      <vt:lpstr>Which actions build trust?</vt:lpstr>
      <vt:lpstr>“One action I can take this week to be a more trustworthy friend is …”</vt:lpstr>
      <vt:lpstr>Walk in their shoes</vt:lpstr>
      <vt:lpstr>How can one short message mean two completely different things?</vt:lpstr>
      <vt:lpstr>Philippians 2:3–4</vt:lpstr>
      <vt:lpstr>What can we actually see in the chat?</vt:lpstr>
      <vt:lpstr>“Before I decide what they meant, I will …”</vt:lpstr>
      <vt:lpstr>Listening that helps</vt:lpstr>
      <vt:lpstr>Which reply shows the friend was really listening?</vt:lpstr>
      <vt:lpstr>James 1:19</vt:lpstr>
      <vt:lpstr>Which replies show listening, and which shut the talking down?</vt:lpstr>
      <vt:lpstr>“One way I can listen better is … and it would help because …”</vt:lpstr>
      <vt:lpstr>Speak clearly and kindly</vt:lpstr>
      <vt:lpstr>Which message is easier to hear without wanting to argue back?</vt:lpstr>
      <vt:lpstr>Ephesians 4:29</vt:lpstr>
      <vt:lpstr>Where does each line belong: the fact, the feeling or the ask?</vt:lpstr>
      <vt:lpstr>“One thing I could say without blame is …”</vt:lpstr>
      <vt:lpstr>Fair is not always equal</vt:lpstr>
      <vt:lpstr>Everyone in a group chat gets exactly the same message, but one person cannot use it. Is that fair?</vt:lpstr>
      <vt:lpstr>1 Corinthians 12:22–25</vt:lpstr>
      <vt:lpstr>Which changes would truly protect dignity in this group?</vt:lpstr>
      <vt:lpstr>“Fair is not always equal when … because dignity means …”</vt:lpstr>
      <vt:lpstr>Repair a disagreement</vt:lpstr>
      <vt:lpstr>“It was only a joke.” Now pause. What did the other person actually feel?</vt:lpstr>
      <vt:lpstr>Matthew 5:23–24</vt:lpstr>
      <vt:lpstr>Which of these sentences would actually help repair things?</vt:lpstr>
      <vt:lpstr>“I will own … and my next move is …”</vt:lpstr>
      <vt:lpstr>Bystander to upstander</vt:lpstr>
      <vt:lpstr>A group chat turns cruel about a classmate. Direct, distract, delegate or delay – which move helps and keeps you safe?</vt:lpstr>
      <vt:lpstr>Proverbs 31:8</vt:lpstr>
      <vt:lpstr>Which upstander move?</vt:lpstr>
      <vt:lpstr>“A bystander stays silent … an upstander chooses to …”</vt:lpstr>
      <vt:lpstr>Kind and safe online</vt:lpstr>
      <vt:lpstr>What makes a message feel harmless to send but hard to take back?</vt:lpstr>
      <vt:lpstr>Ephesians 4:29</vt:lpstr>
      <vt:lpstr>Which of these actually keep people safe?</vt:lpstr>
      <vt:lpstr>“One kind and safe online move I will make this week is …”</vt:lpstr>
      <vt:lpstr>Welcome across difference</vt:lpstr>
      <vt:lpstr>What can make someone feel like a guest in a room they belong in?</vt:lpstr>
      <vt:lpstr>Leviticus 19:34</vt:lpstr>
      <vt:lpstr>Which of these welcome moves are ready to use?</vt:lpstr>
      <vt:lpstr>“When … I will … so that …”</vt:lpstr>
      <vt:lpstr>Boundaries and permission</vt:lpstr>
      <vt:lpstr>What does it sound like when someone really asks first?</vt:lpstr>
      <vt:lpstr>Philippians 2:3–4</vt:lpstr>
      <vt:lpstr>What should Ali say, and what should Ali do next?</vt:lpstr>
      <vt:lpstr>“If someone changes their mind, I will …”</vt:lpstr>
      <vt:lpstr>Term 4 · The ten lessons</vt:lpstr>
      <vt:lpstr>Build a workable routine</vt:lpstr>
      <vt:lpstr>What makes a routine one you actually keep, and not just one that looks good on paper?</vt:lpstr>
      <vt:lpstr>Proverbs 21:5</vt:lpstr>
      <vt:lpstr>Get ready on purpose</vt:lpstr>
      <vt:lpstr>Which routine steps actually work?</vt:lpstr>
      <vt:lpstr>“One step I can take this week to make my school mornings work is …”</vt:lpstr>
      <vt:lpstr>Ready the night before</vt:lpstr>
      <vt:lpstr>What makes a morning feel calm before it has even started?</vt:lpstr>
      <vt:lpstr>Proverbs 21:5</vt:lpstr>
      <vt:lpstr>What can we actually do the night before?</vt:lpstr>
      <vt:lpstr>“Tonight my two minutes will be …”</vt:lpstr>
      <vt:lpstr>Sleep, move, fuel</vt:lpstr>
      <vt:lpstr>Sleep, movement, food: which one changes your school day the most?</vt:lpstr>
      <vt:lpstr>1 Corinthians 6:19–20</vt:lpstr>
      <vt:lpstr>Which sentences give a useful clue about what would actually help?</vt:lpstr>
      <vt:lpstr>“One small habit I will keep this week is … and I will know it helped when …”</vt:lpstr>
      <vt:lpstr>Needs, wants and choices</vt:lpstr>
      <vt:lpstr>Nia has £10 saved. What should she pay for first, and why?</vt:lpstr>
      <vt:lpstr>1 Timothy 6:6–8</vt:lpstr>
      <vt:lpstr>Where does each item belong: need, want or in between?</vt:lpstr>
      <vt:lpstr>“One thing I will check before I spend is …”</vt:lpstr>
      <vt:lpstr>Care for shared places</vt:lpstr>
      <vt:lpstr>A shared place is left messy for whoever comes next. What does that cost them?</vt:lpstr>
      <vt:lpstr>Genesis 2:15</vt:lpstr>
      <vt:lpstr>Which actions would really care for this shared place?</vt:lpstr>
      <vt:lpstr>“My one stewardship action is … and it will still help the next class because …”</vt:lpstr>
      <vt:lpstr>Emergency: get help</vt:lpstr>
      <vt:lpstr>Someone is hurt and no adult is nearby. How do you know it is a 000 emergency — and what do you say first?</vt:lpstr>
      <vt:lpstr>Psalm 46:1</vt:lpstr>
      <vt:lpstr>Which of these needs a 000 call right now?</vt:lpstr>
      <vt:lpstr>“If I saw an emergency, my first three steps would be …”</vt:lpstr>
      <vt:lpstr>Stop, think, try, review</vt:lpstr>
      <vt:lpstr>Something goes wrong and no adult is standing next to you. What is your very first move – and what does it cost you to skip it?</vt:lpstr>
      <vt:lpstr>James 1:5</vt:lpstr>
      <vt:lpstr>Which step is this?</vt:lpstr>
      <vt:lpstr>“The step I skip most is … so next time I will …”</vt:lpstr>
      <vt:lpstr>Courage for transition</vt:lpstr>
      <vt:lpstr>What makes a new place feel harder than it actually is?</vt:lpstr>
      <vt:lpstr>Joshua 1:9</vt:lpstr>
      <vt:lpstr>Which of these are real first steps?</vt:lpstr>
      <vt:lpstr>“One support I will use and one first step I will take is …”</vt:lpstr>
      <vt:lpstr>Home responsibilities</vt:lpstr>
      <vt:lpstr>Which jobs at home only happen when somebody remembers to remind you?</vt:lpstr>
      <vt:lpstr>Colossians 3:23</vt:lpstr>
      <vt:lpstr>Which of these home jobs are ready to use?</vt:lpstr>
      <vt:lpstr>“When … I will … so that …”</vt:lpstr>
      <vt:lpstr>Remember and give thanks</vt:lpstr>
      <vt:lpstr>What can you do now that you could not do at the start of this year?</vt:lpstr>
      <vt:lpstr>1 Thessalonians 5:16–18</vt:lpstr>
      <vt:lpstr>What could Ari say, and who has earned it?</vt:lpstr>
      <vt:lpstr>“I’m thankful for … and next year I hope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 Dinale</dc:creator>
  <cp:lastModifiedBy>Josh Dinale</cp:lastModifiedBy>
  <cp:revision>2</cp:revision>
  <dcterms:created xsi:type="dcterms:W3CDTF">2026-09-05T08:55:02Z</dcterms:created>
  <dcterms:modified xsi:type="dcterms:W3CDTF">2026-09-29T00:45:57Z</dcterms:modified>
</cp:coreProperties>
</file>